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5"/>
  </p:sldMasterIdLst>
  <p:notesMasterIdLst>
    <p:notesMasterId r:id="rId64"/>
  </p:notesMasterIdLst>
  <p:handoutMasterIdLst>
    <p:handoutMasterId r:id="rId65"/>
  </p:handoutMasterIdLst>
  <p:sldIdLst>
    <p:sldId id="521" r:id="rId6"/>
    <p:sldId id="537" r:id="rId7"/>
    <p:sldId id="523" r:id="rId8"/>
    <p:sldId id="524" r:id="rId9"/>
    <p:sldId id="522" r:id="rId10"/>
    <p:sldId id="525" r:id="rId11"/>
    <p:sldId id="526" r:id="rId12"/>
    <p:sldId id="469" r:id="rId13"/>
    <p:sldId id="538" r:id="rId14"/>
    <p:sldId id="539" r:id="rId15"/>
    <p:sldId id="434" r:id="rId16"/>
    <p:sldId id="527" r:id="rId17"/>
    <p:sldId id="509" r:id="rId18"/>
    <p:sldId id="518" r:id="rId19"/>
    <p:sldId id="528" r:id="rId20"/>
    <p:sldId id="504" r:id="rId21"/>
    <p:sldId id="530" r:id="rId22"/>
    <p:sldId id="507" r:id="rId23"/>
    <p:sldId id="505" r:id="rId24"/>
    <p:sldId id="506" r:id="rId25"/>
    <p:sldId id="529" r:id="rId26"/>
    <p:sldId id="531" r:id="rId27"/>
    <p:sldId id="503" r:id="rId28"/>
    <p:sldId id="520" r:id="rId29"/>
    <p:sldId id="534" r:id="rId30"/>
    <p:sldId id="512" r:id="rId31"/>
    <p:sldId id="513" r:id="rId32"/>
    <p:sldId id="535" r:id="rId33"/>
    <p:sldId id="514" r:id="rId34"/>
    <p:sldId id="515" r:id="rId35"/>
    <p:sldId id="516" r:id="rId36"/>
    <p:sldId id="517" r:id="rId37"/>
    <p:sldId id="519" r:id="rId38"/>
    <p:sldId id="511" r:id="rId39"/>
    <p:sldId id="497" r:id="rId40"/>
    <p:sldId id="496" r:id="rId41"/>
    <p:sldId id="437" r:id="rId42"/>
    <p:sldId id="441" r:id="rId43"/>
    <p:sldId id="442" r:id="rId44"/>
    <p:sldId id="477" r:id="rId45"/>
    <p:sldId id="443" r:id="rId46"/>
    <p:sldId id="444" r:id="rId47"/>
    <p:sldId id="479" r:id="rId48"/>
    <p:sldId id="501" r:id="rId49"/>
    <p:sldId id="480" r:id="rId50"/>
    <p:sldId id="481" r:id="rId51"/>
    <p:sldId id="482" r:id="rId52"/>
    <p:sldId id="484" r:id="rId53"/>
    <p:sldId id="483" r:id="rId54"/>
    <p:sldId id="485" r:id="rId55"/>
    <p:sldId id="533" r:id="rId56"/>
    <p:sldId id="500" r:id="rId57"/>
    <p:sldId id="540" r:id="rId58"/>
    <p:sldId id="510" r:id="rId59"/>
    <p:sldId id="541" r:id="rId60"/>
    <p:sldId id="542" r:id="rId61"/>
    <p:sldId id="543" r:id="rId62"/>
    <p:sldId id="544" r:id="rId6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34F"/>
    <a:srgbClr val="006699"/>
    <a:srgbClr val="778FAD"/>
    <a:srgbClr val="5F7C9F"/>
    <a:srgbClr val="3E82B0"/>
    <a:srgbClr val="000000"/>
    <a:srgbClr val="E7E8EA"/>
    <a:srgbClr val="CBCED2"/>
    <a:srgbClr val="009FBD"/>
    <a:srgbClr val="009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9" autoAdjust="0"/>
    <p:restoredTop sz="95274" autoAdjust="0"/>
  </p:normalViewPr>
  <p:slideViewPr>
    <p:cSldViewPr snapToGrid="0" snapToObjects="1">
      <p:cViewPr>
        <p:scale>
          <a:sx n="60" d="100"/>
          <a:sy n="60" d="100"/>
        </p:scale>
        <p:origin x="798" y="13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5038"/>
    </p:cViewPr>
  </p:sorterViewPr>
  <p:notesViewPr>
    <p:cSldViewPr snapToGrid="0" snapToObjects="1" showGuides="1">
      <p:cViewPr varScale="1">
        <p:scale>
          <a:sx n="85" d="100"/>
          <a:sy n="85" d="100"/>
        </p:scale>
        <p:origin x="376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1DECE-DAE3-4286-9C1F-16C008E5D489}" type="doc">
      <dgm:prSet loTypeId="urn:microsoft.com/office/officeart/2005/8/layout/arrow2" loCatId="process" qsTypeId="urn:microsoft.com/office/officeart/2005/8/quickstyle/simple1" qsCatId="simple" csTypeId="urn:microsoft.com/office/officeart/2005/8/colors/accent0_3" csCatId="mainScheme" phldr="1"/>
      <dgm:spPr/>
    </dgm:pt>
    <dgm:pt modelId="{53EF041A-EAC6-4D74-9FD9-0D1450723BCC}">
      <dgm:prSet phldrT="[Text]" custT="1"/>
      <dgm:spPr/>
      <dgm:t>
        <a:bodyPr/>
        <a:lstStyle/>
        <a:p>
          <a:r>
            <a:rPr lang="en-US" sz="2000" b="0" dirty="0" smtClean="0">
              <a:latin typeface="Arial Narrow" panose="020B0606020202030204" pitchFamily="34" charset="0"/>
            </a:rPr>
            <a:t>Discrete solutions </a:t>
          </a:r>
        </a:p>
        <a:p>
          <a:r>
            <a:rPr lang="en-US" sz="1600" b="0" dirty="0" smtClean="0">
              <a:latin typeface="Arial Narrow" panose="020B0606020202030204" pitchFamily="34" charset="0"/>
            </a:rPr>
            <a:t>(5, 10, 24, 60, 78 GHz)</a:t>
          </a:r>
          <a:endParaRPr lang="en-US" sz="1600" b="0" dirty="0">
            <a:latin typeface="Arial Narrow" panose="020B0606020202030204" pitchFamily="34" charset="0"/>
          </a:endParaRPr>
        </a:p>
      </dgm:t>
    </dgm:pt>
    <dgm:pt modelId="{A1AB04AD-9488-41B6-833A-2F43D3560E6A}" type="parTrans" cxnId="{E7D91395-7DE5-43B1-B055-0DCD24114542}">
      <dgm:prSet/>
      <dgm:spPr/>
      <dgm:t>
        <a:bodyPr/>
        <a:lstStyle/>
        <a:p>
          <a:endParaRPr lang="en-US" sz="1600" b="0"/>
        </a:p>
      </dgm:t>
    </dgm:pt>
    <dgm:pt modelId="{196680B9-E5A1-4F10-989E-CD5B423DB0D6}" type="sibTrans" cxnId="{E7D91395-7DE5-43B1-B055-0DCD24114542}">
      <dgm:prSet/>
      <dgm:spPr/>
      <dgm:t>
        <a:bodyPr/>
        <a:lstStyle/>
        <a:p>
          <a:endParaRPr lang="en-US" sz="1600" b="0"/>
        </a:p>
      </dgm:t>
    </dgm:pt>
    <dgm:pt modelId="{EC292E3C-4C12-44F2-B550-5712AC937C69}">
      <dgm:prSet phldrT="[Text]" custT="1"/>
      <dgm:spPr/>
      <dgm:t>
        <a:bodyPr/>
        <a:lstStyle/>
        <a:p>
          <a:r>
            <a:rPr lang="en-US" sz="2000" b="0" dirty="0" smtClean="0">
              <a:latin typeface="Arial Narrow" panose="020B0606020202030204" pitchFamily="34" charset="0"/>
            </a:rPr>
            <a:t>Multichannel integrated 24 GHz ISM radar</a:t>
          </a:r>
          <a:endParaRPr lang="en-US" sz="2000" b="0" dirty="0">
            <a:latin typeface="Arial Narrow" panose="020B0606020202030204" pitchFamily="34" charset="0"/>
          </a:endParaRPr>
        </a:p>
      </dgm:t>
    </dgm:pt>
    <dgm:pt modelId="{FADB63DF-6514-4FFD-B0B5-84A9C0E7972C}" type="parTrans" cxnId="{B8761D45-C146-4AAE-AE6E-2B29F1DD6117}">
      <dgm:prSet/>
      <dgm:spPr/>
      <dgm:t>
        <a:bodyPr/>
        <a:lstStyle/>
        <a:p>
          <a:endParaRPr lang="en-US" sz="1600" b="0"/>
        </a:p>
      </dgm:t>
    </dgm:pt>
    <dgm:pt modelId="{47D2F9D3-7188-4EA7-B0ED-615D7E1834E7}" type="sibTrans" cxnId="{B8761D45-C146-4AAE-AE6E-2B29F1DD6117}">
      <dgm:prSet/>
      <dgm:spPr/>
      <dgm:t>
        <a:bodyPr/>
        <a:lstStyle/>
        <a:p>
          <a:endParaRPr lang="en-US" sz="1600" b="0"/>
        </a:p>
      </dgm:t>
    </dgm:pt>
    <dgm:pt modelId="{8FCC0755-7001-41DE-8082-3E5A1E93C29F}">
      <dgm:prSet phldrT="[Text]" custT="1"/>
      <dgm:spPr/>
      <dgm:t>
        <a:bodyPr/>
        <a:lstStyle/>
        <a:p>
          <a:r>
            <a:rPr lang="en-US" sz="2000" b="0" dirty="0" smtClean="0">
              <a:latin typeface="Arial Narrow" panose="020B0606020202030204" pitchFamily="34" charset="0"/>
            </a:rPr>
            <a:t>Single channel fully integrated 24 GHz wideband radar</a:t>
          </a:r>
          <a:endParaRPr lang="en-US" sz="2000" b="0" dirty="0">
            <a:latin typeface="Arial Narrow" panose="020B0606020202030204" pitchFamily="34" charset="0"/>
          </a:endParaRPr>
        </a:p>
      </dgm:t>
    </dgm:pt>
    <dgm:pt modelId="{181D7A22-6259-42A3-A3E1-F0DA12DA2667}" type="parTrans" cxnId="{9C9AEB92-AEFE-41CC-9974-3C46EF6B4E29}">
      <dgm:prSet/>
      <dgm:spPr/>
      <dgm:t>
        <a:bodyPr/>
        <a:lstStyle/>
        <a:p>
          <a:endParaRPr lang="en-US" sz="1600" b="0"/>
        </a:p>
      </dgm:t>
    </dgm:pt>
    <dgm:pt modelId="{093A4D98-CC7B-45A0-96D0-27E8E276CDFF}" type="sibTrans" cxnId="{9C9AEB92-AEFE-41CC-9974-3C46EF6B4E29}">
      <dgm:prSet/>
      <dgm:spPr/>
      <dgm:t>
        <a:bodyPr/>
        <a:lstStyle/>
        <a:p>
          <a:endParaRPr lang="en-US" sz="1600" b="0"/>
        </a:p>
      </dgm:t>
    </dgm:pt>
    <dgm:pt modelId="{93595BA3-39AE-4163-8311-67A08C0F98B7}" type="pres">
      <dgm:prSet presAssocID="{E8C1DECE-DAE3-4286-9C1F-16C008E5D489}" presName="arrowDiagram" presStyleCnt="0">
        <dgm:presLayoutVars>
          <dgm:chMax val="5"/>
          <dgm:dir/>
          <dgm:resizeHandles val="exact"/>
        </dgm:presLayoutVars>
      </dgm:prSet>
      <dgm:spPr/>
    </dgm:pt>
    <dgm:pt modelId="{FA6B6CD5-440A-4225-B8C4-CB48E4A044A6}" type="pres">
      <dgm:prSet presAssocID="{E8C1DECE-DAE3-4286-9C1F-16C008E5D489}" presName="arrow" presStyleLbl="bgShp" presStyleIdx="0" presStyleCnt="1"/>
      <dgm:spPr/>
    </dgm:pt>
    <dgm:pt modelId="{CECD7CD9-5700-4071-8277-C6EB35957799}" type="pres">
      <dgm:prSet presAssocID="{E8C1DECE-DAE3-4286-9C1F-16C008E5D489}" presName="arrowDiagram3" presStyleCnt="0"/>
      <dgm:spPr/>
    </dgm:pt>
    <dgm:pt modelId="{669153AA-E8C2-40C4-B4FB-3B6D5A66B697}" type="pres">
      <dgm:prSet presAssocID="{53EF041A-EAC6-4D74-9FD9-0D1450723BCC}" presName="bullet3a" presStyleLbl="node1" presStyleIdx="0" presStyleCnt="3"/>
      <dgm:spPr/>
    </dgm:pt>
    <dgm:pt modelId="{2C9B3EEF-C361-44DA-B490-22FF666525C4}" type="pres">
      <dgm:prSet presAssocID="{53EF041A-EAC6-4D74-9FD9-0D1450723BCC}" presName="textBox3a" presStyleLbl="revTx" presStyleIdx="0" presStyleCnt="3">
        <dgm:presLayoutVars>
          <dgm:bulletEnabled val="1"/>
        </dgm:presLayoutVars>
      </dgm:prSet>
      <dgm:spPr/>
      <dgm:t>
        <a:bodyPr/>
        <a:lstStyle/>
        <a:p>
          <a:endParaRPr lang="en-US"/>
        </a:p>
      </dgm:t>
    </dgm:pt>
    <dgm:pt modelId="{01BCEE56-BD31-4A89-99E4-4E19476A2844}" type="pres">
      <dgm:prSet presAssocID="{EC292E3C-4C12-44F2-B550-5712AC937C69}" presName="bullet3b" presStyleLbl="node1" presStyleIdx="1" presStyleCnt="3"/>
      <dgm:spPr/>
    </dgm:pt>
    <dgm:pt modelId="{B568C80E-AF28-4E34-82FF-3088F0EDBFDE}" type="pres">
      <dgm:prSet presAssocID="{EC292E3C-4C12-44F2-B550-5712AC937C69}" presName="textBox3b" presStyleLbl="revTx" presStyleIdx="1" presStyleCnt="3">
        <dgm:presLayoutVars>
          <dgm:bulletEnabled val="1"/>
        </dgm:presLayoutVars>
      </dgm:prSet>
      <dgm:spPr/>
      <dgm:t>
        <a:bodyPr/>
        <a:lstStyle/>
        <a:p>
          <a:endParaRPr lang="en-US"/>
        </a:p>
      </dgm:t>
    </dgm:pt>
    <dgm:pt modelId="{F273BF7E-A204-49BE-9EAD-E96A840F71F4}" type="pres">
      <dgm:prSet presAssocID="{8FCC0755-7001-41DE-8082-3E5A1E93C29F}" presName="bullet3c" presStyleLbl="node1" presStyleIdx="2" presStyleCnt="3"/>
      <dgm:spPr/>
    </dgm:pt>
    <dgm:pt modelId="{666F9576-93D6-4339-ACC1-5F407EBCF2C3}" type="pres">
      <dgm:prSet presAssocID="{8FCC0755-7001-41DE-8082-3E5A1E93C29F}" presName="textBox3c" presStyleLbl="revTx" presStyleIdx="2" presStyleCnt="3">
        <dgm:presLayoutVars>
          <dgm:bulletEnabled val="1"/>
        </dgm:presLayoutVars>
      </dgm:prSet>
      <dgm:spPr/>
      <dgm:t>
        <a:bodyPr/>
        <a:lstStyle/>
        <a:p>
          <a:endParaRPr lang="en-US"/>
        </a:p>
      </dgm:t>
    </dgm:pt>
  </dgm:ptLst>
  <dgm:cxnLst>
    <dgm:cxn modelId="{B8761D45-C146-4AAE-AE6E-2B29F1DD6117}" srcId="{E8C1DECE-DAE3-4286-9C1F-16C008E5D489}" destId="{EC292E3C-4C12-44F2-B550-5712AC937C69}" srcOrd="1" destOrd="0" parTransId="{FADB63DF-6514-4FFD-B0B5-84A9C0E7972C}" sibTransId="{47D2F9D3-7188-4EA7-B0ED-615D7E1834E7}"/>
    <dgm:cxn modelId="{E7D91395-7DE5-43B1-B055-0DCD24114542}" srcId="{E8C1DECE-DAE3-4286-9C1F-16C008E5D489}" destId="{53EF041A-EAC6-4D74-9FD9-0D1450723BCC}" srcOrd="0" destOrd="0" parTransId="{A1AB04AD-9488-41B6-833A-2F43D3560E6A}" sibTransId="{196680B9-E5A1-4F10-989E-CD5B423DB0D6}"/>
    <dgm:cxn modelId="{CEA24C4E-784D-46F6-99D9-3BA50B273C78}" type="presOf" srcId="{8FCC0755-7001-41DE-8082-3E5A1E93C29F}" destId="{666F9576-93D6-4339-ACC1-5F407EBCF2C3}" srcOrd="0" destOrd="0" presId="urn:microsoft.com/office/officeart/2005/8/layout/arrow2"/>
    <dgm:cxn modelId="{4D926783-2CE5-4D14-BA7F-258DCCD6767D}" type="presOf" srcId="{E8C1DECE-DAE3-4286-9C1F-16C008E5D489}" destId="{93595BA3-39AE-4163-8311-67A08C0F98B7}" srcOrd="0" destOrd="0" presId="urn:microsoft.com/office/officeart/2005/8/layout/arrow2"/>
    <dgm:cxn modelId="{30EEA22A-6AF7-4C8B-A326-67E6AF0B5078}" type="presOf" srcId="{53EF041A-EAC6-4D74-9FD9-0D1450723BCC}" destId="{2C9B3EEF-C361-44DA-B490-22FF666525C4}" srcOrd="0" destOrd="0" presId="urn:microsoft.com/office/officeart/2005/8/layout/arrow2"/>
    <dgm:cxn modelId="{9C9AEB92-AEFE-41CC-9974-3C46EF6B4E29}" srcId="{E8C1DECE-DAE3-4286-9C1F-16C008E5D489}" destId="{8FCC0755-7001-41DE-8082-3E5A1E93C29F}" srcOrd="2" destOrd="0" parTransId="{181D7A22-6259-42A3-A3E1-F0DA12DA2667}" sibTransId="{093A4D98-CC7B-45A0-96D0-27E8E276CDFF}"/>
    <dgm:cxn modelId="{EF9A6EF0-D291-444E-8CAE-4261B3D4D658}" type="presOf" srcId="{EC292E3C-4C12-44F2-B550-5712AC937C69}" destId="{B568C80E-AF28-4E34-82FF-3088F0EDBFDE}" srcOrd="0" destOrd="0" presId="urn:microsoft.com/office/officeart/2005/8/layout/arrow2"/>
    <dgm:cxn modelId="{C2BA4291-53A4-4570-A410-F332F769415D}" type="presParOf" srcId="{93595BA3-39AE-4163-8311-67A08C0F98B7}" destId="{FA6B6CD5-440A-4225-B8C4-CB48E4A044A6}" srcOrd="0" destOrd="0" presId="urn:microsoft.com/office/officeart/2005/8/layout/arrow2"/>
    <dgm:cxn modelId="{7F1D60C5-2553-4E85-9401-A5B25B24E81D}" type="presParOf" srcId="{93595BA3-39AE-4163-8311-67A08C0F98B7}" destId="{CECD7CD9-5700-4071-8277-C6EB35957799}" srcOrd="1" destOrd="0" presId="urn:microsoft.com/office/officeart/2005/8/layout/arrow2"/>
    <dgm:cxn modelId="{7BB43070-9C0E-4F69-A010-549FA9F1F508}" type="presParOf" srcId="{CECD7CD9-5700-4071-8277-C6EB35957799}" destId="{669153AA-E8C2-40C4-B4FB-3B6D5A66B697}" srcOrd="0" destOrd="0" presId="urn:microsoft.com/office/officeart/2005/8/layout/arrow2"/>
    <dgm:cxn modelId="{B07D35E7-0B15-46EA-96F8-5F396D25A0F6}" type="presParOf" srcId="{CECD7CD9-5700-4071-8277-C6EB35957799}" destId="{2C9B3EEF-C361-44DA-B490-22FF666525C4}" srcOrd="1" destOrd="0" presId="urn:microsoft.com/office/officeart/2005/8/layout/arrow2"/>
    <dgm:cxn modelId="{5C95F998-43F3-417C-890D-9D70D0E94C85}" type="presParOf" srcId="{CECD7CD9-5700-4071-8277-C6EB35957799}" destId="{01BCEE56-BD31-4A89-99E4-4E19476A2844}" srcOrd="2" destOrd="0" presId="urn:microsoft.com/office/officeart/2005/8/layout/arrow2"/>
    <dgm:cxn modelId="{A1320E32-A142-4A09-99FD-CD66687A2CDB}" type="presParOf" srcId="{CECD7CD9-5700-4071-8277-C6EB35957799}" destId="{B568C80E-AF28-4E34-82FF-3088F0EDBFDE}" srcOrd="3" destOrd="0" presId="urn:microsoft.com/office/officeart/2005/8/layout/arrow2"/>
    <dgm:cxn modelId="{7D8F7E93-70B4-4038-84D9-EAF56C1781D0}" type="presParOf" srcId="{CECD7CD9-5700-4071-8277-C6EB35957799}" destId="{F273BF7E-A204-49BE-9EAD-E96A840F71F4}" srcOrd="4" destOrd="0" presId="urn:microsoft.com/office/officeart/2005/8/layout/arrow2"/>
    <dgm:cxn modelId="{A1BB33F6-803C-4016-AA0B-5336050CB51F}" type="presParOf" srcId="{CECD7CD9-5700-4071-8277-C6EB35957799}" destId="{666F9576-93D6-4339-ACC1-5F407EBCF2C3}" srcOrd="5" destOrd="0" presId="urn:microsoft.com/office/officeart/2005/8/layout/arrow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B6CD5-440A-4225-B8C4-CB48E4A044A6}">
      <dsp:nvSpPr>
        <dsp:cNvPr id="0" name=""/>
        <dsp:cNvSpPr/>
      </dsp:nvSpPr>
      <dsp:spPr>
        <a:xfrm>
          <a:off x="753109" y="0"/>
          <a:ext cx="8310879" cy="5194299"/>
        </a:xfrm>
        <a:prstGeom prst="swooshArrow">
          <a:avLst>
            <a:gd name="adj1" fmla="val 25000"/>
            <a:gd name="adj2" fmla="val 2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9153AA-E8C2-40C4-B4FB-3B6D5A66B697}">
      <dsp:nvSpPr>
        <dsp:cNvPr id="0" name=""/>
        <dsp:cNvSpPr/>
      </dsp:nvSpPr>
      <dsp:spPr>
        <a:xfrm>
          <a:off x="1808591" y="3585105"/>
          <a:ext cx="216082" cy="21608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B3EEF-C361-44DA-B490-22FF666525C4}">
      <dsp:nvSpPr>
        <dsp:cNvPr id="0" name=""/>
        <dsp:cNvSpPr/>
      </dsp:nvSpPr>
      <dsp:spPr>
        <a:xfrm>
          <a:off x="1916633" y="3693147"/>
          <a:ext cx="1936435" cy="150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98" tIns="0" rIns="0" bIns="0" numCol="1" spcCol="1270" anchor="t" anchorCtr="0">
          <a:noAutofit/>
        </a:bodyPr>
        <a:lstStyle/>
        <a:p>
          <a:pPr lvl="0" algn="l" defTabSz="889000">
            <a:lnSpc>
              <a:spcPct val="90000"/>
            </a:lnSpc>
            <a:spcBef>
              <a:spcPct val="0"/>
            </a:spcBef>
            <a:spcAft>
              <a:spcPct val="35000"/>
            </a:spcAft>
          </a:pPr>
          <a:r>
            <a:rPr lang="en-US" sz="2000" b="0" kern="1200" dirty="0" smtClean="0">
              <a:latin typeface="Arial Narrow" panose="020B0606020202030204" pitchFamily="34" charset="0"/>
            </a:rPr>
            <a:t>Discrete solutions </a:t>
          </a:r>
        </a:p>
        <a:p>
          <a:pPr lvl="0" algn="l" defTabSz="889000">
            <a:lnSpc>
              <a:spcPct val="90000"/>
            </a:lnSpc>
            <a:spcBef>
              <a:spcPct val="0"/>
            </a:spcBef>
            <a:spcAft>
              <a:spcPct val="35000"/>
            </a:spcAft>
          </a:pPr>
          <a:r>
            <a:rPr lang="en-US" sz="1600" b="0" kern="1200" dirty="0" smtClean="0">
              <a:latin typeface="Arial Narrow" panose="020B0606020202030204" pitchFamily="34" charset="0"/>
            </a:rPr>
            <a:t>(5, 10, 24, 60, 78 GHz)</a:t>
          </a:r>
          <a:endParaRPr lang="en-US" sz="1600" b="0" kern="1200" dirty="0">
            <a:latin typeface="Arial Narrow" panose="020B0606020202030204" pitchFamily="34" charset="0"/>
          </a:endParaRPr>
        </a:p>
      </dsp:txBody>
      <dsp:txXfrm>
        <a:off x="1916633" y="3693147"/>
        <a:ext cx="1936435" cy="1501152"/>
      </dsp:txXfrm>
    </dsp:sp>
    <dsp:sp modelId="{01BCEE56-BD31-4A89-99E4-4E19476A2844}">
      <dsp:nvSpPr>
        <dsp:cNvPr id="0" name=""/>
        <dsp:cNvSpPr/>
      </dsp:nvSpPr>
      <dsp:spPr>
        <a:xfrm>
          <a:off x="3715938" y="2173295"/>
          <a:ext cx="390611" cy="390611"/>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8C80E-AF28-4E34-82FF-3088F0EDBFDE}">
      <dsp:nvSpPr>
        <dsp:cNvPr id="0" name=""/>
        <dsp:cNvSpPr/>
      </dsp:nvSpPr>
      <dsp:spPr>
        <a:xfrm>
          <a:off x="3911244" y="2368600"/>
          <a:ext cx="1994611" cy="2825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977" tIns="0" rIns="0" bIns="0" numCol="1" spcCol="1270" anchor="t" anchorCtr="0">
          <a:noAutofit/>
        </a:bodyPr>
        <a:lstStyle/>
        <a:p>
          <a:pPr lvl="0" algn="l" defTabSz="889000">
            <a:lnSpc>
              <a:spcPct val="90000"/>
            </a:lnSpc>
            <a:spcBef>
              <a:spcPct val="0"/>
            </a:spcBef>
            <a:spcAft>
              <a:spcPct val="35000"/>
            </a:spcAft>
          </a:pPr>
          <a:r>
            <a:rPr lang="en-US" sz="2000" b="0" kern="1200" dirty="0" smtClean="0">
              <a:latin typeface="Arial Narrow" panose="020B0606020202030204" pitchFamily="34" charset="0"/>
            </a:rPr>
            <a:t>Multichannel integrated 24 GHz ISM radar</a:t>
          </a:r>
          <a:endParaRPr lang="en-US" sz="2000" b="0" kern="1200" dirty="0">
            <a:latin typeface="Arial Narrow" panose="020B0606020202030204" pitchFamily="34" charset="0"/>
          </a:endParaRPr>
        </a:p>
      </dsp:txBody>
      <dsp:txXfrm>
        <a:off x="3911244" y="2368600"/>
        <a:ext cx="1994611" cy="2825699"/>
      </dsp:txXfrm>
    </dsp:sp>
    <dsp:sp modelId="{F273BF7E-A204-49BE-9EAD-E96A840F71F4}">
      <dsp:nvSpPr>
        <dsp:cNvPr id="0" name=""/>
        <dsp:cNvSpPr/>
      </dsp:nvSpPr>
      <dsp:spPr>
        <a:xfrm>
          <a:off x="6009741" y="1314157"/>
          <a:ext cx="540207" cy="540207"/>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F9576-93D6-4339-ACC1-5F407EBCF2C3}">
      <dsp:nvSpPr>
        <dsp:cNvPr id="0" name=""/>
        <dsp:cNvSpPr/>
      </dsp:nvSpPr>
      <dsp:spPr>
        <a:xfrm>
          <a:off x="6279845" y="1584261"/>
          <a:ext cx="1994611" cy="3610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245" tIns="0" rIns="0" bIns="0" numCol="1" spcCol="1270" anchor="t" anchorCtr="0">
          <a:noAutofit/>
        </a:bodyPr>
        <a:lstStyle/>
        <a:p>
          <a:pPr lvl="0" algn="l" defTabSz="889000">
            <a:lnSpc>
              <a:spcPct val="90000"/>
            </a:lnSpc>
            <a:spcBef>
              <a:spcPct val="0"/>
            </a:spcBef>
            <a:spcAft>
              <a:spcPct val="35000"/>
            </a:spcAft>
          </a:pPr>
          <a:r>
            <a:rPr lang="en-US" sz="2000" b="0" kern="1200" dirty="0" smtClean="0">
              <a:latin typeface="Arial Narrow" panose="020B0606020202030204" pitchFamily="34" charset="0"/>
            </a:rPr>
            <a:t>Single channel fully integrated 24 GHz wideband radar</a:t>
          </a:r>
          <a:endParaRPr lang="en-US" sz="2000" b="0" kern="1200" dirty="0">
            <a:latin typeface="Arial Narrow" panose="020B0606020202030204" pitchFamily="34" charset="0"/>
          </a:endParaRPr>
        </a:p>
      </dsp:txBody>
      <dsp:txXfrm>
        <a:off x="6279845" y="1584261"/>
        <a:ext cx="1994611" cy="361003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a:solidFill>
                <a:schemeClr val="bg1">
                  <a:lumMod val="50000"/>
                </a:scheme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b="1" smtClean="0">
                <a:solidFill>
                  <a:schemeClr val="bg1">
                    <a:lumMod val="50000"/>
                  </a:schemeClr>
                </a:solidFill>
                <a:latin typeface="Arial" panose="020B0604020202020204" pitchFamily="34" charset="0"/>
                <a:cs typeface="Arial" panose="020B0604020202020204" pitchFamily="34" charset="0"/>
              </a:rPr>
              <a:t>‹#›</a:t>
            </a:fld>
            <a:endParaRPr lang="en-US" b="1">
              <a:solidFill>
                <a:schemeClr val="bg1">
                  <a:lumMod val="50000"/>
                </a:schemeClr>
              </a:solidFill>
              <a:latin typeface="Arial" panose="020B0604020202020204" pitchFamily="34" charset="0"/>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rgbClr val="FFFFFF">
                    <a:lumMod val="65000"/>
                  </a:srgbClr>
                </a:solidFill>
                <a:effectLst/>
                <a:uLnTx/>
                <a:uFillTx/>
                <a:latin typeface="Arial" panose="020B0604020202020204" pitchFamily="34" charset="0"/>
                <a:ea typeface="+mn-ea"/>
                <a:cs typeface="Arial" panose="020B0604020202020204" pitchFamily="34" charset="0"/>
              </a:rPr>
              <a:t>Analog Devices Confidential Information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8"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a:lvl1pPr>
          </a:lstStyle>
          <a:p>
            <a:fld id="{2C2AD557-2032-D74A-B281-F0540E660787}" type="datetimeFigureOut">
              <a:rPr lang="en-US" sz="1000" smtClean="0">
                <a:solidFill>
                  <a:schemeClr val="bg1">
                    <a:lumMod val="50000"/>
                  </a:schemeClr>
                </a:solidFill>
                <a:latin typeface="Arial" panose="020B0604020202020204" pitchFamily="34" charset="0"/>
                <a:cs typeface="Arial" panose="020B0604020202020204" pitchFamily="34" charset="0"/>
              </a:rPr>
              <a:t>2/1/2018</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a:latin typeface="Arial" panose="020B0604020202020204" pitchFamily="34" charset="0"/>
                <a:cs typeface="Arial" panose="020B0604020202020204" pitchFamily="34" charset="0"/>
              </a:defRPr>
            </a:lvl1pPr>
          </a:lstStyle>
          <a:p>
            <a:r>
              <a:rPr lang="en-US" i="1" dirty="0" smtClean="0">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1">
                <a:solidFill>
                  <a:schemeClr val="tx1">
                    <a:lumMod val="50000"/>
                    <a:lumOff val="50000"/>
                  </a:schemeClr>
                </a:solidFill>
                <a:latin typeface="Arial" panose="020B0604020202020204" pitchFamily="34" charset="0"/>
                <a:cs typeface="Arial" panose="020B0604020202020204" pitchFamily="34" charset="0"/>
              </a:defRPr>
            </a:lvl1pPr>
          </a:lstStyle>
          <a:p>
            <a:fld id="{900B8651-D313-4300-801F-836567026953}" type="slidenum">
              <a:rPr lang="en-US" smtClean="0"/>
              <a:pPr/>
              <a:t>‹#›</a:t>
            </a:fld>
            <a:endParaRPr lang="en-US" dirty="0"/>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rgbClr val="FFFFFF">
                    <a:lumMod val="65000"/>
                  </a:srgbClr>
                </a:solidFill>
                <a:effectLst/>
                <a:uLnTx/>
                <a:uFillTx/>
                <a:latin typeface="Arial" panose="020B0604020202020204" pitchFamily="34" charset="0"/>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a:lvl1pPr>
          </a:lstStyle>
          <a:p>
            <a:fld id="{2C2AD557-2032-D74A-B281-F0540E660787}" type="datetimeFigureOut">
              <a:rPr lang="en-US" sz="1000" smtClean="0">
                <a:solidFill>
                  <a:schemeClr val="bg1">
                    <a:lumMod val="50000"/>
                  </a:schemeClr>
                </a:solidFill>
                <a:latin typeface="Arial" panose="020B0604020202020204" pitchFamily="34" charset="0"/>
                <a:cs typeface="Arial" panose="020B0604020202020204" pitchFamily="34" charset="0"/>
              </a:rPr>
              <a:t>2/1/2018</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FFFFFF">
                    <a:lumMod val="65000"/>
                  </a:srgbClr>
                </a:solidFill>
              </a:rPr>
              <a:t>Radar_beyond_ADAS-1.pptx</a:t>
            </a:r>
            <a:endParaRPr lang="en-US" dirty="0" smtClean="0">
              <a:solidFill>
                <a:srgbClr val="FFFFFF">
                  <a:lumMod val="65000"/>
                </a:srgbClr>
              </a:solidFill>
            </a:endParaRPr>
          </a:p>
        </p:txBody>
      </p:sp>
      <p:sp>
        <p:nvSpPr>
          <p:cNvPr id="5" name="Slide Number Placeholder 4"/>
          <p:cNvSpPr>
            <a:spLocks noGrp="1"/>
          </p:cNvSpPr>
          <p:nvPr>
            <p:ph type="sldNum" sz="quarter" idx="11"/>
          </p:nvPr>
        </p:nvSpPr>
        <p:spPr/>
        <p:txBody>
          <a:bodyPr/>
          <a:lstStyle/>
          <a:p>
            <a:fld id="{900B8651-D313-4300-801F-836567026953}" type="slidenum">
              <a:rPr lang="en-US" smtClean="0"/>
              <a:pPr/>
              <a:t>1</a:t>
            </a:fld>
            <a:endParaRPr lang="en-US"/>
          </a:p>
        </p:txBody>
      </p:sp>
    </p:spTree>
    <p:extLst>
      <p:ext uri="{BB962C8B-B14F-4D97-AF65-F5344CB8AC3E}">
        <p14:creationId xmlns:p14="http://schemas.microsoft.com/office/powerpoint/2010/main" val="3013055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FFFFFF">
                    <a:lumMod val="65000"/>
                  </a:srgbClr>
                </a:solidFill>
              </a:rPr>
              <a:t>Radar_beyond_ADAS-1.pptx</a:t>
            </a:r>
            <a:endParaRPr lang="en-US" dirty="0" smtClean="0">
              <a:solidFill>
                <a:srgbClr val="FFFFFF">
                  <a:lumMod val="65000"/>
                </a:srgbClr>
              </a:solidFill>
            </a:endParaRPr>
          </a:p>
        </p:txBody>
      </p:sp>
      <p:sp>
        <p:nvSpPr>
          <p:cNvPr id="5" name="Slide Number Placeholder 4"/>
          <p:cNvSpPr>
            <a:spLocks noGrp="1"/>
          </p:cNvSpPr>
          <p:nvPr>
            <p:ph type="sldNum" sz="quarter" idx="11"/>
          </p:nvPr>
        </p:nvSpPr>
        <p:spPr/>
        <p:txBody>
          <a:bodyPr/>
          <a:lstStyle/>
          <a:p>
            <a:fld id="{900B8651-D313-4300-801F-836567026953}" type="slidenum">
              <a:rPr lang="en-US" smtClean="0"/>
              <a:pPr/>
              <a:t>44</a:t>
            </a:fld>
            <a:endParaRPr lang="en-US"/>
          </a:p>
        </p:txBody>
      </p:sp>
    </p:spTree>
    <p:extLst>
      <p:ext uri="{BB962C8B-B14F-4D97-AF65-F5344CB8AC3E}">
        <p14:creationId xmlns:p14="http://schemas.microsoft.com/office/powerpoint/2010/main" val="197786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bwMode="auto">
          <a:noFill/>
          <a:ln>
            <a:miter lim="800000"/>
            <a:headEnd/>
            <a:tailEnd/>
          </a:ln>
        </p:spPr>
        <p:txBody>
          <a:bodyPr/>
          <a:lstStyle/>
          <a:p>
            <a:fld id="{7CE782D9-1584-45CE-855C-EDE8D5341D2E}" type="slidenum">
              <a:rPr lang="zh-CN" altLang="en-US"/>
              <a:pPr/>
              <a:t>48</a:t>
            </a:fld>
            <a:endParaRPr lang="en-US" altLang="zh-CN"/>
          </a:p>
        </p:txBody>
      </p:sp>
      <p:sp>
        <p:nvSpPr>
          <p:cNvPr id="194563" name="Rectangle 2"/>
          <p:cNvSpPr>
            <a:spLocks noGrp="1" noRot="1" noChangeAspect="1" noChangeArrowheads="1" noTextEdit="1"/>
          </p:cNvSpPr>
          <p:nvPr>
            <p:ph type="sldImg"/>
          </p:nvPr>
        </p:nvSpPr>
        <p:spPr bwMode="auto">
          <a:xfrm>
            <a:off x="92075" y="746125"/>
            <a:ext cx="6615113" cy="3721100"/>
          </a:xfrm>
          <a:noFill/>
          <a:ln>
            <a:solidFill>
              <a:srgbClr val="000000"/>
            </a:solidFill>
            <a:miter lim="800000"/>
            <a:headEnd/>
            <a:tailEnd/>
          </a:ln>
        </p:spPr>
      </p:sp>
      <p:sp>
        <p:nvSpPr>
          <p:cNvPr id="194564" name="Rectangle 3"/>
          <p:cNvSpPr>
            <a:spLocks noGrp="1" noChangeArrowheads="1"/>
          </p:cNvSpPr>
          <p:nvPr>
            <p:ph type="body" idx="1"/>
          </p:nvPr>
        </p:nvSpPr>
        <p:spPr bwMode="auto">
          <a:xfrm>
            <a:off x="905126" y="4714891"/>
            <a:ext cx="4987425" cy="4467361"/>
          </a:xfrm>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30018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838" y="868363"/>
            <a:ext cx="6602412" cy="371475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
                <a:srgbClr val="1F497D"/>
              </a:buClr>
              <a:buSzPct val="75000"/>
              <a:buFont typeface="Wingdings 3" panose="05040102010807070707" pitchFamily="18" charset="2"/>
              <a:buChar char="u"/>
              <a:tabLst/>
              <a:defRPr/>
            </a:pPr>
            <a:r>
              <a:rPr lang="en-US" dirty="0" smtClean="0"/>
              <a:t>Draw on work done for capability roadmap from BSP document</a:t>
            </a:r>
          </a:p>
          <a:p>
            <a:pPr marL="171450" marR="0" indent="-171450" algn="l" defTabSz="914400" rtl="0" eaLnBrk="1" fontAlgn="auto" latinLnBrk="0" hangingPunct="1">
              <a:lnSpc>
                <a:spcPct val="100000"/>
              </a:lnSpc>
              <a:spcBef>
                <a:spcPts val="0"/>
              </a:spcBef>
              <a:spcAft>
                <a:spcPts val="0"/>
              </a:spcAft>
              <a:buClr>
                <a:srgbClr val="1F497D"/>
              </a:buClr>
              <a:buSzPct val="75000"/>
              <a:buFont typeface="Wingdings 3" panose="05040102010807070707" pitchFamily="18" charset="2"/>
              <a:buChar char="u"/>
              <a:tabLst/>
              <a:defRPr/>
            </a:pPr>
            <a:r>
              <a:rPr lang="en-US" dirty="0" smtClean="0"/>
              <a:t>Note that the start of the box on the time axis represents the start of the project (PSD0</a:t>
            </a:r>
            <a:r>
              <a:rPr lang="en-US" baseline="0" dirty="0" smtClean="0"/>
              <a:t>) and the end of the box is release (PSD3)</a:t>
            </a:r>
            <a:endParaRPr lang="en-US" dirty="0" smtClean="0"/>
          </a:p>
          <a:p>
            <a:pPr marL="171450" marR="0" indent="-171450" algn="l" defTabSz="914400" rtl="0" eaLnBrk="1" fontAlgn="auto" latinLnBrk="0" hangingPunct="1">
              <a:lnSpc>
                <a:spcPct val="100000"/>
              </a:lnSpc>
              <a:spcBef>
                <a:spcPts val="0"/>
              </a:spcBef>
              <a:spcAft>
                <a:spcPts val="0"/>
              </a:spcAft>
              <a:buClr>
                <a:srgbClr val="1F497D"/>
              </a:buClr>
              <a:buSzPct val="75000"/>
              <a:buFont typeface="Wingdings 3" panose="05040102010807070707" pitchFamily="18" charset="2"/>
              <a:buChar char="u"/>
              <a:tabLst/>
              <a:defRPr/>
            </a:pPr>
            <a:r>
              <a:rPr lang="en-US" dirty="0" smtClean="0"/>
              <a:t>There</a:t>
            </a:r>
            <a:r>
              <a:rPr lang="en-US" baseline="0" dirty="0" smtClean="0"/>
              <a:t> may not be a clear picture of the entire investment in the out years (2018+) but try to indicate total spend at least for FY16, FY17, and FY18 to give a general shape of the investment direction</a:t>
            </a:r>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51</a:t>
            </a:fld>
            <a:endParaRPr lang="en-US"/>
          </a:p>
        </p:txBody>
      </p:sp>
    </p:spTree>
    <p:extLst>
      <p:ext uri="{BB962C8B-B14F-4D97-AF65-F5344CB8AC3E}">
        <p14:creationId xmlns:p14="http://schemas.microsoft.com/office/powerpoint/2010/main" val="189672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53</a:t>
            </a:fld>
            <a:endParaRPr lang="en-US" dirty="0"/>
          </a:p>
        </p:txBody>
      </p:sp>
    </p:spTree>
    <p:extLst>
      <p:ext uri="{BB962C8B-B14F-4D97-AF65-F5344CB8AC3E}">
        <p14:creationId xmlns:p14="http://schemas.microsoft.com/office/powerpoint/2010/main" val="2218269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FFFFFF">
                    <a:lumMod val="65000"/>
                  </a:srgbClr>
                </a:solidFill>
              </a:rPr>
              <a:t>Radar_beyond_ADAS-1.pptx</a:t>
            </a:r>
            <a:endParaRPr lang="en-US" dirty="0" smtClean="0">
              <a:solidFill>
                <a:srgbClr val="FFFFFF">
                  <a:lumMod val="65000"/>
                </a:srgbClr>
              </a:solidFill>
            </a:endParaRPr>
          </a:p>
        </p:txBody>
      </p:sp>
      <p:sp>
        <p:nvSpPr>
          <p:cNvPr id="5" name="Slide Number Placeholder 4"/>
          <p:cNvSpPr>
            <a:spLocks noGrp="1"/>
          </p:cNvSpPr>
          <p:nvPr>
            <p:ph type="sldNum" sz="quarter" idx="11"/>
          </p:nvPr>
        </p:nvSpPr>
        <p:spPr/>
        <p:txBody>
          <a:bodyPr/>
          <a:lstStyle/>
          <a:p>
            <a:fld id="{900B8651-D313-4300-801F-836567026953}" type="slidenum">
              <a:rPr lang="en-US" smtClean="0"/>
              <a:pPr/>
              <a:t>55</a:t>
            </a:fld>
            <a:endParaRPr lang="en-US"/>
          </a:p>
        </p:txBody>
      </p:sp>
    </p:spTree>
    <p:extLst>
      <p:ext uri="{BB962C8B-B14F-4D97-AF65-F5344CB8AC3E}">
        <p14:creationId xmlns:p14="http://schemas.microsoft.com/office/powerpoint/2010/main" val="143922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8</a:t>
            </a:fld>
            <a:endParaRPr lang="en-US" dirty="0"/>
          </a:p>
        </p:txBody>
      </p:sp>
    </p:spTree>
    <p:extLst>
      <p:ext uri="{BB962C8B-B14F-4D97-AF65-F5344CB8AC3E}">
        <p14:creationId xmlns:p14="http://schemas.microsoft.com/office/powerpoint/2010/main" val="108779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13</a:t>
            </a:fld>
            <a:endParaRPr lang="en-US" dirty="0"/>
          </a:p>
        </p:txBody>
      </p:sp>
    </p:spTree>
    <p:extLst>
      <p:ext uri="{BB962C8B-B14F-4D97-AF65-F5344CB8AC3E}">
        <p14:creationId xmlns:p14="http://schemas.microsoft.com/office/powerpoint/2010/main" val="323921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dirty="0" err="1" smtClean="0"/>
              <a:t>Colission</a:t>
            </a:r>
            <a:r>
              <a:rPr lang="en-US" dirty="0" smtClean="0"/>
              <a:t> avoidance.</a:t>
            </a:r>
            <a:endParaRPr lang="en-US" dirty="0"/>
          </a:p>
        </p:txBody>
      </p:sp>
      <p:sp>
        <p:nvSpPr>
          <p:cNvPr id="4" name="Slide Number Placeholder 3"/>
          <p:cNvSpPr>
            <a:spLocks noGrp="1"/>
          </p:cNvSpPr>
          <p:nvPr>
            <p:ph type="sldNum" sz="quarter" idx="10"/>
          </p:nvPr>
        </p:nvSpPr>
        <p:spPr/>
        <p:txBody>
          <a:bodyPr/>
          <a:lstStyle/>
          <a:p>
            <a:pPr>
              <a:defRPr/>
            </a:pPr>
            <a:fld id="{FC94DBE2-3545-44B7-BC1C-43228D3B747F}" type="slidenum">
              <a:rPr lang="en-US">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171519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FFFFFF">
                    <a:lumMod val="65000"/>
                  </a:srgbClr>
                </a:solidFill>
              </a:rPr>
              <a:t>Radar_beyond_ADAS-1.pptx</a:t>
            </a:r>
            <a:endParaRPr lang="en-US" dirty="0" smtClean="0">
              <a:solidFill>
                <a:srgbClr val="FFFFFF">
                  <a:lumMod val="65000"/>
                </a:srgbClr>
              </a:solidFill>
            </a:endParaRPr>
          </a:p>
        </p:txBody>
      </p:sp>
      <p:sp>
        <p:nvSpPr>
          <p:cNvPr id="5" name="Slide Number Placeholder 4"/>
          <p:cNvSpPr>
            <a:spLocks noGrp="1"/>
          </p:cNvSpPr>
          <p:nvPr>
            <p:ph type="sldNum" sz="quarter" idx="11"/>
          </p:nvPr>
        </p:nvSpPr>
        <p:spPr/>
        <p:txBody>
          <a:bodyPr/>
          <a:lstStyle/>
          <a:p>
            <a:fld id="{900B8651-D313-4300-801F-836567026953}" type="slidenum">
              <a:rPr lang="en-US" smtClean="0"/>
              <a:pPr/>
              <a:t>24</a:t>
            </a:fld>
            <a:endParaRPr lang="en-US"/>
          </a:p>
        </p:txBody>
      </p:sp>
    </p:spTree>
    <p:extLst>
      <p:ext uri="{BB962C8B-B14F-4D97-AF65-F5344CB8AC3E}">
        <p14:creationId xmlns:p14="http://schemas.microsoft.com/office/powerpoint/2010/main" val="90743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B8651-D313-4300-801F-836567026953}" type="slidenum">
              <a:rPr lang="en-US" smtClean="0"/>
              <a:pPr/>
              <a:t>34</a:t>
            </a:fld>
            <a:endParaRPr lang="en-US" dirty="0"/>
          </a:p>
        </p:txBody>
      </p:sp>
    </p:spTree>
    <p:extLst>
      <p:ext uri="{BB962C8B-B14F-4D97-AF65-F5344CB8AC3E}">
        <p14:creationId xmlns:p14="http://schemas.microsoft.com/office/powerpoint/2010/main" val="273072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srgbClr val="FFFFFF">
                    <a:lumMod val="65000"/>
                  </a:srgbClr>
                </a:solidFill>
              </a:rPr>
              <a:t>Radar_beyond_ADAS-1.pptx</a:t>
            </a:r>
            <a:endParaRPr lang="en-US" dirty="0" smtClean="0">
              <a:solidFill>
                <a:srgbClr val="FFFFFF">
                  <a:lumMod val="65000"/>
                </a:srgbClr>
              </a:solidFill>
            </a:endParaRPr>
          </a:p>
        </p:txBody>
      </p:sp>
      <p:sp>
        <p:nvSpPr>
          <p:cNvPr id="5" name="Slide Number Placeholder 4"/>
          <p:cNvSpPr>
            <a:spLocks noGrp="1"/>
          </p:cNvSpPr>
          <p:nvPr>
            <p:ph type="sldNum" sz="quarter" idx="11"/>
          </p:nvPr>
        </p:nvSpPr>
        <p:spPr/>
        <p:txBody>
          <a:bodyPr/>
          <a:lstStyle/>
          <a:p>
            <a:fld id="{900B8651-D313-4300-801F-836567026953}" type="slidenum">
              <a:rPr lang="en-US" smtClean="0"/>
              <a:pPr/>
              <a:t>35</a:t>
            </a:fld>
            <a:endParaRPr lang="en-US"/>
          </a:p>
        </p:txBody>
      </p:sp>
    </p:spTree>
    <p:extLst>
      <p:ext uri="{BB962C8B-B14F-4D97-AF65-F5344CB8AC3E}">
        <p14:creationId xmlns:p14="http://schemas.microsoft.com/office/powerpoint/2010/main" val="199990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254C988-6619-4E51-A78E-1E4669950950}" type="datetime1">
              <a:rPr lang="en-US"/>
              <a:pPr/>
              <a:t>2/1/2018</a:t>
            </a:fld>
            <a:endParaRPr lang="en-US"/>
          </a:p>
        </p:txBody>
      </p:sp>
      <p:sp>
        <p:nvSpPr>
          <p:cNvPr id="6" name="Rectangle 7"/>
          <p:cNvSpPr>
            <a:spLocks noGrp="1" noChangeArrowheads="1"/>
          </p:cNvSpPr>
          <p:nvPr>
            <p:ph type="sldNum" sz="quarter" idx="5"/>
          </p:nvPr>
        </p:nvSpPr>
        <p:spPr>
          <a:ln/>
        </p:spPr>
        <p:txBody>
          <a:bodyPr/>
          <a:lstStyle/>
          <a:p>
            <a:fld id="{3E1A4B74-E193-48BA-AA38-B99A1B49E4AD}" type="slidenum">
              <a:rPr lang="en-US"/>
              <a:pPr/>
              <a:t>37</a:t>
            </a:fld>
            <a:endParaRPr lang="en-US"/>
          </a:p>
        </p:txBody>
      </p:sp>
      <p:sp>
        <p:nvSpPr>
          <p:cNvPr id="15364" name="Rectangle 4"/>
          <p:cNvSpPr>
            <a:spLocks noGrp="1" noRot="1" noChangeAspect="1" noChangeArrowheads="1" noTextEdit="1"/>
          </p:cNvSpPr>
          <p:nvPr>
            <p:ph type="sldImg"/>
          </p:nvPr>
        </p:nvSpPr>
        <p:spPr>
          <a:xfrm>
            <a:off x="214313" y="693738"/>
            <a:ext cx="6726237" cy="3784600"/>
          </a:xfrm>
          <a:ln/>
        </p:spPr>
      </p:sp>
      <p:sp>
        <p:nvSpPr>
          <p:cNvPr id="15365" name="Rectangle 5"/>
          <p:cNvSpPr>
            <a:spLocks noGrp="1" noChangeArrowheads="1"/>
          </p:cNvSpPr>
          <p:nvPr>
            <p:ph type="body" idx="1"/>
          </p:nvPr>
        </p:nvSpPr>
        <p:spPr/>
        <p:txBody>
          <a:bodyPr/>
          <a:lstStyle/>
          <a:p>
            <a:r>
              <a:rPr lang="en-US" b="1"/>
              <a:t>Slide NOTE: </a:t>
            </a:r>
          </a:p>
          <a:p>
            <a:r>
              <a:rPr lang="en-US"/>
              <a:t>Help the field to keep the messages clean and clear to customers, and add speaker notes for their use. Include at least major bullet points to be used as discussion points with customers during a presentation.</a:t>
            </a:r>
          </a:p>
          <a:p>
            <a:endParaRPr lang="en-US"/>
          </a:p>
        </p:txBody>
      </p:sp>
    </p:spTree>
    <p:extLst>
      <p:ext uri="{BB962C8B-B14F-4D97-AF65-F5344CB8AC3E}">
        <p14:creationId xmlns:p14="http://schemas.microsoft.com/office/powerpoint/2010/main" val="301048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baseline="0" noProof="0" dirty="0" smtClean="0"/>
          </a:p>
        </p:txBody>
      </p:sp>
      <p:sp>
        <p:nvSpPr>
          <p:cNvPr id="4" name="Slide Number Placeholder 3"/>
          <p:cNvSpPr>
            <a:spLocks noGrp="1"/>
          </p:cNvSpPr>
          <p:nvPr>
            <p:ph type="sldNum" sz="quarter" idx="10"/>
          </p:nvPr>
        </p:nvSpPr>
        <p:spPr/>
        <p:txBody>
          <a:bodyPr/>
          <a:lstStyle/>
          <a:p>
            <a:fld id="{86A3FC8A-5EA6-4258-B199-524C662357F3}" type="slidenum">
              <a:rPr lang="en-US" smtClean="0"/>
              <a:t>40</a:t>
            </a:fld>
            <a:endParaRPr lang="en-US"/>
          </a:p>
        </p:txBody>
      </p:sp>
    </p:spTree>
    <p:extLst>
      <p:ext uri="{BB962C8B-B14F-4D97-AF65-F5344CB8AC3E}">
        <p14:creationId xmlns:p14="http://schemas.microsoft.com/office/powerpoint/2010/main" val="2134806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p:cNvSpPr/>
          <p:nvPr userDrawn="1"/>
        </p:nvSpPr>
        <p:spPr>
          <a:xfrm>
            <a:off x="0" y="4504245"/>
            <a:ext cx="12192000" cy="2353755"/>
          </a:xfrm>
          <a:prstGeom prst="rect">
            <a:avLst/>
          </a:prstGeom>
          <a:gradFill flip="none" rotWithShape="1">
            <a:gsLst>
              <a:gs pos="0">
                <a:schemeClr val="tx1">
                  <a:alpha val="80000"/>
                </a:schemeClr>
              </a:gs>
              <a:gs pos="100000">
                <a:schemeClr val="tx1">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0"/>
            <a:ext cx="6269563" cy="6858000"/>
          </a:xfrm>
          <a:prstGeom prst="rect">
            <a:avLst/>
          </a:prstGeom>
          <a:gradFill flip="none" rotWithShape="1">
            <a:gsLst>
              <a:gs pos="20000">
                <a:schemeClr val="accent2"/>
              </a:gs>
              <a:gs pos="100000">
                <a:schemeClr val="accent2">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55602" y="269835"/>
            <a:ext cx="1693715" cy="685715"/>
          </a:xfrm>
          <a:prstGeom prst="rect">
            <a:avLst/>
          </a:prstGeom>
        </p:spPr>
      </p:pic>
      <p:sp>
        <p:nvSpPr>
          <p:cNvPr id="13" name="Text Placeholder 8"/>
          <p:cNvSpPr>
            <a:spLocks noGrp="1"/>
          </p:cNvSpPr>
          <p:nvPr>
            <p:ph type="body" sz="quarter" idx="13" hasCustomPrompt="1"/>
          </p:nvPr>
        </p:nvSpPr>
        <p:spPr>
          <a:xfrm>
            <a:off x="355601" y="4124326"/>
            <a:ext cx="5526617" cy="1857375"/>
          </a:xfrm>
          <a:prstGeom prst="rect">
            <a:avLst/>
          </a:prstGeom>
        </p:spPr>
        <p:txBody>
          <a:bodyPr lIns="0" tIns="0" rIns="0" bIns="0"/>
          <a:lstStyle>
            <a:lvl1pPr marL="342900" indent="-342900">
              <a:buNone/>
              <a:defRPr lang="en-US" sz="1500" i="0" kern="1200" cap="all" baseline="0" dirty="0" smtClean="0">
                <a:solidFill>
                  <a:schemeClr val="bg1"/>
                </a:solidFill>
                <a:latin typeface="+mn-lt"/>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dirty="0" smtClean="0"/>
              <a:t>Click to add presenter</a:t>
            </a:r>
          </a:p>
        </p:txBody>
      </p:sp>
      <p:sp>
        <p:nvSpPr>
          <p:cNvPr id="15" name="Title Placeholder 2"/>
          <p:cNvSpPr>
            <a:spLocks noGrp="1"/>
          </p:cNvSpPr>
          <p:nvPr>
            <p:ph type="title"/>
          </p:nvPr>
        </p:nvSpPr>
        <p:spPr>
          <a:xfrm>
            <a:off x="355600" y="1225385"/>
            <a:ext cx="5558368" cy="2660816"/>
          </a:xfrm>
          <a:prstGeom prst="rect">
            <a:avLst/>
          </a:prstGeom>
          <a:noFill/>
        </p:spPr>
        <p:txBody>
          <a:bodyPr vert="horz" lIns="0" tIns="0" rIns="0" bIns="0" rtlCol="0" anchor="b">
            <a:normAutofit/>
          </a:bodyPr>
          <a:lstStyle>
            <a:lvl1pPr>
              <a:defRPr lang="en-US" sz="2600" i="0" dirty="0"/>
            </a:lvl1pPr>
          </a:lstStyle>
          <a:p>
            <a:pPr lvl="0">
              <a:spcBef>
                <a:spcPts val="1000"/>
              </a:spcBef>
              <a:buClr>
                <a:schemeClr val="bg2"/>
              </a:buClr>
              <a:buSzPct val="75000"/>
              <a:buFont typeface="Lucida Grande"/>
            </a:pPr>
            <a:r>
              <a:rPr lang="en-US" smtClean="0"/>
              <a:t>Click to edit Master title style</a:t>
            </a:r>
            <a:endParaRPr lang="en-US" dirty="0"/>
          </a:p>
        </p:txBody>
      </p:sp>
      <p:sp>
        <p:nvSpPr>
          <p:cNvPr id="12" name="Footer Placeholder 4"/>
          <p:cNvSpPr>
            <a:spLocks noGrp="1"/>
          </p:cNvSpPr>
          <p:nvPr>
            <p:ph type="ftr" sz="quarter" idx="3"/>
          </p:nvPr>
        </p:nvSpPr>
        <p:spPr>
          <a:xfrm>
            <a:off x="355600" y="6327007"/>
            <a:ext cx="5557838" cy="324780"/>
          </a:xfrm>
          <a:prstGeom prst="rect">
            <a:avLst/>
          </a:prstGeom>
        </p:spPr>
        <p:txBody>
          <a:bodyPr vert="horz" lIns="0" tIns="0" rIns="0" bIns="0" rtlCol="0" anchor="b" anchorCtr="0"/>
          <a:lstStyle>
            <a:lvl1pPr algn="l">
              <a:defRPr sz="1000" i="1">
                <a:solidFill>
                  <a:schemeClr val="bg1"/>
                </a:solidFill>
              </a:defRPr>
            </a:lvl1pPr>
          </a:lstStyle>
          <a:p>
            <a:r>
              <a:rPr lang="en-US" dirty="0" smtClean="0"/>
              <a:t>Analog Devices Confidential Information—Not for External Distribution</a:t>
            </a:r>
            <a:endParaRPr lang="en-US" dirty="0"/>
          </a:p>
        </p:txBody>
      </p:sp>
      <p:sp>
        <p:nvSpPr>
          <p:cNvPr id="11" name="Date Placeholder 3"/>
          <p:cNvSpPr>
            <a:spLocks noGrp="1"/>
          </p:cNvSpPr>
          <p:nvPr>
            <p:ph type="dt" sz="half" idx="2"/>
          </p:nvPr>
        </p:nvSpPr>
        <p:spPr>
          <a:xfrm>
            <a:off x="355602" y="5991964"/>
            <a:ext cx="1774241" cy="236173"/>
          </a:xfrm>
          <a:prstGeom prst="rect">
            <a:avLst/>
          </a:prstGeom>
        </p:spPr>
        <p:txBody>
          <a:bodyPr lIns="0" tIns="0" rIns="0" bIns="0" anchor="t" anchorCtr="0"/>
          <a:lstStyle>
            <a:lvl1pPr>
              <a:defRPr lang="en-US" sz="1200" b="1" i="0" kern="1200" smtClean="0">
                <a:solidFill>
                  <a:schemeClr val="bg1"/>
                </a:solidFill>
                <a:latin typeface="+mn-lt"/>
                <a:ea typeface="+mn-ea"/>
                <a:cs typeface="+mn-cs"/>
              </a:defRPr>
            </a:lvl1pPr>
          </a:lstStyle>
          <a:p>
            <a:fld id="{4CD0092C-4113-4D08-B35C-7135795B6236}" type="datetimeFigureOut">
              <a:rPr lang="en-US" smtClean="0"/>
              <a:pPr/>
              <a:t>2/1/2018</a:t>
            </a:fld>
            <a:endParaRPr lang="en-US" dirty="0"/>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8098117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 y="0"/>
            <a:ext cx="10031712" cy="1028700"/>
          </a:xfrm>
        </p:spPr>
        <p:txBody>
          <a:bodyPr bIns="91440"/>
          <a:lstStyle>
            <a:lvl1pPr>
              <a:defRPr/>
            </a:lvl1pPr>
          </a:lstStyle>
          <a:p>
            <a:r>
              <a:rPr lang="en-US" dirty="0" smtClean="0"/>
              <a:t>Click to Edit</a:t>
            </a:r>
            <a:endParaRPr lang="en-US" dirty="0"/>
          </a:p>
        </p:txBody>
      </p:sp>
      <p:sp>
        <p:nvSpPr>
          <p:cNvPr id="7" name="Content Placeholder 2"/>
          <p:cNvSpPr>
            <a:spLocks noGrp="1"/>
          </p:cNvSpPr>
          <p:nvPr>
            <p:ph idx="1"/>
          </p:nvPr>
        </p:nvSpPr>
        <p:spPr>
          <a:xfrm>
            <a:off x="6275956" y="1219200"/>
            <a:ext cx="5509645"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355599" y="1219200"/>
            <a:ext cx="5558367"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1"/>
          </p:nvPr>
        </p:nvSpPr>
        <p:spPr>
          <a:xfrm>
            <a:off x="6275958" y="3649288"/>
            <a:ext cx="5509645"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
          <p:cNvSpPr>
            <a:spLocks noGrp="1"/>
          </p:cNvSpPr>
          <p:nvPr>
            <p:ph idx="12"/>
          </p:nvPr>
        </p:nvSpPr>
        <p:spPr>
          <a:xfrm>
            <a:off x="355601" y="3649288"/>
            <a:ext cx="5558367" cy="2332412"/>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5"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6"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35673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 y="0"/>
            <a:ext cx="10031712" cy="1028700"/>
          </a:xfrm>
        </p:spPr>
        <p:txBody>
          <a:bodyPr bIns="91440"/>
          <a:lstStyle>
            <a:lvl1pPr>
              <a:defRPr/>
            </a:lvl1pPr>
          </a:lstStyle>
          <a:p>
            <a:r>
              <a:rPr lang="en-US" dirty="0" smtClean="0"/>
              <a:t>Click to Edit</a:t>
            </a:r>
            <a:endParaRPr lang="en-US" dirty="0"/>
          </a:p>
        </p:txBody>
      </p:sp>
      <p:sp>
        <p:nvSpPr>
          <p:cNvPr id="7" name="Content Placeholder 2"/>
          <p:cNvSpPr>
            <a:spLocks noGrp="1"/>
          </p:cNvSpPr>
          <p:nvPr>
            <p:ph idx="11"/>
          </p:nvPr>
        </p:nvSpPr>
        <p:spPr>
          <a:xfrm>
            <a:off x="355600" y="1219201"/>
            <a:ext cx="11430001" cy="2238896"/>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2"/>
          </p:nvPr>
        </p:nvSpPr>
        <p:spPr>
          <a:xfrm>
            <a:off x="355600" y="3742805"/>
            <a:ext cx="11455401" cy="2238896"/>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4"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458093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 y="0"/>
            <a:ext cx="10031712" cy="1028700"/>
          </a:xfrm>
        </p:spPr>
        <p:txBody>
          <a:bodyPr bIns="91440"/>
          <a:lstStyle>
            <a:lvl1pPr>
              <a:defRPr/>
            </a:lvl1pPr>
          </a:lstStyle>
          <a:p>
            <a:r>
              <a:rPr lang="en-US" dirty="0" smtClean="0"/>
              <a:t>Click to Edit</a:t>
            </a:r>
            <a:endParaRPr lang="en-US" dirty="0"/>
          </a:p>
        </p:txBody>
      </p:sp>
      <p:sp>
        <p:nvSpPr>
          <p:cNvPr id="11" name="Picture Placeholder 10"/>
          <p:cNvSpPr>
            <a:spLocks noGrp="1"/>
          </p:cNvSpPr>
          <p:nvPr>
            <p:ph type="pic" sz="quarter" idx="11" hasCustomPrompt="1"/>
          </p:nvPr>
        </p:nvSpPr>
        <p:spPr>
          <a:xfrm>
            <a:off x="355600" y="1219201"/>
            <a:ext cx="11430000" cy="2292878"/>
          </a:xfrm>
          <a:custGeom>
            <a:avLst/>
            <a:gdLst>
              <a:gd name="connsiteX0" fmla="*/ 0 w 8572500"/>
              <a:gd name="connsiteY0" fmla="*/ 0 h 2035175"/>
              <a:gd name="connsiteX1" fmla="*/ 8572500 w 8572500"/>
              <a:gd name="connsiteY1" fmla="*/ 0 h 2035175"/>
              <a:gd name="connsiteX2" fmla="*/ 8572500 w 8572500"/>
              <a:gd name="connsiteY2" fmla="*/ 1860562 h 2035175"/>
              <a:gd name="connsiteX3" fmla="*/ 8397887 w 8572500"/>
              <a:gd name="connsiteY3" fmla="*/ 2035175 h 2035175"/>
              <a:gd name="connsiteX4" fmla="*/ 0 w 8572500"/>
              <a:gd name="connsiteY4" fmla="*/ 2035175 h 2035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0" h="2035175">
                <a:moveTo>
                  <a:pt x="0" y="0"/>
                </a:moveTo>
                <a:lnTo>
                  <a:pt x="8572500" y="0"/>
                </a:lnTo>
                <a:lnTo>
                  <a:pt x="8572500" y="1860562"/>
                </a:lnTo>
                <a:lnTo>
                  <a:pt x="8397887" y="2035175"/>
                </a:lnTo>
                <a:lnTo>
                  <a:pt x="0" y="2035175"/>
                </a:lnTo>
                <a:close/>
              </a:path>
            </a:pathLst>
          </a:custGeom>
          <a:solidFill>
            <a:schemeClr val="bg1">
              <a:lumMod val="85000"/>
            </a:schemeClr>
          </a:solidFill>
        </p:spPr>
        <p:txBody>
          <a:bodyPr wrap="square">
            <a:noAutofit/>
          </a:bodyPr>
          <a:lstStyle>
            <a:lvl1pPr marL="0" marR="0" indent="0" algn="l"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smtClean="0"/>
              <a:t>Click to add picture</a:t>
            </a:r>
          </a:p>
        </p:txBody>
      </p:sp>
      <p:sp>
        <p:nvSpPr>
          <p:cNvPr id="7" name="Content Placeholder 2"/>
          <p:cNvSpPr>
            <a:spLocks noGrp="1"/>
          </p:cNvSpPr>
          <p:nvPr>
            <p:ph idx="12"/>
          </p:nvPr>
        </p:nvSpPr>
        <p:spPr>
          <a:xfrm>
            <a:off x="355600" y="3745637"/>
            <a:ext cx="11430001" cy="2236064"/>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4"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9373556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5" name="Rectangle 4"/>
          <p:cNvSpPr/>
          <p:nvPr userDrawn="1"/>
        </p:nvSpPr>
        <p:spPr>
          <a:xfrm>
            <a:off x="0" y="-55992"/>
            <a:ext cx="12191996" cy="6870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602" y="269835"/>
            <a:ext cx="1693715" cy="685715"/>
          </a:xfrm>
          <a:prstGeom prst="rect">
            <a:avLst/>
          </a:prstGeom>
        </p:spPr>
      </p:pic>
      <p:sp>
        <p:nvSpPr>
          <p:cNvPr id="10" name="Text Placeholder 6"/>
          <p:cNvSpPr>
            <a:spLocks noGrp="1"/>
          </p:cNvSpPr>
          <p:nvPr>
            <p:ph type="body" sz="quarter" idx="12" hasCustomPrompt="1"/>
          </p:nvPr>
        </p:nvSpPr>
        <p:spPr>
          <a:xfrm>
            <a:off x="355601" y="1225385"/>
            <a:ext cx="5558367" cy="2660815"/>
          </a:xfrm>
          <a:prstGeom prst="rect">
            <a:avLst/>
          </a:prstGeom>
        </p:spPr>
        <p:txBody>
          <a:bodyPr lIns="0" tIns="0" rIns="0" bIns="0" anchor="b">
            <a:normAutofit/>
          </a:bodyPr>
          <a:lstStyle>
            <a:lvl1pPr marL="0" indent="0">
              <a:buNone/>
              <a:defRPr lang="en-US" sz="2600" b="1" i="0" kern="1200" baseline="0" dirty="0" smtClean="0">
                <a:solidFill>
                  <a:schemeClr val="bg1"/>
                </a:solidFill>
                <a:latin typeface="+mj-lt"/>
                <a:ea typeface="+mj-ea"/>
                <a:cs typeface="+mj-cs"/>
              </a:defRPr>
            </a:lvl1pPr>
          </a:lstStyle>
          <a:p>
            <a:pPr lvl="0"/>
            <a:r>
              <a:rPr lang="en-US" dirty="0" smtClean="0"/>
              <a:t>Click to Edit</a:t>
            </a:r>
          </a:p>
        </p:txBody>
      </p:sp>
      <p:sp>
        <p:nvSpPr>
          <p:cNvPr id="12" name="Text Placeholder 2"/>
          <p:cNvSpPr>
            <a:spLocks noGrp="1"/>
          </p:cNvSpPr>
          <p:nvPr>
            <p:ph type="body" idx="1"/>
          </p:nvPr>
        </p:nvSpPr>
        <p:spPr>
          <a:xfrm>
            <a:off x="355601" y="4132638"/>
            <a:ext cx="5558367" cy="1849063"/>
          </a:xfrm>
        </p:spPr>
        <p:txBody>
          <a:bodyPr>
            <a:normAutofit/>
          </a:bodyPr>
          <a:lstStyle>
            <a:lvl1pPr marL="0" indent="0">
              <a:buNone/>
              <a:defRPr lang="en-US" sz="1500" b="0" i="0" kern="1200" cap="all"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75000"/>
              <a:buFont typeface="Lucida Grande"/>
              <a:buNone/>
            </a:pPr>
            <a:r>
              <a:rPr lang="en-US" smtClean="0"/>
              <a:t>Click to edit Master text styles</a:t>
            </a:r>
          </a:p>
        </p:txBody>
      </p:sp>
      <p:sp>
        <p:nvSpPr>
          <p:cNvPr id="8" name="Footer Placeholder 4"/>
          <p:cNvSpPr>
            <a:spLocks noGrp="1"/>
          </p:cNvSpPr>
          <p:nvPr>
            <p:ph type="ftr" sz="quarter" idx="3"/>
          </p:nvPr>
        </p:nvSpPr>
        <p:spPr>
          <a:xfrm>
            <a:off x="1049528" y="6327007"/>
            <a:ext cx="4864439" cy="324780"/>
          </a:xfrm>
          <a:prstGeom prst="rect">
            <a:avLst/>
          </a:prstGeom>
        </p:spPr>
        <p:txBody>
          <a:bodyPr vert="horz" lIns="0" tIns="0" rIns="0" bIns="0" rtlCol="0" anchor="b" anchorCtr="0"/>
          <a:lstStyle>
            <a:lvl1pPr algn="l">
              <a:defRPr sz="1000" i="1">
                <a:solidFill>
                  <a:schemeClr val="bg1"/>
                </a:solidFill>
              </a:defRPr>
            </a:lvl1pPr>
          </a:lstStyle>
          <a:p>
            <a:r>
              <a:rPr lang="en-US" dirty="0" smtClean="0"/>
              <a:t>Analog Devices Confidential Information—Not for External Distribution</a:t>
            </a:r>
            <a:endParaRPr lang="en-US" dirty="0"/>
          </a:p>
        </p:txBody>
      </p:sp>
      <p:sp>
        <p:nvSpPr>
          <p:cNvPr id="9" name="Slide Number Placeholder 5"/>
          <p:cNvSpPr>
            <a:spLocks noGrp="1"/>
          </p:cNvSpPr>
          <p:nvPr>
            <p:ph type="sldNum" sz="quarter" idx="4"/>
          </p:nvPr>
        </p:nvSpPr>
        <p:spPr>
          <a:xfrm>
            <a:off x="355602"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chemeClr val="bg1"/>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Date Placeholder 3"/>
          <p:cNvSpPr>
            <a:spLocks noGrp="1"/>
          </p:cNvSpPr>
          <p:nvPr>
            <p:ph type="dt" sz="half" idx="2"/>
          </p:nvPr>
        </p:nvSpPr>
        <p:spPr>
          <a:xfrm>
            <a:off x="355602" y="5991964"/>
            <a:ext cx="1774241" cy="236173"/>
          </a:xfrm>
          <a:prstGeom prst="rect">
            <a:avLst/>
          </a:prstGeom>
        </p:spPr>
        <p:txBody>
          <a:bodyPr lIns="0" tIns="0" rIns="0" bIns="0" anchor="t" anchorCtr="0"/>
          <a:lstStyle>
            <a:lvl1pPr>
              <a:defRPr lang="en-US" sz="1200" b="1" i="0" kern="1200" smtClean="0">
                <a:solidFill>
                  <a:schemeClr val="bg1"/>
                </a:solidFill>
                <a:latin typeface="+mn-lt"/>
                <a:ea typeface="+mn-ea"/>
                <a:cs typeface="+mn-cs"/>
              </a:defRPr>
            </a:lvl1pPr>
          </a:lstStyle>
          <a:p>
            <a:fld id="{4CD0092C-4113-4D08-B35C-7135795B6236}" type="datetimeFigureOut">
              <a:rPr lang="en-US" smtClean="0"/>
              <a:pPr/>
              <a:t>2/1/2018</a:t>
            </a:fld>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8182" y="104700"/>
            <a:ext cx="6073818" cy="30493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6002" y="3379358"/>
            <a:ext cx="5994795" cy="311003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Rectangle 1"/>
          <p:cNvSpPr/>
          <p:nvPr userDrawn="1"/>
        </p:nvSpPr>
        <p:spPr>
          <a:xfrm>
            <a:off x="6096002" y="0"/>
            <a:ext cx="6095998" cy="6858000"/>
          </a:xfrm>
          <a:prstGeom prst="rect">
            <a:avLst/>
          </a:prstGeom>
          <a:solidFill>
            <a:schemeClr val="tx2">
              <a:alpha val="81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0693623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 y="0"/>
            <a:ext cx="10031714" cy="1028700"/>
          </a:xfrm>
        </p:spPr>
        <p:txBody>
          <a:bodyPr/>
          <a:lstStyle>
            <a:lvl1pPr>
              <a:defRPr/>
            </a:lvl1pPr>
          </a:lstStyle>
          <a:p>
            <a:r>
              <a:rPr lang="en-US" dirty="0" smtClean="0"/>
              <a:t>Click to Edit</a:t>
            </a:r>
            <a:endParaRPr lang="en-US" dirty="0"/>
          </a:p>
        </p:txBody>
      </p:sp>
      <p:sp>
        <p:nvSpPr>
          <p:cNvPr id="5" name="Content Placeholder 2"/>
          <p:cNvSpPr>
            <a:spLocks noGrp="1"/>
          </p:cNvSpPr>
          <p:nvPr>
            <p:ph idx="1"/>
          </p:nvPr>
        </p:nvSpPr>
        <p:spPr>
          <a:xfrm>
            <a:off x="355600" y="1219200"/>
            <a:ext cx="11430000"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2"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3960796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p:nvPr userDrawn="1"/>
        </p:nvSpPr>
        <p:spPr>
          <a:xfrm>
            <a:off x="4" y="0"/>
            <a:ext cx="12191996" cy="6870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602" y="269835"/>
            <a:ext cx="1693715" cy="685715"/>
          </a:xfrm>
          <a:prstGeom prst="rect">
            <a:avLst/>
          </a:prstGeom>
        </p:spPr>
      </p:pic>
      <p:sp>
        <p:nvSpPr>
          <p:cNvPr id="10" name="Text Placeholder 6"/>
          <p:cNvSpPr>
            <a:spLocks noGrp="1"/>
          </p:cNvSpPr>
          <p:nvPr>
            <p:ph type="body" sz="quarter" idx="12" hasCustomPrompt="1"/>
          </p:nvPr>
        </p:nvSpPr>
        <p:spPr>
          <a:xfrm>
            <a:off x="355601" y="1225385"/>
            <a:ext cx="5558367" cy="2660815"/>
          </a:xfrm>
          <a:prstGeom prst="rect">
            <a:avLst/>
          </a:prstGeom>
        </p:spPr>
        <p:txBody>
          <a:bodyPr lIns="0" tIns="0" rIns="0" bIns="0" anchor="b">
            <a:normAutofit/>
          </a:bodyPr>
          <a:lstStyle>
            <a:lvl1pPr marL="0" indent="0">
              <a:buNone/>
              <a:defRPr lang="en-US" sz="2600" b="1" i="0" kern="1200" baseline="0" dirty="0" smtClean="0">
                <a:solidFill>
                  <a:schemeClr val="bg1"/>
                </a:solidFill>
                <a:latin typeface="+mj-lt"/>
                <a:ea typeface="+mj-ea"/>
                <a:cs typeface="+mj-cs"/>
              </a:defRPr>
            </a:lvl1pPr>
          </a:lstStyle>
          <a:p>
            <a:pPr lvl="0"/>
            <a:r>
              <a:rPr lang="en-US" dirty="0" smtClean="0"/>
              <a:t>Click to Edit</a:t>
            </a:r>
          </a:p>
        </p:txBody>
      </p:sp>
      <p:sp>
        <p:nvSpPr>
          <p:cNvPr id="12" name="Text Placeholder 2"/>
          <p:cNvSpPr>
            <a:spLocks noGrp="1"/>
          </p:cNvSpPr>
          <p:nvPr>
            <p:ph type="body" idx="1"/>
          </p:nvPr>
        </p:nvSpPr>
        <p:spPr>
          <a:xfrm>
            <a:off x="355601" y="4132638"/>
            <a:ext cx="5558367" cy="1849063"/>
          </a:xfrm>
        </p:spPr>
        <p:txBody>
          <a:bodyPr>
            <a:normAutofit/>
          </a:bodyPr>
          <a:lstStyle>
            <a:lvl1pPr marL="0" indent="0">
              <a:buNone/>
              <a:defRPr lang="en-US" sz="1500" b="0" i="0" kern="1200" cap="all"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75000"/>
              <a:buFont typeface="Lucida Grande"/>
              <a:buNone/>
            </a:pPr>
            <a:r>
              <a:rPr lang="en-US" smtClean="0"/>
              <a:t>Click to edit Master text styles</a:t>
            </a:r>
          </a:p>
        </p:txBody>
      </p:sp>
      <p:sp>
        <p:nvSpPr>
          <p:cNvPr id="8" name="Footer Placeholder 4"/>
          <p:cNvSpPr>
            <a:spLocks noGrp="1"/>
          </p:cNvSpPr>
          <p:nvPr>
            <p:ph type="ftr" sz="quarter" idx="3"/>
          </p:nvPr>
        </p:nvSpPr>
        <p:spPr>
          <a:xfrm>
            <a:off x="1049528" y="6327007"/>
            <a:ext cx="4864439" cy="324780"/>
          </a:xfrm>
          <a:prstGeom prst="rect">
            <a:avLst/>
          </a:prstGeom>
        </p:spPr>
        <p:txBody>
          <a:bodyPr vert="horz" lIns="0" tIns="0" rIns="0" bIns="0" rtlCol="0" anchor="b" anchorCtr="0"/>
          <a:lstStyle>
            <a:lvl1pPr algn="l">
              <a:defRPr sz="1000" i="1">
                <a:solidFill>
                  <a:schemeClr val="bg1"/>
                </a:solidFill>
              </a:defRPr>
            </a:lvl1pPr>
          </a:lstStyle>
          <a:p>
            <a:r>
              <a:rPr lang="en-US" dirty="0" smtClean="0"/>
              <a:t>Analog Devices Confidential Information—Not for External Distribution</a:t>
            </a:r>
            <a:endParaRPr lang="en-US" dirty="0"/>
          </a:p>
        </p:txBody>
      </p:sp>
      <p:sp>
        <p:nvSpPr>
          <p:cNvPr id="9" name="Slide Number Placeholder 5"/>
          <p:cNvSpPr>
            <a:spLocks noGrp="1"/>
          </p:cNvSpPr>
          <p:nvPr>
            <p:ph type="sldNum" sz="quarter" idx="4"/>
          </p:nvPr>
        </p:nvSpPr>
        <p:spPr>
          <a:xfrm>
            <a:off x="355602"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chemeClr val="bg1"/>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Date Placeholder 3"/>
          <p:cNvSpPr>
            <a:spLocks noGrp="1"/>
          </p:cNvSpPr>
          <p:nvPr>
            <p:ph type="dt" sz="half" idx="2"/>
          </p:nvPr>
        </p:nvSpPr>
        <p:spPr>
          <a:xfrm>
            <a:off x="355602" y="5991964"/>
            <a:ext cx="1774241" cy="236173"/>
          </a:xfrm>
          <a:prstGeom prst="rect">
            <a:avLst/>
          </a:prstGeom>
        </p:spPr>
        <p:txBody>
          <a:bodyPr lIns="0" tIns="0" rIns="0" bIns="0" anchor="t" anchorCtr="0"/>
          <a:lstStyle>
            <a:lvl1pPr>
              <a:defRPr lang="en-US" sz="1200" b="1" i="0" kern="1200" smtClean="0">
                <a:solidFill>
                  <a:schemeClr val="bg1"/>
                </a:solidFill>
                <a:latin typeface="+mn-lt"/>
                <a:ea typeface="+mn-ea"/>
                <a:cs typeface="+mn-cs"/>
              </a:defRPr>
            </a:lvl1pPr>
          </a:lstStyle>
          <a:p>
            <a:fld id="{4CD0092C-4113-4D08-B35C-7135795B6236}" type="datetimeFigureOut">
              <a:rPr lang="en-US" smtClean="0"/>
              <a:pPr/>
              <a:t>2/1/2018</a:t>
            </a:fld>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40170879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 y="0"/>
            <a:ext cx="10031712" cy="1028700"/>
          </a:xfrm>
        </p:spPr>
        <p:txBody>
          <a:bodyPr/>
          <a:lstStyle>
            <a:lvl1pPr>
              <a:defRPr/>
            </a:lvl1pPr>
          </a:lstStyle>
          <a:p>
            <a:r>
              <a:rPr lang="en-US" dirty="0" smtClean="0"/>
              <a:t>Click to Edit</a:t>
            </a:r>
            <a:endParaRPr lang="en-US" dirty="0"/>
          </a:p>
        </p:txBody>
      </p:sp>
      <p:sp>
        <p:nvSpPr>
          <p:cNvPr id="7" name="Content Placeholder 2"/>
          <p:cNvSpPr>
            <a:spLocks noGrp="1"/>
          </p:cNvSpPr>
          <p:nvPr>
            <p:ph idx="1"/>
          </p:nvPr>
        </p:nvSpPr>
        <p:spPr>
          <a:xfrm>
            <a:off x="355601" y="1219200"/>
            <a:ext cx="5558367"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0"/>
          </p:nvPr>
        </p:nvSpPr>
        <p:spPr>
          <a:xfrm>
            <a:off x="6269567" y="1233747"/>
            <a:ext cx="5558367"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4"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2800990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3"/>
          <p:cNvSpPr>
            <a:spLocks noGrp="1"/>
          </p:cNvSpPr>
          <p:nvPr>
            <p:ph type="title" hasCustomPrompt="1"/>
          </p:nvPr>
        </p:nvSpPr>
        <p:spPr>
          <a:xfrm>
            <a:off x="2" y="-5928"/>
            <a:ext cx="10031714" cy="1034628"/>
          </a:xfrm>
        </p:spPr>
        <p:txBody>
          <a:bodyPr/>
          <a:lstStyle>
            <a:lvl1pPr>
              <a:defRPr/>
            </a:lvl1pPr>
          </a:lstStyle>
          <a:p>
            <a:r>
              <a:rPr lang="en-US" dirty="0" smtClean="0"/>
              <a:t>Click to Edit</a:t>
            </a:r>
            <a:endParaRPr lang="en-US" dirty="0"/>
          </a:p>
        </p:txBody>
      </p:sp>
      <p:sp>
        <p:nvSpPr>
          <p:cNvPr id="8"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9"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0"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536924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8"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9"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spTree>
    <p:extLst>
      <p:ext uri="{BB962C8B-B14F-4D97-AF65-F5344CB8AC3E}">
        <p14:creationId xmlns:p14="http://schemas.microsoft.com/office/powerpoint/2010/main" val="388904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 y="0"/>
            <a:ext cx="10031712" cy="1028700"/>
          </a:xfrm>
        </p:spPr>
        <p:txBody>
          <a:bodyPr/>
          <a:lstStyle>
            <a:lvl1pPr>
              <a:defRPr/>
            </a:lvl1pPr>
          </a:lstStyle>
          <a:p>
            <a:r>
              <a:rPr lang="en-US" dirty="0" smtClean="0"/>
              <a:t>Click to Edit</a:t>
            </a:r>
            <a:endParaRPr lang="en-US" dirty="0"/>
          </a:p>
        </p:txBody>
      </p:sp>
      <p:sp>
        <p:nvSpPr>
          <p:cNvPr id="7" name="Content Placeholder 2"/>
          <p:cNvSpPr>
            <a:spLocks noGrp="1"/>
          </p:cNvSpPr>
          <p:nvPr>
            <p:ph idx="1"/>
          </p:nvPr>
        </p:nvSpPr>
        <p:spPr>
          <a:xfrm>
            <a:off x="6275956" y="1219200"/>
            <a:ext cx="5509645"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half" idx="2"/>
          </p:nvPr>
        </p:nvSpPr>
        <p:spPr>
          <a:xfrm>
            <a:off x="355601" y="1219200"/>
            <a:ext cx="5558367" cy="4762500"/>
          </a:xfrm>
        </p:spPr>
        <p:txBody>
          <a:bodyPr>
            <a:normAutofit/>
          </a:bodyPr>
          <a:lstStyle>
            <a:lvl1pPr marL="0" indent="0">
              <a:buNone/>
              <a:defRPr sz="2000" b="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2"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4" name="Date Placeholder 3"/>
          <p:cNvSpPr>
            <a:spLocks noGrp="1"/>
          </p:cNvSpPr>
          <p:nvPr>
            <p:ph type="dt" sz="half" idx="10"/>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750683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 y="0"/>
            <a:ext cx="10031712" cy="1028700"/>
          </a:xfrm>
        </p:spPr>
        <p:txBody>
          <a:bodyPr bIns="91440"/>
          <a:lstStyle/>
          <a:p>
            <a:r>
              <a:rPr lang="en-US" dirty="0" smtClean="0"/>
              <a:t>Click to Edit</a:t>
            </a:r>
            <a:endParaRPr lang="en-US" dirty="0"/>
          </a:p>
        </p:txBody>
      </p:sp>
      <p:sp>
        <p:nvSpPr>
          <p:cNvPr id="12" name="Picture Placeholder 11"/>
          <p:cNvSpPr>
            <a:spLocks noGrp="1"/>
          </p:cNvSpPr>
          <p:nvPr>
            <p:ph type="pic" sz="quarter" idx="11" hasCustomPrompt="1"/>
          </p:nvPr>
        </p:nvSpPr>
        <p:spPr>
          <a:xfrm>
            <a:off x="6643143" y="1219200"/>
            <a:ext cx="5142457" cy="4762499"/>
          </a:xfrm>
          <a:custGeom>
            <a:avLst/>
            <a:gdLst>
              <a:gd name="connsiteX0" fmla="*/ 0 w 3764280"/>
              <a:gd name="connsiteY0" fmla="*/ 0 h 3764280"/>
              <a:gd name="connsiteX1" fmla="*/ 3764280 w 3764280"/>
              <a:gd name="connsiteY1" fmla="*/ 0 h 3764280"/>
              <a:gd name="connsiteX2" fmla="*/ 3764280 w 3764280"/>
              <a:gd name="connsiteY2" fmla="*/ 1729105 h 3764280"/>
              <a:gd name="connsiteX3" fmla="*/ 3764280 w 3764280"/>
              <a:gd name="connsiteY3" fmla="*/ 3116580 h 3764280"/>
              <a:gd name="connsiteX4" fmla="*/ 3764280 w 3764280"/>
              <a:gd name="connsiteY4" fmla="*/ 3589667 h 3764280"/>
              <a:gd name="connsiteX5" fmla="*/ 3589667 w 3764280"/>
              <a:gd name="connsiteY5" fmla="*/ 3764280 h 3764280"/>
              <a:gd name="connsiteX6" fmla="*/ 0 w 3764280"/>
              <a:gd name="connsiteY6" fmla="*/ 3764280 h 3764280"/>
              <a:gd name="connsiteX7" fmla="*/ 0 w 3764280"/>
              <a:gd name="connsiteY7" fmla="*/ 3116580 h 3764280"/>
              <a:gd name="connsiteX8" fmla="*/ 0 w 3764280"/>
              <a:gd name="connsiteY8" fmla="*/ 1729105 h 376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4280" h="3764280">
                <a:moveTo>
                  <a:pt x="0" y="0"/>
                </a:moveTo>
                <a:lnTo>
                  <a:pt x="3764280" y="0"/>
                </a:lnTo>
                <a:lnTo>
                  <a:pt x="3764280" y="1729105"/>
                </a:lnTo>
                <a:lnTo>
                  <a:pt x="3764280" y="3116580"/>
                </a:lnTo>
                <a:lnTo>
                  <a:pt x="3764280" y="3589667"/>
                </a:lnTo>
                <a:lnTo>
                  <a:pt x="3589667" y="3764280"/>
                </a:lnTo>
                <a:lnTo>
                  <a:pt x="0" y="3764280"/>
                </a:lnTo>
                <a:lnTo>
                  <a:pt x="0" y="3116580"/>
                </a:lnTo>
                <a:lnTo>
                  <a:pt x="0" y="1729105"/>
                </a:lnTo>
                <a:close/>
              </a:path>
            </a:pathLst>
          </a:custGeom>
          <a:solidFill>
            <a:schemeClr val="bg1">
              <a:lumMod val="85000"/>
            </a:schemeClr>
          </a:solidFill>
        </p:spPr>
        <p:txBody>
          <a:bodyPr wrap="square">
            <a:noAutofit/>
          </a:bodyPr>
          <a:lstStyle>
            <a:lvl1pPr marL="0" marR="0" indent="0" algn="l"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smtClean="0"/>
              <a:t>Click to add picture</a:t>
            </a:r>
          </a:p>
        </p:txBody>
      </p:sp>
      <p:sp>
        <p:nvSpPr>
          <p:cNvPr id="5" name="Text Placeholder 3"/>
          <p:cNvSpPr>
            <a:spLocks noGrp="1"/>
          </p:cNvSpPr>
          <p:nvPr>
            <p:ph type="body" sz="half" idx="2"/>
          </p:nvPr>
        </p:nvSpPr>
        <p:spPr>
          <a:xfrm>
            <a:off x="355601" y="1219200"/>
            <a:ext cx="5558367" cy="4762500"/>
          </a:xfrm>
        </p:spPr>
        <p:txBody>
          <a:bodyPr>
            <a:normAutofit/>
          </a:bodyPr>
          <a:lstStyle>
            <a:lvl1pPr marL="0" indent="0">
              <a:buNone/>
              <a:defRPr sz="2000" b="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1"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3" name="Date Placeholder 3"/>
          <p:cNvSpPr>
            <a:spLocks noGrp="1"/>
          </p:cNvSpPr>
          <p:nvPr>
            <p:ph type="dt" sz="half" idx="1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1896034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 y="0"/>
            <a:ext cx="10031711" cy="1028700"/>
          </a:xfrm>
        </p:spPr>
        <p:txBody>
          <a:bodyPr bIns="91440"/>
          <a:lstStyle>
            <a:lvl1pPr>
              <a:defRPr/>
            </a:lvl1pPr>
          </a:lstStyle>
          <a:p>
            <a:r>
              <a:rPr lang="en-US" dirty="0" smtClean="0"/>
              <a:t>Click to Edit</a:t>
            </a:r>
            <a:endParaRPr lang="en-US" dirty="0"/>
          </a:p>
        </p:txBody>
      </p:sp>
      <p:sp>
        <p:nvSpPr>
          <p:cNvPr id="7" name="Content Placeholder 2"/>
          <p:cNvSpPr>
            <a:spLocks noGrp="1"/>
          </p:cNvSpPr>
          <p:nvPr>
            <p:ph idx="1"/>
          </p:nvPr>
        </p:nvSpPr>
        <p:spPr>
          <a:xfrm>
            <a:off x="6275956" y="1219200"/>
            <a:ext cx="5509645"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0"/>
          </p:nvPr>
        </p:nvSpPr>
        <p:spPr>
          <a:xfrm>
            <a:off x="355600" y="1219200"/>
            <a:ext cx="5557838" cy="47625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13"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4"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48231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4" y="0"/>
            <a:ext cx="10031712" cy="1028700"/>
          </a:xfrm>
          <a:prstGeom prst="rect">
            <a:avLst/>
          </a:prstGeom>
          <a:solidFill>
            <a:schemeClr val="accent2"/>
          </a:solidFill>
        </p:spPr>
        <p:txBody>
          <a:bodyPr vert="horz" lIns="365760" tIns="182880" rIns="365760" bIns="91440" rtlCol="0" anchor="ctr" anchorCtr="0">
            <a:normAutofit/>
          </a:bodyPr>
          <a:lstStyle/>
          <a:p>
            <a:r>
              <a:rPr lang="en-US" dirty="0" smtClean="0"/>
              <a:t>Click to Edit</a:t>
            </a:r>
            <a:endParaRPr lang="en-US" dirty="0"/>
          </a:p>
        </p:txBody>
      </p:sp>
      <p:sp>
        <p:nvSpPr>
          <p:cNvPr id="11" name="Text Placeholder 2"/>
          <p:cNvSpPr>
            <a:spLocks noGrp="1"/>
          </p:cNvSpPr>
          <p:nvPr>
            <p:ph type="body" idx="1"/>
          </p:nvPr>
        </p:nvSpPr>
        <p:spPr>
          <a:xfrm>
            <a:off x="355600" y="1219200"/>
            <a:ext cx="11430000" cy="4762500"/>
          </a:xfrm>
          <a:prstGeom prst="rect">
            <a:avLst/>
          </a:prstGeom>
        </p:spPr>
        <p:txBody>
          <a:bodyPr vert="horz" lIns="0" tIns="0" rIns="0" bIns="0" rtlCol="0">
            <a:normAutofit/>
          </a:bodyPr>
          <a:lstStyle/>
          <a:p>
            <a:pPr lvl="0"/>
            <a:r>
              <a:rPr lang="en-US" dirty="0" smtClean="0"/>
              <a:t>Click to edit</a:t>
            </a:r>
          </a:p>
          <a:p>
            <a:pPr marL="457200" lvl="1" indent="-228600" algn="l" defTabSz="457200" rtl="0" eaLnBrk="1" latinLnBrk="0" hangingPunct="1">
              <a:spcBef>
                <a:spcPct val="20000"/>
              </a:spcBef>
              <a:buClr>
                <a:srgbClr val="1E4056"/>
              </a:buClr>
              <a:buFont typeface="Wingdings" charset="2"/>
              <a:buChar char="§"/>
            </a:pPr>
            <a:r>
              <a:rPr lang="en-US" dirty="0" smtClean="0"/>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dirty="0" smtClean="0"/>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dirty="0" smtClean="0"/>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dirty="0" smtClean="0"/>
              <a:t>Fifth level</a:t>
            </a:r>
            <a:endParaRPr lang="en-US" dirty="0"/>
          </a:p>
        </p:txBody>
      </p:sp>
      <p:sp>
        <p:nvSpPr>
          <p:cNvPr id="7" name="Slide Number Placeholder 5"/>
          <p:cNvSpPr>
            <a:spLocks noGrp="1"/>
          </p:cNvSpPr>
          <p:nvPr>
            <p:ph type="sldNum" sz="quarter" idx="4"/>
          </p:nvPr>
        </p:nvSpPr>
        <p:spPr>
          <a:xfrm>
            <a:off x="355600" y="6327006"/>
            <a:ext cx="338328" cy="324781"/>
          </a:xfrm>
          <a:prstGeom prst="rect">
            <a:avLst/>
          </a:prstGeom>
        </p:spPr>
        <p:txBody>
          <a:bodyPr vert="horz" lIns="0" tIns="0" rIns="0" bIns="0" rtlCol="0" anchor="b" anchorCtr="0"/>
          <a:lstStyle>
            <a:lvl1pPr algn="l">
              <a:defRPr kumimoji="0" lang="en-US" sz="1000" b="1" i="0" u="none" strike="noStrike" kern="1200" cap="none" spc="0" normalizeH="0" baseline="0" smtClean="0">
                <a:ln>
                  <a:noFill/>
                </a:ln>
                <a:solidFill>
                  <a:srgbClr val="000000"/>
                </a:solidFill>
                <a:effectLst/>
                <a:uLnTx/>
                <a:uFillTx/>
                <a:latin typeface="+mn-lt"/>
                <a:ea typeface="+mn-ea"/>
                <a:cs typeface="+mn-cs"/>
              </a:defRPr>
            </a:lvl1pPr>
          </a:lstStyle>
          <a:p>
            <a:fld id="{8ED1CEE6-8BBE-4393-857A-BEE0A5C48EE0}" type="slidenum">
              <a:rPr lang="en-US" smtClean="0"/>
              <a:pPr/>
              <a:t>‹#›</a:t>
            </a:fld>
            <a:endParaRPr lang="en-US" dirty="0"/>
          </a:p>
        </p:txBody>
      </p:sp>
      <p:sp>
        <p:nvSpPr>
          <p:cNvPr id="9" name="Footer Placeholder 4"/>
          <p:cNvSpPr>
            <a:spLocks noGrp="1"/>
          </p:cNvSpPr>
          <p:nvPr>
            <p:ph type="ftr" sz="quarter" idx="3"/>
          </p:nvPr>
        </p:nvSpPr>
        <p:spPr>
          <a:xfrm>
            <a:off x="1054442" y="6327007"/>
            <a:ext cx="4858995" cy="324780"/>
          </a:xfrm>
          <a:prstGeom prst="rect">
            <a:avLst/>
          </a:prstGeom>
        </p:spPr>
        <p:txBody>
          <a:bodyPr vert="horz" lIns="0" tIns="0" rIns="0" bIns="0" rtlCol="0" anchor="b" anchorCtr="0"/>
          <a:lstStyle>
            <a:lvl1pPr algn="l" rtl="0">
              <a:defRPr sz="1000" i="1">
                <a:solidFill>
                  <a:srgbClr val="000000"/>
                </a:solidFill>
              </a:defRPr>
            </a:lvl1pPr>
          </a:lstStyle>
          <a:p>
            <a:r>
              <a:rPr lang="en-US" smtClean="0"/>
              <a:t>Analog Devices Confidential Information—Not for External Distribution</a:t>
            </a:r>
            <a:endParaRPr lang="en-US" dirty="0"/>
          </a:p>
        </p:txBody>
      </p:sp>
      <p:sp>
        <p:nvSpPr>
          <p:cNvPr id="10" name="Date Placeholder 3"/>
          <p:cNvSpPr>
            <a:spLocks noGrp="1"/>
          </p:cNvSpPr>
          <p:nvPr>
            <p:ph type="dt" sz="half" idx="2"/>
          </p:nvPr>
        </p:nvSpPr>
        <p:spPr>
          <a:xfrm>
            <a:off x="6269038" y="6334322"/>
            <a:ext cx="1035819" cy="324779"/>
          </a:xfrm>
          <a:prstGeom prst="rect">
            <a:avLst/>
          </a:prstGeom>
        </p:spPr>
        <p:txBody>
          <a:bodyPr lIns="0" tIns="0" rIns="0" bIns="0" anchor="b" anchorCtr="0"/>
          <a:lstStyle>
            <a:lvl1pPr>
              <a:defRPr lang="en-US" sz="1000" i="1" kern="1200" smtClean="0">
                <a:solidFill>
                  <a:srgbClr val="000000"/>
                </a:solidFill>
                <a:latin typeface="+mn-lt"/>
                <a:ea typeface="+mn-ea"/>
                <a:cs typeface="+mn-cs"/>
              </a:defRPr>
            </a:lvl1pPr>
          </a:lstStyle>
          <a:p>
            <a:fld id="{4CD0092C-4113-4D08-B35C-7135795B6236}" type="datetimeFigureOut">
              <a:rPr lang="en-US" smtClean="0"/>
              <a:pPr/>
              <a:t>2/1/2018</a:t>
            </a:fld>
            <a:endParaRPr lang="en-US" dirty="0"/>
          </a:p>
        </p:txBody>
      </p:sp>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41840" y="6259169"/>
            <a:ext cx="994800" cy="399932"/>
          </a:xfrm>
          <a:prstGeom prst="rect">
            <a:avLst/>
          </a:prstGeom>
          <a:noFill/>
          <a:ln>
            <a:noFill/>
          </a:ln>
        </p:spPr>
      </p:pic>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031715" y="-5928"/>
            <a:ext cx="2142250" cy="1018834"/>
          </a:xfrm>
          <a:prstGeom prst="rect">
            <a:avLst/>
          </a:prstGeom>
          <a:solidFill>
            <a:schemeClr val="tx2"/>
          </a:solidFill>
        </p:spPr>
      </p:pic>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5" r:id="rId1"/>
    <p:sldLayoutId id="2147483678" r:id="rId2"/>
    <p:sldLayoutId id="2147483697" r:id="rId3"/>
    <p:sldLayoutId id="2147483699" r:id="rId4"/>
    <p:sldLayoutId id="2147483677" r:id="rId5"/>
    <p:sldLayoutId id="2147483698" r:id="rId6"/>
    <p:sldLayoutId id="2147483680" r:id="rId7"/>
    <p:sldLayoutId id="2147483681" r:id="rId8"/>
    <p:sldLayoutId id="2147483700" r:id="rId9"/>
    <p:sldLayoutId id="2147483702" r:id="rId10"/>
    <p:sldLayoutId id="2147483679" r:id="rId11"/>
    <p:sldLayoutId id="2147483703" r:id="rId12"/>
    <p:sldLayoutId id="2147483706" r:id="rId13"/>
  </p:sldLayoutIdLst>
  <p:timing>
    <p:tnLst>
      <p:par>
        <p:cTn id="1" dur="indefinite" restart="never" nodeType="tmRoot"/>
      </p:par>
    </p:tnLst>
  </p:timing>
  <p:hf hdr="0" dt="0"/>
  <p:txStyles>
    <p:titleStyle>
      <a:lvl1pPr marL="0" indent="0" algn="l" defTabSz="457200" rtl="0" eaLnBrk="1" latinLnBrk="0" hangingPunct="1">
        <a:spcBef>
          <a:spcPct val="0"/>
        </a:spcBef>
        <a:buNone/>
        <a:defRPr sz="2400" b="1" kern="1200" baseline="0">
          <a:solidFill>
            <a:schemeClr val="bg1"/>
          </a:solidFill>
          <a:latin typeface="+mj-lt"/>
          <a:ea typeface="+mj-ea"/>
          <a:cs typeface="+mj-cs"/>
        </a:defRPr>
      </a:lvl1pPr>
    </p:titleStyle>
    <p:body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68" userDrawn="1">
          <p15:clr>
            <a:srgbClr val="F26B43"/>
          </p15:clr>
        </p15:guide>
        <p15:guide id="2" pos="224" userDrawn="1">
          <p15:clr>
            <a:srgbClr val="F26B43"/>
          </p15:clr>
        </p15:guide>
        <p15:guide id="3" pos="7424" userDrawn="1">
          <p15:clr>
            <a:srgbClr val="F26B43"/>
          </p15:clr>
        </p15:guide>
        <p15:guide id="4" orient="horz" pos="768" userDrawn="1">
          <p15:clr>
            <a:srgbClr val="F26B43"/>
          </p15:clr>
        </p15:guide>
        <p15:guide id="0" pos="3949" userDrawn="1">
          <p15:clr>
            <a:srgbClr val="F26B43"/>
          </p15:clr>
        </p15:guide>
        <p15:guide id="5" pos="3725" userDrawn="1">
          <p15:clr>
            <a:srgbClr val="F26B43"/>
          </p15:clr>
        </p15:guide>
        <p15:guide id="6" orient="horz" pos="64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10.jpg"/><Relationship Id="rId4" Type="http://schemas.openxmlformats.org/officeDocument/2006/relationships/image" Target="../media/image9.jpe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6.png"/><Relationship Id="rId3" Type="http://schemas.openxmlformats.org/officeDocument/2006/relationships/slide" Target="slide16.xml"/><Relationship Id="rId7" Type="http://schemas.openxmlformats.org/officeDocument/2006/relationships/slide" Target="slide11.xml"/><Relationship Id="rId12" Type="http://schemas.openxmlformats.org/officeDocument/2006/relationships/slide" Target="slide18.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5.jpeg"/><Relationship Id="rId5" Type="http://schemas.openxmlformats.org/officeDocument/2006/relationships/slide" Target="slide20.xml"/><Relationship Id="rId10" Type="http://schemas.openxmlformats.org/officeDocument/2006/relationships/slide" Target="slide19.xml"/><Relationship Id="rId4" Type="http://schemas.openxmlformats.org/officeDocument/2006/relationships/image" Target="../media/image62.jpeg"/><Relationship Id="rId9" Type="http://schemas.openxmlformats.org/officeDocument/2006/relationships/image" Target="../media/image64.jpeg"/><Relationship Id="rId14" Type="http://schemas.openxmlformats.org/officeDocument/2006/relationships/slide" Target="slide3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gif"/><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image" Target="../media/image12.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5.jpg"/><Relationship Id="rId4" Type="http://schemas.openxmlformats.org/officeDocument/2006/relationships/image" Target="../media/image10.jpg"/><Relationship Id="rId9" Type="http://schemas.openxmlformats.org/officeDocument/2006/relationships/image" Target="../media/image31.jp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50.xml"/><Relationship Id="rId1" Type="http://schemas.openxmlformats.org/officeDocument/2006/relationships/slideLayout" Target="../slideLayouts/slideLayout4.xml"/><Relationship Id="rId5" Type="http://schemas.openxmlformats.org/officeDocument/2006/relationships/image" Target="../media/image97.jp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analog.com/en/products/rf-microwave/integrated-transceivers-transmitters-receivers/microwave-mmwave-tx-rx/adf5904.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ez.analog.com/welcom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ez.analog.com/community/data_converters" TargetMode="External"/><Relationship Id="rId2" Type="http://schemas.openxmlformats.org/officeDocument/2006/relationships/hyperlink" Target="http://www.analog.com/en/index.html" TargetMode="External"/><Relationship Id="rId1" Type="http://schemas.openxmlformats.org/officeDocument/2006/relationships/slideLayout" Target="../slideLayouts/slideLayout2.xml"/><Relationship Id="rId4" Type="http://schemas.openxmlformats.org/officeDocument/2006/relationships/hyperlink" Target="https://ez.analog.com/welcome"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5.jp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5" Type="http://schemas.openxmlformats.org/officeDocument/2006/relationships/image" Target="../media/image46.jp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2"/>
          </p:nvPr>
        </p:nvSpPr>
        <p:spPr>
          <a:xfrm>
            <a:off x="5902483" y="2362023"/>
            <a:ext cx="4174478" cy="1996317"/>
          </a:xfrm>
        </p:spPr>
        <p:txBody>
          <a:bodyPr>
            <a:normAutofit/>
          </a:bodyPr>
          <a:lstStyle/>
          <a:p>
            <a:r>
              <a:rPr lang="en-US" i="1" dirty="0" smtClean="0"/>
              <a:t>Emerging Applications</a:t>
            </a:r>
          </a:p>
          <a:p>
            <a:r>
              <a:rPr lang="en-US" i="1" dirty="0" smtClean="0"/>
              <a:t>“</a:t>
            </a:r>
            <a:r>
              <a:rPr lang="en-US" i="1" dirty="0" smtClean="0">
                <a:solidFill>
                  <a:srgbClr val="FFFF00"/>
                </a:solidFill>
              </a:rPr>
              <a:t>Radar Sensor for the Emerging Masses</a:t>
            </a:r>
            <a:r>
              <a:rPr lang="en-US" i="1" dirty="0" smtClean="0"/>
              <a:t>”</a:t>
            </a:r>
            <a:endParaRPr lang="en-US" i="1" dirty="0"/>
          </a:p>
        </p:txBody>
      </p:sp>
      <p:pic>
        <p:nvPicPr>
          <p:cNvPr id="11" name="Picture 10"/>
          <p:cNvPicPr/>
          <p:nvPr/>
        </p:nvPicPr>
        <p:blipFill>
          <a:blip r:embed="rId3"/>
          <a:stretch>
            <a:fillRect/>
          </a:stretch>
        </p:blipFill>
        <p:spPr>
          <a:xfrm>
            <a:off x="9854887" y="116744"/>
            <a:ext cx="1978673" cy="869845"/>
          </a:xfrm>
          <a:prstGeom prst="rect">
            <a:avLst/>
          </a:prstGeom>
        </p:spPr>
      </p:pic>
      <p:sp>
        <p:nvSpPr>
          <p:cNvPr id="12" name="Subtitle 2"/>
          <p:cNvSpPr txBox="1">
            <a:spLocks/>
          </p:cNvSpPr>
          <p:nvPr/>
        </p:nvSpPr>
        <p:spPr>
          <a:xfrm>
            <a:off x="243517" y="4345415"/>
            <a:ext cx="4720369" cy="2212307"/>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smtClean="0">
                <a:solidFill>
                  <a:schemeClr val="bg1"/>
                </a:solidFill>
              </a:rPr>
              <a:t>ATS BU</a:t>
            </a:r>
          </a:p>
          <a:p>
            <a:r>
              <a:rPr lang="en-US" sz="1600" dirty="0" smtClean="0">
                <a:solidFill>
                  <a:schemeClr val="bg1"/>
                </a:solidFill>
              </a:rPr>
              <a:t>(Autonomous Transportation &amp; Safety)  </a:t>
            </a:r>
          </a:p>
          <a:p>
            <a:endParaRPr lang="en-US" sz="1600" dirty="0"/>
          </a:p>
          <a:p>
            <a:r>
              <a:rPr lang="en-US" sz="1600" b="1" dirty="0" smtClean="0">
                <a:solidFill>
                  <a:schemeClr val="bg1"/>
                </a:solidFill>
              </a:rPr>
              <a:t>Feb  2018 </a:t>
            </a:r>
            <a:endParaRPr lang="en-IE" sz="1600" dirty="0" smtClean="0">
              <a:solidFill>
                <a:schemeClr val="bg1"/>
              </a:solidFill>
            </a:endParaRPr>
          </a:p>
          <a:p>
            <a:endParaRPr lang="en-US" sz="1600" dirty="0">
              <a:solidFill>
                <a:schemeClr val="bg1"/>
              </a:solidFill>
            </a:endParaRPr>
          </a:p>
          <a:p>
            <a:pPr marL="0" indent="0">
              <a:buNone/>
            </a:pPr>
            <a:endParaRPr lang="en-US" dirty="0">
              <a:solidFill>
                <a:schemeClr val="bg1"/>
              </a:solidFill>
            </a:endParaRPr>
          </a:p>
          <a:p>
            <a:endParaRPr lang="en-US" dirty="0"/>
          </a:p>
          <a:p>
            <a:endParaRPr lang="en-US" dirty="0"/>
          </a:p>
        </p:txBody>
      </p:sp>
      <p:sp>
        <p:nvSpPr>
          <p:cNvPr id="14" name="Title 1"/>
          <p:cNvSpPr txBox="1">
            <a:spLocks/>
          </p:cNvSpPr>
          <p:nvPr/>
        </p:nvSpPr>
        <p:spPr>
          <a:xfrm>
            <a:off x="492898" y="1043202"/>
            <a:ext cx="6101865" cy="2552700"/>
          </a:xfrm>
          <a:prstGeom prst="rect">
            <a:avLst/>
          </a:prstGeom>
          <a:noFill/>
        </p:spPr>
        <p:txBody>
          <a:bodyPr vert="horz" lIns="0" tIns="0" rIns="0" bIns="0" rtlCol="0" anchor="b" anchorCtr="0">
            <a:normAutofit/>
          </a:bodyPr>
          <a:lstStyle>
            <a:lvl1pPr marL="0" indent="0" algn="l" defTabSz="457200" rtl="0" eaLnBrk="1" latinLnBrk="0" hangingPunct="1">
              <a:spcBef>
                <a:spcPct val="0"/>
              </a:spcBef>
              <a:buNone/>
              <a:defRPr sz="2600" b="1" kern="1200" baseline="0">
                <a:solidFill>
                  <a:schemeClr val="bg1"/>
                </a:solidFill>
                <a:latin typeface="+mj-lt"/>
                <a:ea typeface="+mj-ea"/>
                <a:cs typeface="+mj-cs"/>
              </a:defRPr>
            </a:lvl1pPr>
          </a:lstStyle>
          <a:p>
            <a:r>
              <a:rPr lang="en-US" sz="2800" dirty="0" smtClean="0"/>
              <a:t>24GHz Radar Technology for</a:t>
            </a:r>
          </a:p>
          <a:p>
            <a:r>
              <a:rPr lang="en-US" sz="2800" dirty="0" smtClean="0"/>
              <a:t>Broad Market Emerging Contactless Sensors  </a:t>
            </a:r>
          </a:p>
          <a:p>
            <a:endParaRPr lang="en-US" sz="2800" dirty="0"/>
          </a:p>
        </p:txBody>
      </p:sp>
      <p:pic>
        <p:nvPicPr>
          <p:cNvPr id="15" name="Picture 6" descr="http://edge.alluremedia.com.au/m/l/2009/06/brisbanetraffic.jpg"/>
          <p:cNvPicPr>
            <a:picLocks noChangeAspect="1" noChangeArrowheads="1"/>
          </p:cNvPicPr>
          <p:nvPr/>
        </p:nvPicPr>
        <p:blipFill rotWithShape="1">
          <a:blip r:embed="rId4">
            <a:extLst>
              <a:ext uri="{28A0092B-C50C-407E-A947-70E740481C1C}">
                <a14:useLocalDpi xmlns:a14="http://schemas.microsoft.com/office/drawing/2010/main" val="0"/>
              </a:ext>
            </a:extLst>
          </a:blip>
          <a:srcRect r="48993" b="7131"/>
          <a:stretch/>
        </p:blipFill>
        <p:spPr bwMode="auto">
          <a:xfrm>
            <a:off x="9853339" y="4009556"/>
            <a:ext cx="1978672" cy="8816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338" y="6045576"/>
            <a:ext cx="1978673" cy="768601"/>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1789" y="1043202"/>
            <a:ext cx="1980222" cy="94714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4887" y="5031841"/>
            <a:ext cx="1980222" cy="84887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4888" y="2091802"/>
            <a:ext cx="1980221" cy="812541"/>
          </a:xfrm>
          <a:prstGeom prst="rect">
            <a:avLst/>
          </a:prstGeom>
        </p:spPr>
      </p:pic>
      <p:sp>
        <p:nvSpPr>
          <p:cNvPr id="21" name="Footer Placeholder 5"/>
          <p:cNvSpPr txBox="1">
            <a:spLocks/>
          </p:cNvSpPr>
          <p:nvPr/>
        </p:nvSpPr>
        <p:spPr>
          <a:xfrm>
            <a:off x="2776446" y="64893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©2018 Analog Devices, Inc. All rights reserved. </a:t>
            </a:r>
            <a:endParaRPr lang="en-US" dirty="0"/>
          </a:p>
        </p:txBody>
      </p:sp>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6509" t="10916" r="30317" b="2159"/>
          <a:stretch/>
        </p:blipFill>
        <p:spPr>
          <a:xfrm>
            <a:off x="9853338" y="3026796"/>
            <a:ext cx="1978673" cy="82597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31988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 y="0"/>
            <a:ext cx="10031714" cy="997272"/>
          </a:xfrm>
        </p:spPr>
        <p:txBody>
          <a:bodyPr>
            <a:normAutofit/>
          </a:bodyPr>
          <a:lstStyle/>
          <a:p>
            <a:r>
              <a:rPr lang="en-US" dirty="0" smtClean="0">
                <a:latin typeface="Arial Narrow" panose="020B0606020202030204" pitchFamily="34" charset="0"/>
              </a:rPr>
              <a:t>24 GHz ISM Multi-channel Radar Signal Chain Solution</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Complete 24 GHz RADAR Solution - RF to Bits </a:t>
            </a:r>
            <a:endParaRPr lang="en-US" dirty="0"/>
          </a:p>
        </p:txBody>
      </p:sp>
      <p:sp>
        <p:nvSpPr>
          <p:cNvPr id="5" name="Slide Number Placeholder 4"/>
          <p:cNvSpPr>
            <a:spLocks noGrp="1"/>
          </p:cNvSpPr>
          <p:nvPr>
            <p:ph type="sldNum" sz="quarter" idx="4"/>
          </p:nvPr>
        </p:nvSpPr>
        <p:spPr/>
        <p:txBody>
          <a:bodyPr/>
          <a:lstStyle/>
          <a:p>
            <a:fld id="{8ED1CEE6-8BBE-4393-857A-BEE0A5C48EE0}" type="slidenum">
              <a:rPr lang="en-US" smtClean="0"/>
              <a:pPr/>
              <a:t>10</a:t>
            </a:fld>
            <a:endParaRPr lang="en-US" dirty="0"/>
          </a:p>
        </p:txBody>
      </p:sp>
      <p:sp>
        <p:nvSpPr>
          <p:cNvPr id="155" name="TextBox 154"/>
          <p:cNvSpPr txBox="1"/>
          <p:nvPr/>
        </p:nvSpPr>
        <p:spPr>
          <a:xfrm>
            <a:off x="9249843" y="3037409"/>
            <a:ext cx="828597" cy="914400"/>
          </a:xfrm>
          <a:prstGeom prst="rect">
            <a:avLst/>
          </a:prstGeom>
          <a:noFill/>
        </p:spPr>
        <p:txBody>
          <a:bodyPr wrap="square" lIns="0" tIns="0" rIns="0" bIns="0" rtlCol="0">
            <a:noAutofit/>
          </a:bodyPr>
          <a:lstStyle/>
          <a:p>
            <a:pPr defTabSz="457200">
              <a:spcBef>
                <a:spcPts val="1000"/>
              </a:spcBef>
              <a:buClr>
                <a:srgbClr val="1E4056"/>
              </a:buClr>
              <a:buSzPct val="75000"/>
            </a:pPr>
            <a:r>
              <a:rPr lang="en-US" sz="1400" dirty="0" smtClean="0">
                <a:solidFill>
                  <a:srgbClr val="000000"/>
                </a:solidFill>
              </a:rPr>
              <a:t>Digital</a:t>
            </a:r>
            <a:endParaRPr lang="en-US" sz="1400" dirty="0">
              <a:solidFill>
                <a:srgbClr val="000000"/>
              </a:solidFill>
            </a:endParaRPr>
          </a:p>
        </p:txBody>
      </p:sp>
      <p:sp>
        <p:nvSpPr>
          <p:cNvPr id="157" name="TextBox 156"/>
          <p:cNvSpPr txBox="1"/>
          <p:nvPr/>
        </p:nvSpPr>
        <p:spPr>
          <a:xfrm>
            <a:off x="9249844" y="2662044"/>
            <a:ext cx="942626" cy="275413"/>
          </a:xfrm>
          <a:prstGeom prst="rect">
            <a:avLst/>
          </a:prstGeom>
          <a:noFill/>
        </p:spPr>
        <p:txBody>
          <a:bodyPr wrap="square" lIns="0" tIns="0" rIns="0" bIns="0" rtlCol="0">
            <a:noAutofit/>
          </a:bodyPr>
          <a:lstStyle/>
          <a:p>
            <a:pPr defTabSz="457200">
              <a:spcBef>
                <a:spcPts val="1000"/>
              </a:spcBef>
              <a:buClr>
                <a:srgbClr val="1E4056"/>
              </a:buClr>
              <a:buSzPct val="75000"/>
            </a:pPr>
            <a:r>
              <a:rPr lang="en-US" sz="1400" dirty="0" smtClean="0">
                <a:solidFill>
                  <a:srgbClr val="000000"/>
                </a:solidFill>
              </a:rPr>
              <a:t>Audio alert</a:t>
            </a:r>
            <a:endParaRPr lang="en-US" sz="1400" dirty="0">
              <a:solidFill>
                <a:srgbClr val="000000"/>
              </a:solidFill>
            </a:endParaRPr>
          </a:p>
        </p:txBody>
      </p:sp>
      <p:sp>
        <p:nvSpPr>
          <p:cNvPr id="181" name="Rectangle 180"/>
          <p:cNvSpPr/>
          <p:nvPr/>
        </p:nvSpPr>
        <p:spPr>
          <a:xfrm>
            <a:off x="4756382" y="1418334"/>
            <a:ext cx="1673907" cy="354561"/>
          </a:xfrm>
          <a:prstGeom prst="rect">
            <a:avLst/>
          </a:prstGeom>
          <a:solidFill>
            <a:schemeClr val="bg2"/>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bg1"/>
                </a:solidFill>
              </a:rPr>
              <a:t>AD8285 - 4 </a:t>
            </a:r>
            <a:r>
              <a:rPr lang="en-US" sz="1050" dirty="0" err="1" smtClean="0">
                <a:solidFill>
                  <a:schemeClr val="bg1"/>
                </a:solidFill>
              </a:rPr>
              <a:t>Ch</a:t>
            </a:r>
            <a:r>
              <a:rPr lang="en-US" sz="1050" dirty="0">
                <a:solidFill>
                  <a:schemeClr val="bg1"/>
                </a:solidFill>
              </a:rPr>
              <a:t> </a:t>
            </a:r>
            <a:r>
              <a:rPr lang="en-US" sz="1050" dirty="0" smtClean="0">
                <a:solidFill>
                  <a:schemeClr val="bg1"/>
                </a:solidFill>
              </a:rPr>
              <a:t>(1)</a:t>
            </a:r>
          </a:p>
          <a:p>
            <a:pPr algn="ctr"/>
            <a:r>
              <a:rPr lang="en-US" sz="1050" dirty="0" smtClean="0">
                <a:solidFill>
                  <a:schemeClr val="bg1"/>
                </a:solidFill>
              </a:rPr>
              <a:t>ADAR7251 - 4 </a:t>
            </a:r>
            <a:r>
              <a:rPr lang="en-US" sz="1050" dirty="0" err="1" smtClean="0">
                <a:solidFill>
                  <a:schemeClr val="bg1"/>
                </a:solidFill>
              </a:rPr>
              <a:t>Ch</a:t>
            </a:r>
            <a:r>
              <a:rPr lang="en-US" sz="1050" dirty="0" smtClean="0">
                <a:solidFill>
                  <a:schemeClr val="bg1"/>
                </a:solidFill>
              </a:rPr>
              <a:t> (1)</a:t>
            </a:r>
            <a:endParaRPr lang="en-US" sz="1050" dirty="0">
              <a:solidFill>
                <a:schemeClr val="bg1"/>
              </a:solidFill>
            </a:endParaRPr>
          </a:p>
        </p:txBody>
      </p:sp>
      <p:sp>
        <p:nvSpPr>
          <p:cNvPr id="182" name="Rectangle 181"/>
          <p:cNvSpPr/>
          <p:nvPr/>
        </p:nvSpPr>
        <p:spPr>
          <a:xfrm>
            <a:off x="6343704" y="5021172"/>
            <a:ext cx="1314746" cy="462787"/>
          </a:xfrm>
          <a:prstGeom prst="rect">
            <a:avLst/>
          </a:prstGeom>
          <a:solidFill>
            <a:schemeClr val="bg2"/>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bg1"/>
                </a:solidFill>
              </a:rPr>
              <a:t>PLL (1)</a:t>
            </a:r>
          </a:p>
          <a:p>
            <a:pPr algn="ctr"/>
            <a:r>
              <a:rPr lang="en-US" sz="1050" dirty="0" smtClean="0">
                <a:solidFill>
                  <a:schemeClr val="bg1"/>
                </a:solidFill>
              </a:rPr>
              <a:t>ADF4159/</a:t>
            </a:r>
          </a:p>
          <a:p>
            <a:pPr algn="ctr"/>
            <a:r>
              <a:rPr lang="en-US" sz="1050" dirty="0" smtClean="0">
                <a:solidFill>
                  <a:schemeClr val="bg1"/>
                </a:solidFill>
              </a:rPr>
              <a:t>ADF4158</a:t>
            </a:r>
            <a:endParaRPr lang="en-US" sz="1050" dirty="0">
              <a:solidFill>
                <a:schemeClr val="bg1"/>
              </a:solidFill>
            </a:endParaRPr>
          </a:p>
        </p:txBody>
      </p:sp>
      <p:sp>
        <p:nvSpPr>
          <p:cNvPr id="183" name="Rectangle 182"/>
          <p:cNvSpPr/>
          <p:nvPr/>
        </p:nvSpPr>
        <p:spPr>
          <a:xfrm>
            <a:off x="3767190" y="5651847"/>
            <a:ext cx="1156293" cy="398542"/>
          </a:xfrm>
          <a:prstGeom prst="rect">
            <a:avLst/>
          </a:prstGeom>
          <a:solidFill>
            <a:schemeClr val="bg2"/>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solidFill>
                  <a:schemeClr val="bg1"/>
                </a:solidFill>
              </a:rPr>
              <a:t>Tx</a:t>
            </a:r>
            <a:r>
              <a:rPr lang="en-US" sz="1050" dirty="0" smtClean="0">
                <a:solidFill>
                  <a:schemeClr val="bg1"/>
                </a:solidFill>
              </a:rPr>
              <a:t> Chip (1)</a:t>
            </a:r>
          </a:p>
          <a:p>
            <a:pPr algn="ctr"/>
            <a:r>
              <a:rPr lang="en-US" sz="1050" dirty="0" smtClean="0">
                <a:solidFill>
                  <a:schemeClr val="bg1"/>
                </a:solidFill>
              </a:rPr>
              <a:t>ADF5901</a:t>
            </a:r>
            <a:endParaRPr lang="en-US" sz="1050" dirty="0">
              <a:solidFill>
                <a:schemeClr val="bg1"/>
              </a:solidFill>
            </a:endParaRPr>
          </a:p>
        </p:txBody>
      </p:sp>
      <p:sp>
        <p:nvSpPr>
          <p:cNvPr id="184" name="Rectangle 183"/>
          <p:cNvSpPr/>
          <p:nvPr/>
        </p:nvSpPr>
        <p:spPr>
          <a:xfrm rot="5400000">
            <a:off x="3596742" y="1083191"/>
            <a:ext cx="363540" cy="1056817"/>
          </a:xfrm>
          <a:prstGeom prst="rect">
            <a:avLst/>
          </a:prstGeom>
          <a:solidFill>
            <a:schemeClr val="bg2"/>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chemeClr val="bg1"/>
                </a:solidFill>
              </a:rPr>
              <a:t>Rx Chip (1) </a:t>
            </a:r>
          </a:p>
          <a:p>
            <a:pPr algn="ctr"/>
            <a:r>
              <a:rPr lang="en-US" sz="1050" dirty="0" smtClean="0">
                <a:solidFill>
                  <a:schemeClr val="bg1"/>
                </a:solidFill>
              </a:rPr>
              <a:t>ADF5904</a:t>
            </a:r>
            <a:endParaRPr lang="en-US" sz="1050" dirty="0">
              <a:solidFill>
                <a:schemeClr val="bg1"/>
              </a:solidFill>
            </a:endParaRPr>
          </a:p>
        </p:txBody>
      </p:sp>
      <p:sp>
        <p:nvSpPr>
          <p:cNvPr id="185" name="Rectangle 184"/>
          <p:cNvSpPr/>
          <p:nvPr/>
        </p:nvSpPr>
        <p:spPr>
          <a:xfrm rot="5400000">
            <a:off x="8935218" y="3405144"/>
            <a:ext cx="394402" cy="1407893"/>
          </a:xfrm>
          <a:prstGeom prst="rect">
            <a:avLst/>
          </a:prstGeom>
          <a:solidFill>
            <a:schemeClr val="bg2"/>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dirty="0" smtClean="0">
                <a:solidFill>
                  <a:schemeClr val="bg1"/>
                </a:solidFill>
              </a:rPr>
              <a:t>ADSP-BF70 or </a:t>
            </a:r>
          </a:p>
          <a:p>
            <a:pPr algn="ctr"/>
            <a:r>
              <a:rPr lang="en-US" sz="1050" dirty="0" smtClean="0">
                <a:solidFill>
                  <a:schemeClr val="bg1"/>
                </a:solidFill>
              </a:rPr>
              <a:t>ADSP-2147x (DSP)</a:t>
            </a:r>
            <a:endParaRPr lang="en-US" sz="1050" dirty="0">
              <a:solidFill>
                <a:schemeClr val="bg1"/>
              </a:solidFill>
            </a:endParaRPr>
          </a:p>
        </p:txBody>
      </p:sp>
      <p:sp>
        <p:nvSpPr>
          <p:cNvPr id="189" name="Rectangle 188"/>
          <p:cNvSpPr/>
          <p:nvPr/>
        </p:nvSpPr>
        <p:spPr>
          <a:xfrm>
            <a:off x="6685002" y="5628166"/>
            <a:ext cx="3736913" cy="593881"/>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smtClean="0">
                <a:solidFill>
                  <a:schemeClr val="tx1"/>
                </a:solidFill>
                <a:latin typeface="Arial Narrow" panose="020B0606020202030204" pitchFamily="34" charset="0"/>
              </a:rPr>
              <a:t>Best in class phase noise and high speed FMCW ramping for </a:t>
            </a:r>
            <a:r>
              <a:rPr lang="en-US" sz="1400" b="1" dirty="0" smtClean="0">
                <a:solidFill>
                  <a:schemeClr val="tx1"/>
                </a:solidFill>
                <a:latin typeface="Arial Narrow" panose="020B0606020202030204" pitchFamily="34" charset="0"/>
              </a:rPr>
              <a:t>increased resolution</a:t>
            </a:r>
          </a:p>
        </p:txBody>
      </p:sp>
      <p:sp>
        <p:nvSpPr>
          <p:cNvPr id="205" name="Rectangle 204"/>
          <p:cNvSpPr/>
          <p:nvPr/>
        </p:nvSpPr>
        <p:spPr>
          <a:xfrm>
            <a:off x="8701249" y="4365965"/>
            <a:ext cx="2113846" cy="584638"/>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smtClean="0">
                <a:solidFill>
                  <a:schemeClr val="tx1"/>
                </a:solidFill>
                <a:latin typeface="Arial Narrow" panose="020B0606020202030204" pitchFamily="34" charset="0"/>
              </a:rPr>
              <a:t>Digital signal processing solution included</a:t>
            </a:r>
          </a:p>
        </p:txBody>
      </p:sp>
      <p:cxnSp>
        <p:nvCxnSpPr>
          <p:cNvPr id="294" name="Straight Connector 293"/>
          <p:cNvCxnSpPr/>
          <p:nvPr/>
        </p:nvCxnSpPr>
        <p:spPr>
          <a:xfrm rot="10800000">
            <a:off x="8837419" y="3282137"/>
            <a:ext cx="250040" cy="0"/>
          </a:xfrm>
          <a:prstGeom prst="line">
            <a:avLst/>
          </a:prstGeom>
          <a:ln w="12700">
            <a:solidFill>
              <a:schemeClr val="tx1"/>
            </a:solidFill>
            <a:headEnd type="triangle" w="med" len="med"/>
            <a:tailEnd type="non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rot="10800000">
            <a:off x="8837419" y="2720311"/>
            <a:ext cx="250040" cy="0"/>
          </a:xfrm>
          <a:prstGeom prst="line">
            <a:avLst/>
          </a:prstGeom>
          <a:ln w="12700">
            <a:solidFill>
              <a:schemeClr val="tx1"/>
            </a:solidFill>
            <a:headEnd type="triangle" w="med" len="med"/>
            <a:tailEnd type="non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96" name="Rectangle 295"/>
          <p:cNvSpPr/>
          <p:nvPr/>
        </p:nvSpPr>
        <p:spPr>
          <a:xfrm rot="10800000">
            <a:off x="3486622" y="2182884"/>
            <a:ext cx="809618" cy="1596591"/>
          </a:xfrm>
          <a:prstGeom prst="rect">
            <a:avLst/>
          </a:prstGeom>
          <a:solidFill>
            <a:schemeClr val="bg1"/>
          </a:solidFill>
          <a:ln>
            <a:solidFill>
              <a:schemeClr val="tx1"/>
            </a:solid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rot="10800000" flipH="1">
            <a:off x="4586911" y="2182884"/>
            <a:ext cx="3177078" cy="1596591"/>
          </a:xfrm>
          <a:prstGeom prst="rect">
            <a:avLst/>
          </a:prstGeom>
          <a:solidFill>
            <a:schemeClr val="bg1"/>
          </a:solidFill>
          <a:ln>
            <a:solidFill>
              <a:schemeClr val="tx1"/>
            </a:solid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rot="10800000" flipH="1">
            <a:off x="3735248" y="4268259"/>
            <a:ext cx="1054239" cy="1142692"/>
          </a:xfrm>
          <a:prstGeom prst="rect">
            <a:avLst/>
          </a:prstGeom>
          <a:solidFill>
            <a:schemeClr val="bg1"/>
          </a:solidFill>
          <a:ln>
            <a:solidFill>
              <a:schemeClr val="tx1"/>
            </a:solidFill>
            <a:prstDash val="solid"/>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9" name="Straight Connector 298"/>
          <p:cNvCxnSpPr/>
          <p:nvPr/>
        </p:nvCxnSpPr>
        <p:spPr>
          <a:xfrm rot="10800000" flipV="1">
            <a:off x="4143135" y="2482553"/>
            <a:ext cx="438912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rot="10800000" flipV="1">
            <a:off x="4143135" y="2808400"/>
            <a:ext cx="438912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rot="10800000" flipV="1">
            <a:off x="4143135" y="3137044"/>
            <a:ext cx="438912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rot="10800000" flipV="1">
            <a:off x="4143135" y="3502854"/>
            <a:ext cx="438912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03" name="Group 302"/>
          <p:cNvGrpSpPr/>
          <p:nvPr/>
        </p:nvGrpSpPr>
        <p:grpSpPr>
          <a:xfrm rot="10800000">
            <a:off x="3937957" y="3364754"/>
            <a:ext cx="242391" cy="245751"/>
            <a:chOff x="4958259" y="5729599"/>
            <a:chExt cx="454261" cy="430547"/>
          </a:xfrm>
        </p:grpSpPr>
        <p:sp>
          <p:nvSpPr>
            <p:cNvPr id="390" name="Oval 389"/>
            <p:cNvSpPr/>
            <p:nvPr/>
          </p:nvSpPr>
          <p:spPr>
            <a:xfrm>
              <a:off x="4958259" y="5729599"/>
              <a:ext cx="454261" cy="430547"/>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1" name="Straight Connector 390"/>
            <p:cNvCxnSpPr>
              <a:stCxn id="390" idx="3"/>
              <a:endCxn id="390" idx="7"/>
            </p:cNvCxnSpPr>
            <p:nvPr/>
          </p:nvCxnSpPr>
          <p:spPr>
            <a:xfrm flipV="1">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a:stCxn id="390" idx="1"/>
              <a:endCxn id="390" idx="5"/>
            </p:cNvCxnSpPr>
            <p:nvPr/>
          </p:nvCxnSpPr>
          <p:spPr>
            <a:xfrm>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4" name="Group 303"/>
          <p:cNvGrpSpPr/>
          <p:nvPr/>
        </p:nvGrpSpPr>
        <p:grpSpPr>
          <a:xfrm rot="10800000">
            <a:off x="3937957" y="3020815"/>
            <a:ext cx="242391" cy="245751"/>
            <a:chOff x="4958259" y="5729599"/>
            <a:chExt cx="454261" cy="430547"/>
          </a:xfrm>
        </p:grpSpPr>
        <p:sp>
          <p:nvSpPr>
            <p:cNvPr id="387" name="Oval 386"/>
            <p:cNvSpPr/>
            <p:nvPr/>
          </p:nvSpPr>
          <p:spPr>
            <a:xfrm>
              <a:off x="4958259" y="5729599"/>
              <a:ext cx="454261" cy="430547"/>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8" name="Straight Connector 387"/>
            <p:cNvCxnSpPr>
              <a:stCxn id="387" idx="3"/>
              <a:endCxn id="387" idx="7"/>
            </p:cNvCxnSpPr>
            <p:nvPr/>
          </p:nvCxnSpPr>
          <p:spPr>
            <a:xfrm flipV="1">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387" idx="1"/>
              <a:endCxn id="387" idx="5"/>
            </p:cNvCxnSpPr>
            <p:nvPr/>
          </p:nvCxnSpPr>
          <p:spPr>
            <a:xfrm>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5" name="Group 304"/>
          <p:cNvGrpSpPr/>
          <p:nvPr/>
        </p:nvGrpSpPr>
        <p:grpSpPr>
          <a:xfrm rot="10800000">
            <a:off x="3937957" y="2676876"/>
            <a:ext cx="242391" cy="245751"/>
            <a:chOff x="4958259" y="5729599"/>
            <a:chExt cx="454261" cy="430547"/>
          </a:xfrm>
        </p:grpSpPr>
        <p:sp>
          <p:nvSpPr>
            <p:cNvPr id="384" name="Oval 383"/>
            <p:cNvSpPr/>
            <p:nvPr/>
          </p:nvSpPr>
          <p:spPr>
            <a:xfrm>
              <a:off x="4958259" y="5729599"/>
              <a:ext cx="454261" cy="430547"/>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5" name="Straight Connector 384"/>
            <p:cNvCxnSpPr>
              <a:stCxn id="384" idx="3"/>
              <a:endCxn id="384" idx="7"/>
            </p:cNvCxnSpPr>
            <p:nvPr/>
          </p:nvCxnSpPr>
          <p:spPr>
            <a:xfrm flipV="1">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a:stCxn id="384" idx="1"/>
              <a:endCxn id="384" idx="5"/>
            </p:cNvCxnSpPr>
            <p:nvPr/>
          </p:nvCxnSpPr>
          <p:spPr>
            <a:xfrm>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6" name="Group 305"/>
          <p:cNvGrpSpPr/>
          <p:nvPr/>
        </p:nvGrpSpPr>
        <p:grpSpPr>
          <a:xfrm rot="10800000">
            <a:off x="3937957" y="2357506"/>
            <a:ext cx="242391" cy="245751"/>
            <a:chOff x="4958259" y="5729599"/>
            <a:chExt cx="454261" cy="430547"/>
          </a:xfrm>
        </p:grpSpPr>
        <p:sp>
          <p:nvSpPr>
            <p:cNvPr id="381" name="Oval 380"/>
            <p:cNvSpPr/>
            <p:nvPr/>
          </p:nvSpPr>
          <p:spPr>
            <a:xfrm>
              <a:off x="4958259" y="5729599"/>
              <a:ext cx="454261" cy="430547"/>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2" name="Straight Connector 381"/>
            <p:cNvCxnSpPr>
              <a:stCxn id="381" idx="3"/>
              <a:endCxn id="381" idx="7"/>
            </p:cNvCxnSpPr>
            <p:nvPr/>
          </p:nvCxnSpPr>
          <p:spPr>
            <a:xfrm flipV="1">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a:stCxn id="381" idx="1"/>
              <a:endCxn id="381" idx="5"/>
            </p:cNvCxnSpPr>
            <p:nvPr/>
          </p:nvCxnSpPr>
          <p:spPr>
            <a:xfrm>
              <a:off x="5024784" y="5792651"/>
              <a:ext cx="321211" cy="304443"/>
            </a:xfrm>
            <a:prstGeom prst="line">
              <a:avLst/>
            </a:prstGeom>
            <a:solidFill>
              <a:schemeClr val="bg1"/>
            </a:solidFill>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07" name="Rectangle 306"/>
          <p:cNvSpPr/>
          <p:nvPr/>
        </p:nvSpPr>
        <p:spPr>
          <a:xfrm rot="10800000" flipH="1" flipV="1">
            <a:off x="4767028" y="3387214"/>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EQ</a:t>
            </a:r>
            <a:endParaRPr lang="en-US" sz="1100" dirty="0">
              <a:solidFill>
                <a:schemeClr val="tx1"/>
              </a:solidFill>
            </a:endParaRPr>
          </a:p>
        </p:txBody>
      </p:sp>
      <p:sp>
        <p:nvSpPr>
          <p:cNvPr id="308" name="Pentagon 307"/>
          <p:cNvSpPr/>
          <p:nvPr/>
        </p:nvSpPr>
        <p:spPr>
          <a:xfrm rot="10800000" flipV="1">
            <a:off x="6553549" y="3380590"/>
            <a:ext cx="613625" cy="231134"/>
          </a:xfrm>
          <a:prstGeom prst="homePlat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ADC</a:t>
            </a:r>
            <a:endParaRPr lang="en-US" sz="1100" dirty="0">
              <a:solidFill>
                <a:schemeClr val="tx1"/>
              </a:solidFill>
            </a:endParaRPr>
          </a:p>
        </p:txBody>
      </p:sp>
      <p:sp>
        <p:nvSpPr>
          <p:cNvPr id="309" name="Rectangle 308"/>
          <p:cNvSpPr/>
          <p:nvPr/>
        </p:nvSpPr>
        <p:spPr>
          <a:xfrm rot="10800000" flipH="1" flipV="1">
            <a:off x="5997366" y="3389627"/>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AAF</a:t>
            </a:r>
            <a:endParaRPr lang="en-US" sz="1100" dirty="0">
              <a:solidFill>
                <a:schemeClr val="tx1"/>
              </a:solidFill>
            </a:endParaRPr>
          </a:p>
        </p:txBody>
      </p:sp>
      <p:sp>
        <p:nvSpPr>
          <p:cNvPr id="310" name="Isosceles Triangle 309"/>
          <p:cNvSpPr/>
          <p:nvPr/>
        </p:nvSpPr>
        <p:spPr>
          <a:xfrm rot="5400000" flipH="1">
            <a:off x="5685195" y="3379521"/>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11" name="Isosceles Triangle 310"/>
          <p:cNvSpPr/>
          <p:nvPr/>
        </p:nvSpPr>
        <p:spPr>
          <a:xfrm rot="5400000" flipH="1">
            <a:off x="5345110" y="3376802"/>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12" name="Rectangle 311"/>
          <p:cNvSpPr/>
          <p:nvPr/>
        </p:nvSpPr>
        <p:spPr>
          <a:xfrm rot="10800000" flipH="1" flipV="1">
            <a:off x="4756382" y="3025620"/>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EQ</a:t>
            </a:r>
            <a:endParaRPr lang="en-US" sz="1100" dirty="0">
              <a:solidFill>
                <a:schemeClr val="tx1"/>
              </a:solidFill>
            </a:endParaRPr>
          </a:p>
        </p:txBody>
      </p:sp>
      <p:sp>
        <p:nvSpPr>
          <p:cNvPr id="313" name="Pentagon 312"/>
          <p:cNvSpPr/>
          <p:nvPr/>
        </p:nvSpPr>
        <p:spPr>
          <a:xfrm rot="10800000" flipV="1">
            <a:off x="6542903" y="3018996"/>
            <a:ext cx="613625" cy="231134"/>
          </a:xfrm>
          <a:prstGeom prst="homePlat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ADC</a:t>
            </a:r>
            <a:endParaRPr lang="en-US" sz="1100" dirty="0">
              <a:solidFill>
                <a:schemeClr val="tx1"/>
              </a:solidFill>
            </a:endParaRPr>
          </a:p>
        </p:txBody>
      </p:sp>
      <p:sp>
        <p:nvSpPr>
          <p:cNvPr id="314" name="Rectangle 313"/>
          <p:cNvSpPr/>
          <p:nvPr/>
        </p:nvSpPr>
        <p:spPr>
          <a:xfrm rot="10800000" flipH="1" flipV="1">
            <a:off x="5986720" y="3028033"/>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AAF</a:t>
            </a:r>
            <a:endParaRPr lang="en-US" sz="1100" dirty="0">
              <a:solidFill>
                <a:schemeClr val="tx1"/>
              </a:solidFill>
            </a:endParaRPr>
          </a:p>
        </p:txBody>
      </p:sp>
      <p:sp>
        <p:nvSpPr>
          <p:cNvPr id="315" name="Isosceles Triangle 314"/>
          <p:cNvSpPr/>
          <p:nvPr/>
        </p:nvSpPr>
        <p:spPr>
          <a:xfrm rot="5400000" flipH="1">
            <a:off x="5674549" y="3017927"/>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16" name="Isosceles Triangle 315"/>
          <p:cNvSpPr/>
          <p:nvPr/>
        </p:nvSpPr>
        <p:spPr>
          <a:xfrm rot="5400000" flipH="1">
            <a:off x="5334464" y="3015208"/>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17" name="Rectangle 316"/>
          <p:cNvSpPr/>
          <p:nvPr/>
        </p:nvSpPr>
        <p:spPr>
          <a:xfrm rot="10800000" flipH="1" flipV="1">
            <a:off x="4756382" y="2702885"/>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EQ</a:t>
            </a:r>
            <a:endParaRPr lang="en-US" sz="1100" dirty="0">
              <a:solidFill>
                <a:schemeClr val="tx1"/>
              </a:solidFill>
            </a:endParaRPr>
          </a:p>
        </p:txBody>
      </p:sp>
      <p:sp>
        <p:nvSpPr>
          <p:cNvPr id="318" name="Pentagon 317"/>
          <p:cNvSpPr/>
          <p:nvPr/>
        </p:nvSpPr>
        <p:spPr>
          <a:xfrm rot="10800000" flipV="1">
            <a:off x="6542903" y="2696261"/>
            <a:ext cx="613625" cy="231134"/>
          </a:xfrm>
          <a:prstGeom prst="homePlat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ADC</a:t>
            </a:r>
            <a:endParaRPr lang="en-US" sz="1100" dirty="0">
              <a:solidFill>
                <a:schemeClr val="tx1"/>
              </a:solidFill>
            </a:endParaRPr>
          </a:p>
        </p:txBody>
      </p:sp>
      <p:sp>
        <p:nvSpPr>
          <p:cNvPr id="319" name="Rectangle 318"/>
          <p:cNvSpPr/>
          <p:nvPr/>
        </p:nvSpPr>
        <p:spPr>
          <a:xfrm rot="10800000" flipH="1" flipV="1">
            <a:off x="5986720" y="2705298"/>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AAF</a:t>
            </a:r>
            <a:endParaRPr lang="en-US" sz="1100" dirty="0">
              <a:solidFill>
                <a:schemeClr val="tx1"/>
              </a:solidFill>
            </a:endParaRPr>
          </a:p>
        </p:txBody>
      </p:sp>
      <p:sp>
        <p:nvSpPr>
          <p:cNvPr id="320" name="Isosceles Triangle 319"/>
          <p:cNvSpPr/>
          <p:nvPr/>
        </p:nvSpPr>
        <p:spPr>
          <a:xfrm rot="5400000" flipH="1">
            <a:off x="5674549" y="2695192"/>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21" name="Isosceles Triangle 320"/>
          <p:cNvSpPr/>
          <p:nvPr/>
        </p:nvSpPr>
        <p:spPr>
          <a:xfrm rot="5400000" flipH="1">
            <a:off x="5334464" y="2692473"/>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22" name="Rectangle 321"/>
          <p:cNvSpPr/>
          <p:nvPr/>
        </p:nvSpPr>
        <p:spPr>
          <a:xfrm rot="10800000" flipH="1" flipV="1">
            <a:off x="4767028" y="2380152"/>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EQ</a:t>
            </a:r>
            <a:endParaRPr lang="en-US" sz="1100" dirty="0">
              <a:solidFill>
                <a:schemeClr val="tx1"/>
              </a:solidFill>
            </a:endParaRPr>
          </a:p>
        </p:txBody>
      </p:sp>
      <p:sp>
        <p:nvSpPr>
          <p:cNvPr id="323" name="Pentagon 322"/>
          <p:cNvSpPr/>
          <p:nvPr/>
        </p:nvSpPr>
        <p:spPr>
          <a:xfrm rot="10800000" flipV="1">
            <a:off x="6553549" y="2373528"/>
            <a:ext cx="613625" cy="231134"/>
          </a:xfrm>
          <a:prstGeom prst="homePlat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ADC</a:t>
            </a:r>
            <a:endParaRPr lang="en-US" sz="1100" dirty="0">
              <a:solidFill>
                <a:schemeClr val="tx1"/>
              </a:solidFill>
            </a:endParaRPr>
          </a:p>
        </p:txBody>
      </p:sp>
      <p:sp>
        <p:nvSpPr>
          <p:cNvPr id="324" name="Rectangle 323"/>
          <p:cNvSpPr/>
          <p:nvPr/>
        </p:nvSpPr>
        <p:spPr>
          <a:xfrm rot="10800000" flipH="1" flipV="1">
            <a:off x="5997366" y="2382565"/>
            <a:ext cx="462026" cy="226454"/>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AAF</a:t>
            </a:r>
            <a:endParaRPr lang="en-US" sz="1100" dirty="0">
              <a:solidFill>
                <a:schemeClr val="tx1"/>
              </a:solidFill>
            </a:endParaRPr>
          </a:p>
        </p:txBody>
      </p:sp>
      <p:sp>
        <p:nvSpPr>
          <p:cNvPr id="325" name="Isosceles Triangle 324"/>
          <p:cNvSpPr/>
          <p:nvPr/>
        </p:nvSpPr>
        <p:spPr>
          <a:xfrm rot="5400000" flipH="1">
            <a:off x="5685195" y="2372459"/>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26" name="Isosceles Triangle 325"/>
          <p:cNvSpPr/>
          <p:nvPr/>
        </p:nvSpPr>
        <p:spPr>
          <a:xfrm rot="5400000" flipH="1">
            <a:off x="5345110" y="2369740"/>
            <a:ext cx="226455" cy="233055"/>
          </a:xfrm>
          <a:prstGeom prst="triangle">
            <a:avLst>
              <a:gd name="adj" fmla="val 49999"/>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27" name="Rectangle 326"/>
          <p:cNvSpPr/>
          <p:nvPr/>
        </p:nvSpPr>
        <p:spPr>
          <a:xfrm rot="10800000" flipH="1">
            <a:off x="7292001" y="2355762"/>
            <a:ext cx="306813" cy="1253515"/>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100" dirty="0" smtClean="0">
                <a:solidFill>
                  <a:schemeClr val="tx1"/>
                </a:solidFill>
              </a:rPr>
              <a:t>Data Port</a:t>
            </a:r>
            <a:endParaRPr lang="en-US" sz="1100" dirty="0">
              <a:solidFill>
                <a:schemeClr val="tx1"/>
              </a:solidFill>
            </a:endParaRPr>
          </a:p>
        </p:txBody>
      </p:sp>
      <p:sp>
        <p:nvSpPr>
          <p:cNvPr id="328" name="Isosceles Triangle 327"/>
          <p:cNvSpPr/>
          <p:nvPr/>
        </p:nvSpPr>
        <p:spPr>
          <a:xfrm rot="16200000">
            <a:off x="3799431" y="4593801"/>
            <a:ext cx="340307" cy="265234"/>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nvGrpSpPr>
          <p:cNvPr id="329" name="Group 328"/>
          <p:cNvGrpSpPr/>
          <p:nvPr/>
        </p:nvGrpSpPr>
        <p:grpSpPr>
          <a:xfrm rot="10800000" flipH="1">
            <a:off x="4312590" y="4963393"/>
            <a:ext cx="274320" cy="274320"/>
            <a:chOff x="1022912" y="2251273"/>
            <a:chExt cx="454261" cy="430547"/>
          </a:xfrm>
        </p:grpSpPr>
        <p:sp>
          <p:nvSpPr>
            <p:cNvPr id="379" name="Oval 378"/>
            <p:cNvSpPr/>
            <p:nvPr/>
          </p:nvSpPr>
          <p:spPr>
            <a:xfrm>
              <a:off x="1022912" y="2251273"/>
              <a:ext cx="454261" cy="430547"/>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Freeform 379"/>
            <p:cNvSpPr/>
            <p:nvPr/>
          </p:nvSpPr>
          <p:spPr>
            <a:xfrm>
              <a:off x="1078173" y="2358123"/>
              <a:ext cx="343738" cy="243223"/>
            </a:xfrm>
            <a:custGeom>
              <a:avLst/>
              <a:gdLst>
                <a:gd name="connsiteX0" fmla="*/ 0 w 658368"/>
                <a:gd name="connsiteY0" fmla="*/ 261716 h 488043"/>
                <a:gd name="connsiteX1" fmla="*/ 210312 w 658368"/>
                <a:gd name="connsiteY1" fmla="*/ 5684 h 488043"/>
                <a:gd name="connsiteX2" fmla="*/ 484632 w 658368"/>
                <a:gd name="connsiteY2" fmla="*/ 481172 h 488043"/>
                <a:gd name="connsiteX3" fmla="*/ 658368 w 658368"/>
                <a:gd name="connsiteY3" fmla="*/ 243428 h 488043"/>
              </a:gdLst>
              <a:ahLst/>
              <a:cxnLst>
                <a:cxn ang="0">
                  <a:pos x="connsiteX0" y="connsiteY0"/>
                </a:cxn>
                <a:cxn ang="0">
                  <a:pos x="connsiteX1" y="connsiteY1"/>
                </a:cxn>
                <a:cxn ang="0">
                  <a:pos x="connsiteX2" y="connsiteY2"/>
                </a:cxn>
                <a:cxn ang="0">
                  <a:pos x="connsiteX3" y="connsiteY3"/>
                </a:cxn>
              </a:cxnLst>
              <a:rect l="l" t="t" r="r" b="b"/>
              <a:pathLst>
                <a:path w="658368" h="488043">
                  <a:moveTo>
                    <a:pt x="0" y="261716"/>
                  </a:moveTo>
                  <a:cubicBezTo>
                    <a:pt x="64770" y="115412"/>
                    <a:pt x="129540" y="-30892"/>
                    <a:pt x="210312" y="5684"/>
                  </a:cubicBezTo>
                  <a:cubicBezTo>
                    <a:pt x="291084" y="42260"/>
                    <a:pt x="409956" y="441548"/>
                    <a:pt x="484632" y="481172"/>
                  </a:cubicBezTo>
                  <a:cubicBezTo>
                    <a:pt x="559308" y="520796"/>
                    <a:pt x="608838" y="382112"/>
                    <a:pt x="658368" y="243428"/>
                  </a:cubicBezTo>
                </a:path>
              </a:pathLst>
            </a:custGeom>
            <a:no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Oval 329"/>
          <p:cNvSpPr/>
          <p:nvPr/>
        </p:nvSpPr>
        <p:spPr>
          <a:xfrm rot="10800000" flipH="1">
            <a:off x="4326848" y="4593709"/>
            <a:ext cx="242861" cy="245264"/>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sp>
        <p:nvSpPr>
          <p:cNvPr id="331" name="Rectangle 330"/>
          <p:cNvSpPr/>
          <p:nvPr/>
        </p:nvSpPr>
        <p:spPr>
          <a:xfrm rot="16200000" flipH="1" flipV="1">
            <a:off x="5084908" y="4345243"/>
            <a:ext cx="945855" cy="923567"/>
          </a:xfrm>
          <a:prstGeom prst="rect">
            <a:avLst/>
          </a:prstGeom>
          <a:solidFill>
            <a:schemeClr val="bg1"/>
          </a:solidFill>
          <a:ln>
            <a:solidFill>
              <a:schemeClr val="bg1">
                <a:lumMod val="65000"/>
              </a:schemeClr>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100" dirty="0" smtClean="0">
                <a:solidFill>
                  <a:schemeClr val="tx1"/>
                </a:solidFill>
              </a:rPr>
              <a:t>PLL  FMCW Ramp Gen</a:t>
            </a:r>
            <a:endParaRPr lang="en-US" sz="1100" dirty="0">
              <a:solidFill>
                <a:schemeClr val="tx1"/>
              </a:solidFill>
            </a:endParaRPr>
          </a:p>
        </p:txBody>
      </p:sp>
      <p:cxnSp>
        <p:nvCxnSpPr>
          <p:cNvPr id="332" name="Straight Arrow Connector 331"/>
          <p:cNvCxnSpPr>
            <a:stCxn id="330" idx="2"/>
            <a:endCxn id="328" idx="3"/>
          </p:cNvCxnSpPr>
          <p:nvPr/>
        </p:nvCxnSpPr>
        <p:spPr>
          <a:xfrm rot="10800000" flipV="1">
            <a:off x="4102201" y="4716341"/>
            <a:ext cx="224647" cy="55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379" idx="4"/>
            <a:endCxn id="330" idx="0"/>
          </p:cNvCxnSpPr>
          <p:nvPr/>
        </p:nvCxnSpPr>
        <p:spPr>
          <a:xfrm rot="10800000">
            <a:off x="4448279" y="4838973"/>
            <a:ext cx="1471" cy="1244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4" name="Rectangle 333"/>
          <p:cNvSpPr/>
          <p:nvPr/>
        </p:nvSpPr>
        <p:spPr>
          <a:xfrm rot="10800000" flipH="1">
            <a:off x="8015119" y="2362566"/>
            <a:ext cx="387468" cy="1253515"/>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100" dirty="0" smtClean="0">
                <a:solidFill>
                  <a:schemeClr val="tx1"/>
                </a:solidFill>
              </a:rPr>
              <a:t>DSP</a:t>
            </a:r>
            <a:endParaRPr lang="en-US" sz="1100" dirty="0">
              <a:solidFill>
                <a:schemeClr val="tx1"/>
              </a:solidFill>
            </a:endParaRPr>
          </a:p>
        </p:txBody>
      </p:sp>
      <p:sp>
        <p:nvSpPr>
          <p:cNvPr id="335" name="Rectangle 334"/>
          <p:cNvSpPr/>
          <p:nvPr/>
        </p:nvSpPr>
        <p:spPr>
          <a:xfrm rot="10800000" flipH="1">
            <a:off x="8523146" y="2382565"/>
            <a:ext cx="306813" cy="1253515"/>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100" dirty="0" smtClean="0">
                <a:solidFill>
                  <a:schemeClr val="tx1"/>
                </a:solidFill>
              </a:rPr>
              <a:t>MCU</a:t>
            </a:r>
            <a:endParaRPr lang="en-US" sz="1100" dirty="0">
              <a:solidFill>
                <a:schemeClr val="tx1"/>
              </a:solidFill>
            </a:endParaRPr>
          </a:p>
        </p:txBody>
      </p:sp>
      <p:cxnSp>
        <p:nvCxnSpPr>
          <p:cNvPr id="336" name="Elbow Connector 335"/>
          <p:cNvCxnSpPr>
            <a:stCxn id="334" idx="0"/>
            <a:endCxn id="331" idx="0"/>
          </p:cNvCxnSpPr>
          <p:nvPr/>
        </p:nvCxnSpPr>
        <p:spPr>
          <a:xfrm rot="5400000">
            <a:off x="6518763" y="3116937"/>
            <a:ext cx="1190946" cy="2189234"/>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a:endCxn id="379" idx="6"/>
          </p:cNvCxnSpPr>
          <p:nvPr/>
        </p:nvCxnSpPr>
        <p:spPr>
          <a:xfrm rot="10800000">
            <a:off x="4586910" y="5100553"/>
            <a:ext cx="509868" cy="0"/>
          </a:xfrm>
          <a:prstGeom prst="line">
            <a:avLst/>
          </a:prstGeom>
          <a:ln w="952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38" name="Elbow Connector 337"/>
          <p:cNvCxnSpPr>
            <a:stCxn id="330" idx="4"/>
            <a:endCxn id="390" idx="0"/>
          </p:cNvCxnSpPr>
          <p:nvPr/>
        </p:nvCxnSpPr>
        <p:spPr>
          <a:xfrm rot="5400000" flipH="1">
            <a:off x="3762114" y="3907544"/>
            <a:ext cx="983204" cy="389127"/>
          </a:xfrm>
          <a:prstGeom prst="bentConnector3">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9" name="TextBox 338"/>
          <p:cNvSpPr txBox="1"/>
          <p:nvPr/>
        </p:nvSpPr>
        <p:spPr>
          <a:xfrm rot="10800000">
            <a:off x="4326532" y="4580948"/>
            <a:ext cx="181751" cy="219075"/>
          </a:xfrm>
          <a:prstGeom prst="rect">
            <a:avLst/>
          </a:prstGeom>
          <a:noFill/>
        </p:spPr>
        <p:txBody>
          <a:bodyPr wrap="none" lIns="0" tIns="0" rIns="0" bIns="0" rtlCol="0">
            <a:noAutofit/>
          </a:bodyPr>
          <a:lstStyle/>
          <a:p>
            <a:pPr defTabSz="457200">
              <a:spcBef>
                <a:spcPts val="1000"/>
              </a:spcBef>
              <a:buClr>
                <a:srgbClr val="1E4056"/>
              </a:buClr>
              <a:buSzPct val="75000"/>
            </a:pPr>
            <a:r>
              <a:rPr lang="en-US" sz="1050" dirty="0" smtClean="0">
                <a:solidFill>
                  <a:srgbClr val="000000"/>
                </a:solidFill>
              </a:rPr>
              <a:t>M*</a:t>
            </a:r>
            <a:endParaRPr lang="en-US" sz="1050" dirty="0">
              <a:solidFill>
                <a:srgbClr val="000000"/>
              </a:solidFill>
            </a:endParaRPr>
          </a:p>
        </p:txBody>
      </p:sp>
      <p:cxnSp>
        <p:nvCxnSpPr>
          <p:cNvPr id="340" name="Elbow Connector 339"/>
          <p:cNvCxnSpPr/>
          <p:nvPr/>
        </p:nvCxnSpPr>
        <p:spPr>
          <a:xfrm rot="10800000" flipV="1">
            <a:off x="4226171" y="4483070"/>
            <a:ext cx="866436" cy="230153"/>
          </a:xfrm>
          <a:prstGeom prst="bentConnector3">
            <a:avLst>
              <a:gd name="adj1" fmla="val 100203"/>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0800000" flipV="1">
            <a:off x="6274639" y="4258468"/>
            <a:ext cx="1337094" cy="363091"/>
          </a:xfrm>
          <a:prstGeom prst="rect">
            <a:avLst/>
          </a:prstGeom>
          <a:noFill/>
        </p:spPr>
        <p:txBody>
          <a:bodyPr wrap="square" lIns="0" tIns="0" rIns="0" bIns="0" rtlCol="0">
            <a:noAutofit/>
          </a:bodyPr>
          <a:lstStyle/>
          <a:p>
            <a:pPr defTabSz="457200">
              <a:spcBef>
                <a:spcPts val="1000"/>
              </a:spcBef>
              <a:buClr>
                <a:srgbClr val="1E4056"/>
              </a:buClr>
              <a:buSzPct val="75000"/>
            </a:pPr>
            <a:r>
              <a:rPr lang="en-US" sz="1100" b="1" dirty="0" smtClean="0">
                <a:solidFill>
                  <a:srgbClr val="000000"/>
                </a:solidFill>
              </a:rPr>
              <a:t>Transmit channel signal generation</a:t>
            </a:r>
            <a:endParaRPr lang="en-US" sz="1100" b="1" dirty="0">
              <a:solidFill>
                <a:srgbClr val="000000"/>
              </a:solidFill>
            </a:endParaRPr>
          </a:p>
        </p:txBody>
      </p:sp>
      <p:sp>
        <p:nvSpPr>
          <p:cNvPr id="344" name="TextBox 343"/>
          <p:cNvSpPr txBox="1"/>
          <p:nvPr/>
        </p:nvSpPr>
        <p:spPr>
          <a:xfrm rot="10800000" flipV="1">
            <a:off x="4652859" y="1997694"/>
            <a:ext cx="2861098" cy="346587"/>
          </a:xfrm>
          <a:prstGeom prst="rect">
            <a:avLst/>
          </a:prstGeom>
          <a:noFill/>
        </p:spPr>
        <p:txBody>
          <a:bodyPr wrap="square" lIns="0" tIns="0" rIns="0" bIns="0" rtlCol="0">
            <a:noAutofit/>
          </a:bodyPr>
          <a:lstStyle/>
          <a:p>
            <a:pPr defTabSz="457200">
              <a:spcBef>
                <a:spcPts val="1000"/>
              </a:spcBef>
              <a:buClr>
                <a:srgbClr val="1E4056"/>
              </a:buClr>
              <a:buSzPct val="75000"/>
            </a:pPr>
            <a:r>
              <a:rPr lang="en-US" sz="1100" b="1" dirty="0" smtClean="0">
                <a:solidFill>
                  <a:srgbClr val="000000"/>
                </a:solidFill>
              </a:rPr>
              <a:t>Receive channel signal processing AFE</a:t>
            </a:r>
            <a:endParaRPr lang="en-US" sz="1100" b="1" dirty="0">
              <a:solidFill>
                <a:srgbClr val="000000"/>
              </a:solidFill>
            </a:endParaRPr>
          </a:p>
        </p:txBody>
      </p:sp>
      <p:sp>
        <p:nvSpPr>
          <p:cNvPr id="345" name="TextBox 344"/>
          <p:cNvSpPr txBox="1"/>
          <p:nvPr/>
        </p:nvSpPr>
        <p:spPr>
          <a:xfrm rot="10800000" flipV="1">
            <a:off x="2807111" y="4238919"/>
            <a:ext cx="727080" cy="283846"/>
          </a:xfrm>
          <a:prstGeom prst="rect">
            <a:avLst/>
          </a:prstGeom>
          <a:noFill/>
        </p:spPr>
        <p:txBody>
          <a:bodyPr wrap="square" lIns="0" tIns="0" rIns="0" bIns="0" rtlCol="0">
            <a:noAutofit/>
          </a:bodyPr>
          <a:lstStyle/>
          <a:p>
            <a:pPr defTabSz="457200">
              <a:spcBef>
                <a:spcPts val="1000"/>
              </a:spcBef>
              <a:buClr>
                <a:srgbClr val="1E4056"/>
              </a:buClr>
              <a:buSzPct val="75000"/>
            </a:pPr>
            <a:r>
              <a:rPr lang="en-US" sz="1100" b="1" dirty="0" smtClean="0">
                <a:solidFill>
                  <a:srgbClr val="000000"/>
                </a:solidFill>
              </a:rPr>
              <a:t>Transmit Antenna</a:t>
            </a:r>
            <a:endParaRPr lang="en-US" sz="1100" b="1" dirty="0">
              <a:solidFill>
                <a:srgbClr val="000000"/>
              </a:solidFill>
            </a:endParaRPr>
          </a:p>
        </p:txBody>
      </p:sp>
      <p:sp>
        <p:nvSpPr>
          <p:cNvPr id="346" name="TextBox 345"/>
          <p:cNvSpPr txBox="1"/>
          <p:nvPr/>
        </p:nvSpPr>
        <p:spPr>
          <a:xfrm rot="10800000" flipV="1">
            <a:off x="2573214" y="2198708"/>
            <a:ext cx="727080" cy="283846"/>
          </a:xfrm>
          <a:prstGeom prst="rect">
            <a:avLst/>
          </a:prstGeom>
          <a:noFill/>
        </p:spPr>
        <p:txBody>
          <a:bodyPr wrap="square" lIns="0" tIns="0" rIns="0" bIns="0" rtlCol="0">
            <a:noAutofit/>
          </a:bodyPr>
          <a:lstStyle/>
          <a:p>
            <a:pPr defTabSz="457200">
              <a:spcBef>
                <a:spcPts val="1000"/>
              </a:spcBef>
              <a:buClr>
                <a:srgbClr val="1E4056"/>
              </a:buClr>
              <a:buSzPct val="75000"/>
            </a:pPr>
            <a:r>
              <a:rPr lang="en-US" sz="1100" b="1" dirty="0" smtClean="0">
                <a:solidFill>
                  <a:srgbClr val="000000"/>
                </a:solidFill>
              </a:rPr>
              <a:t>Receive  Antenna</a:t>
            </a:r>
            <a:endParaRPr lang="en-US" sz="1100" b="1" dirty="0">
              <a:solidFill>
                <a:srgbClr val="000000"/>
              </a:solidFill>
            </a:endParaRPr>
          </a:p>
        </p:txBody>
      </p:sp>
      <p:cxnSp>
        <p:nvCxnSpPr>
          <p:cNvPr id="347" name="Straight Connector 346"/>
          <p:cNvCxnSpPr>
            <a:stCxn id="298" idx="1"/>
          </p:cNvCxnSpPr>
          <p:nvPr/>
        </p:nvCxnSpPr>
        <p:spPr>
          <a:xfrm flipH="1">
            <a:off x="3537526" y="4839605"/>
            <a:ext cx="197722" cy="1038"/>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a:stCxn id="384" idx="6"/>
          </p:cNvCxnSpPr>
          <p:nvPr/>
        </p:nvCxnSpPr>
        <p:spPr>
          <a:xfrm flipH="1">
            <a:off x="3183533" y="2799751"/>
            <a:ext cx="754424" cy="2416"/>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a:stCxn id="381" idx="6"/>
          </p:cNvCxnSpPr>
          <p:nvPr/>
        </p:nvCxnSpPr>
        <p:spPr>
          <a:xfrm flipH="1">
            <a:off x="3295696" y="2480381"/>
            <a:ext cx="642261" cy="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3373021" y="4961216"/>
            <a:ext cx="361051" cy="2178"/>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390" idx="6"/>
          </p:cNvCxnSpPr>
          <p:nvPr/>
        </p:nvCxnSpPr>
        <p:spPr>
          <a:xfrm flipH="1">
            <a:off x="3004792" y="3487629"/>
            <a:ext cx="933165" cy="570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a:stCxn id="387" idx="6"/>
          </p:cNvCxnSpPr>
          <p:nvPr/>
        </p:nvCxnSpPr>
        <p:spPr>
          <a:xfrm flipH="1">
            <a:off x="3083426" y="3143690"/>
            <a:ext cx="854531" cy="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3" name="Isosceles Triangle 352"/>
          <p:cNvSpPr/>
          <p:nvPr/>
        </p:nvSpPr>
        <p:spPr>
          <a:xfrm rot="16200000">
            <a:off x="3817661" y="4972403"/>
            <a:ext cx="340307" cy="265234"/>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54" name="Isosceles Triangle 353"/>
          <p:cNvSpPr/>
          <p:nvPr/>
        </p:nvSpPr>
        <p:spPr>
          <a:xfrm rot="5400000">
            <a:off x="3591420" y="3349600"/>
            <a:ext cx="230152" cy="265236"/>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55" name="Isosceles Triangle 354"/>
          <p:cNvSpPr/>
          <p:nvPr/>
        </p:nvSpPr>
        <p:spPr>
          <a:xfrm rot="5400000">
            <a:off x="3611160" y="2997688"/>
            <a:ext cx="230152" cy="265236"/>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56" name="Isosceles Triangle 355"/>
          <p:cNvSpPr/>
          <p:nvPr/>
        </p:nvSpPr>
        <p:spPr>
          <a:xfrm rot="5400000">
            <a:off x="3608159" y="2659334"/>
            <a:ext cx="230152" cy="265236"/>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sp>
        <p:nvSpPr>
          <p:cNvPr id="357" name="Isosceles Triangle 356"/>
          <p:cNvSpPr/>
          <p:nvPr/>
        </p:nvSpPr>
        <p:spPr>
          <a:xfrm rot="5400000">
            <a:off x="3607503" y="2343533"/>
            <a:ext cx="230152" cy="265236"/>
          </a:xfrm>
          <a:prstGeom prst="triangle">
            <a:avLst>
              <a:gd name="adj" fmla="val 52798"/>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nvGrpSpPr>
          <p:cNvPr id="358" name="Group 357"/>
          <p:cNvGrpSpPr/>
          <p:nvPr/>
        </p:nvGrpSpPr>
        <p:grpSpPr>
          <a:xfrm flipV="1">
            <a:off x="4063129" y="4724352"/>
            <a:ext cx="173749" cy="374013"/>
            <a:chOff x="8942379" y="1901575"/>
            <a:chExt cx="173749" cy="229242"/>
          </a:xfrm>
        </p:grpSpPr>
        <p:cxnSp>
          <p:nvCxnSpPr>
            <p:cNvPr id="377" name="Straight Connector 376"/>
            <p:cNvCxnSpPr/>
            <p:nvPr/>
          </p:nvCxnSpPr>
          <p:spPr>
            <a:xfrm flipV="1">
              <a:off x="9116127" y="1901575"/>
              <a:ext cx="1" cy="229242"/>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a:stCxn id="353" idx="3"/>
            </p:cNvCxnSpPr>
            <p:nvPr/>
          </p:nvCxnSpPr>
          <p:spPr>
            <a:xfrm>
              <a:off x="8942379" y="1939617"/>
              <a:ext cx="116446" cy="1182"/>
            </a:xfrm>
            <a:prstGeom prst="line">
              <a:avLst/>
            </a:prstGeom>
            <a:ln w="9525">
              <a:solidFill>
                <a:schemeClr val="tx1"/>
              </a:solidFill>
              <a:headEnd type="triangle" w="sm" len="sm"/>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59" name="Group 358"/>
          <p:cNvGrpSpPr/>
          <p:nvPr/>
        </p:nvGrpSpPr>
        <p:grpSpPr>
          <a:xfrm flipV="1">
            <a:off x="3222271" y="2190341"/>
            <a:ext cx="156047" cy="295654"/>
            <a:chOff x="4230117" y="2503033"/>
            <a:chExt cx="156047" cy="295654"/>
          </a:xfrm>
        </p:grpSpPr>
        <p:cxnSp>
          <p:nvCxnSpPr>
            <p:cNvPr id="375" name="Straight Connector 374"/>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6" name="Isosceles Triangle 375"/>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grpSp>
        <p:nvGrpSpPr>
          <p:cNvPr id="360" name="Group 359"/>
          <p:cNvGrpSpPr/>
          <p:nvPr/>
        </p:nvGrpSpPr>
        <p:grpSpPr>
          <a:xfrm flipV="1">
            <a:off x="3112179" y="2499562"/>
            <a:ext cx="156047" cy="295654"/>
            <a:chOff x="4230117" y="2503033"/>
            <a:chExt cx="156047" cy="295654"/>
          </a:xfrm>
        </p:grpSpPr>
        <p:cxnSp>
          <p:nvCxnSpPr>
            <p:cNvPr id="373" name="Straight Connector 372"/>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4" name="Isosceles Triangle 373"/>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grpSp>
        <p:nvGrpSpPr>
          <p:cNvPr id="361" name="Group 360"/>
          <p:cNvGrpSpPr/>
          <p:nvPr/>
        </p:nvGrpSpPr>
        <p:grpSpPr>
          <a:xfrm flipV="1">
            <a:off x="3007575" y="2848682"/>
            <a:ext cx="156047" cy="295654"/>
            <a:chOff x="4230117" y="2503033"/>
            <a:chExt cx="156047" cy="295654"/>
          </a:xfrm>
        </p:grpSpPr>
        <p:cxnSp>
          <p:nvCxnSpPr>
            <p:cNvPr id="371" name="Straight Connector 370"/>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2" name="Isosceles Triangle 371"/>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grpSp>
        <p:nvGrpSpPr>
          <p:cNvPr id="362" name="Group 361"/>
          <p:cNvGrpSpPr/>
          <p:nvPr/>
        </p:nvGrpSpPr>
        <p:grpSpPr>
          <a:xfrm flipV="1">
            <a:off x="2933251" y="3197802"/>
            <a:ext cx="156047" cy="295654"/>
            <a:chOff x="4230117" y="2503033"/>
            <a:chExt cx="156047" cy="295654"/>
          </a:xfrm>
        </p:grpSpPr>
        <p:cxnSp>
          <p:nvCxnSpPr>
            <p:cNvPr id="369" name="Straight Connector 368"/>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0" name="Isosceles Triangle 369"/>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grpSp>
        <p:nvGrpSpPr>
          <p:cNvPr id="363" name="Group 362"/>
          <p:cNvGrpSpPr/>
          <p:nvPr/>
        </p:nvGrpSpPr>
        <p:grpSpPr>
          <a:xfrm flipV="1">
            <a:off x="3462838" y="4544988"/>
            <a:ext cx="156047" cy="295654"/>
            <a:chOff x="4230117" y="2503033"/>
            <a:chExt cx="156047" cy="295654"/>
          </a:xfrm>
        </p:grpSpPr>
        <p:cxnSp>
          <p:nvCxnSpPr>
            <p:cNvPr id="367" name="Straight Connector 366"/>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8" name="Isosceles Triangle 367"/>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grpSp>
        <p:nvGrpSpPr>
          <p:cNvPr id="364" name="Group 363"/>
          <p:cNvGrpSpPr/>
          <p:nvPr/>
        </p:nvGrpSpPr>
        <p:grpSpPr>
          <a:xfrm flipV="1">
            <a:off x="3286453" y="4670762"/>
            <a:ext cx="156047" cy="295654"/>
            <a:chOff x="4230117" y="2503033"/>
            <a:chExt cx="156047" cy="295654"/>
          </a:xfrm>
        </p:grpSpPr>
        <p:cxnSp>
          <p:nvCxnSpPr>
            <p:cNvPr id="365" name="Straight Connector 364"/>
            <p:cNvCxnSpPr/>
            <p:nvPr/>
          </p:nvCxnSpPr>
          <p:spPr>
            <a:xfrm rot="10800000" flipV="1">
              <a:off x="4301471" y="2503033"/>
              <a:ext cx="6669" cy="146340"/>
            </a:xfrm>
            <a:prstGeom prst="line">
              <a:avLst/>
            </a:prstGeom>
            <a:ln w="9525">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6" name="Isosceles Triangle 365"/>
            <p:cNvSpPr/>
            <p:nvPr/>
          </p:nvSpPr>
          <p:spPr>
            <a:xfrm>
              <a:off x="4230117" y="2624542"/>
              <a:ext cx="156047" cy="174145"/>
            </a:xfrm>
            <a:prstGeom prst="triangle">
              <a:avLst>
                <a:gd name="adj" fmla="val 49999"/>
              </a:avLst>
            </a:prstGeom>
            <a:solidFill>
              <a:schemeClr val="bg1">
                <a:lumMod val="95000"/>
              </a:schemeClr>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1050" dirty="0">
                <a:solidFill>
                  <a:srgbClr val="000000"/>
                </a:solidFill>
              </a:endParaRPr>
            </a:p>
          </p:txBody>
        </p:sp>
      </p:grpSp>
      <p:cxnSp>
        <p:nvCxnSpPr>
          <p:cNvPr id="393" name="Straight Connector 392"/>
          <p:cNvCxnSpPr/>
          <p:nvPr/>
        </p:nvCxnSpPr>
        <p:spPr>
          <a:xfrm>
            <a:off x="4001169" y="1817158"/>
            <a:ext cx="0" cy="441061"/>
          </a:xfrm>
          <a:prstGeom prst="line">
            <a:avLst/>
          </a:prstGeom>
          <a:ln w="12700">
            <a:solidFill>
              <a:schemeClr val="bg1">
                <a:lumMod val="50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5218408" y="1782327"/>
            <a:ext cx="12828" cy="439072"/>
          </a:xfrm>
          <a:prstGeom prst="line">
            <a:avLst/>
          </a:prstGeom>
          <a:ln w="12700">
            <a:solidFill>
              <a:schemeClr val="bg1">
                <a:lumMod val="50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flipH="1">
            <a:off x="5988520" y="5186501"/>
            <a:ext cx="324075" cy="0"/>
          </a:xfrm>
          <a:prstGeom prst="line">
            <a:avLst/>
          </a:prstGeom>
          <a:ln w="12700">
            <a:solidFill>
              <a:schemeClr val="bg1">
                <a:lumMod val="50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4659388" y="5373107"/>
            <a:ext cx="0" cy="280279"/>
          </a:xfrm>
          <a:prstGeom prst="line">
            <a:avLst/>
          </a:prstGeom>
          <a:ln w="12700">
            <a:solidFill>
              <a:schemeClr val="bg1">
                <a:lumMod val="50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flipH="1" flipV="1">
            <a:off x="8307971" y="3633966"/>
            <a:ext cx="94616" cy="277923"/>
          </a:xfrm>
          <a:prstGeom prst="line">
            <a:avLst/>
          </a:prstGeom>
          <a:ln w="12700">
            <a:solidFill>
              <a:schemeClr val="bg1">
                <a:lumMod val="50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20" name="Footer Placeholder 1"/>
          <p:cNvSpPr txBox="1">
            <a:spLocks/>
          </p:cNvSpPr>
          <p:nvPr/>
        </p:nvSpPr>
        <p:spPr>
          <a:xfrm>
            <a:off x="667801" y="6432160"/>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
        <p:nvSpPr>
          <p:cNvPr id="122" name="Rectangle 121"/>
          <p:cNvSpPr/>
          <p:nvPr/>
        </p:nvSpPr>
        <p:spPr>
          <a:xfrm rot="1427569">
            <a:off x="222124" y="5311190"/>
            <a:ext cx="3067277" cy="56167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schemeClr val="bg1"/>
                </a:solidFill>
              </a:rPr>
              <a:t>Architecture Benefits and ADI Value</a:t>
            </a:r>
          </a:p>
          <a:p>
            <a:pPr algn="ctr"/>
            <a:r>
              <a:rPr lang="en-US" sz="1200" b="1" dirty="0" smtClean="0">
                <a:solidFill>
                  <a:schemeClr val="bg1"/>
                </a:solidFill>
              </a:rPr>
              <a:t>on next slide</a:t>
            </a:r>
            <a:endParaRPr lang="en-US" sz="1200" dirty="0" smtClean="0">
              <a:solidFill>
                <a:schemeClr val="bg1"/>
              </a:solidFill>
            </a:endParaRPr>
          </a:p>
        </p:txBody>
      </p:sp>
      <p:sp>
        <p:nvSpPr>
          <p:cNvPr id="125" name="Rectangle 124"/>
          <p:cNvSpPr/>
          <p:nvPr/>
        </p:nvSpPr>
        <p:spPr>
          <a:xfrm>
            <a:off x="1704520" y="1060787"/>
            <a:ext cx="1938828" cy="807462"/>
          </a:xfrm>
          <a:prstGeom prst="rect">
            <a:avLst/>
          </a:prstGeom>
          <a:noFill/>
          <a:ln>
            <a:no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100" b="1" dirty="0" smtClean="0">
                <a:solidFill>
                  <a:schemeClr val="tx1">
                    <a:lumMod val="50000"/>
                    <a:lumOff val="50000"/>
                  </a:schemeClr>
                </a:solidFill>
              </a:rPr>
              <a:t>ADF5904</a:t>
            </a:r>
          </a:p>
          <a:p>
            <a:r>
              <a:rPr lang="en-US" sz="800" dirty="0" smtClean="0">
                <a:solidFill>
                  <a:schemeClr val="tx1">
                    <a:lumMod val="50000"/>
                    <a:lumOff val="50000"/>
                  </a:schemeClr>
                </a:solidFill>
              </a:rPr>
              <a:t>24 GHz, 4-channel Rx Downconverter</a:t>
            </a:r>
          </a:p>
          <a:p>
            <a:r>
              <a:rPr lang="en-US" sz="800" dirty="0" smtClean="0">
                <a:solidFill>
                  <a:schemeClr val="tx1">
                    <a:lumMod val="50000"/>
                    <a:lumOff val="50000"/>
                  </a:schemeClr>
                </a:solidFill>
              </a:rPr>
              <a:t>SPI programmable</a:t>
            </a:r>
          </a:p>
          <a:p>
            <a:r>
              <a:rPr lang="en-US" sz="800" dirty="0" smtClean="0">
                <a:solidFill>
                  <a:schemeClr val="tx1">
                    <a:lumMod val="50000"/>
                    <a:lumOff val="50000"/>
                  </a:schemeClr>
                </a:solidFill>
              </a:rPr>
              <a:t>Integrated temperature sensor</a:t>
            </a:r>
          </a:p>
          <a:p>
            <a:r>
              <a:rPr lang="en-US" sz="800" dirty="0" smtClean="0">
                <a:solidFill>
                  <a:schemeClr val="tx1">
                    <a:lumMod val="50000"/>
                    <a:lumOff val="50000"/>
                  </a:schemeClr>
                </a:solidFill>
              </a:rPr>
              <a:t>LO power detector</a:t>
            </a:r>
          </a:p>
        </p:txBody>
      </p:sp>
      <p:sp>
        <p:nvSpPr>
          <p:cNvPr id="126" name="Rectangle 125"/>
          <p:cNvSpPr/>
          <p:nvPr/>
        </p:nvSpPr>
        <p:spPr>
          <a:xfrm>
            <a:off x="4980456" y="5701639"/>
            <a:ext cx="1666485" cy="739805"/>
          </a:xfrm>
          <a:prstGeom prst="rect">
            <a:avLst/>
          </a:prstGeom>
          <a:noFill/>
          <a:ln>
            <a:no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100" b="1" dirty="0" smtClean="0">
                <a:solidFill>
                  <a:schemeClr val="tx1">
                    <a:lumMod val="50000"/>
                    <a:lumOff val="50000"/>
                  </a:schemeClr>
                </a:solidFill>
              </a:rPr>
              <a:t>ADF5901</a:t>
            </a:r>
          </a:p>
          <a:p>
            <a:r>
              <a:rPr lang="en-US" sz="800" dirty="0" smtClean="0">
                <a:solidFill>
                  <a:schemeClr val="tx1">
                    <a:lumMod val="50000"/>
                    <a:lumOff val="50000"/>
                  </a:schemeClr>
                </a:solidFill>
              </a:rPr>
              <a:t>24 GHz, 2-channel transmitter</a:t>
            </a:r>
          </a:p>
          <a:p>
            <a:r>
              <a:rPr lang="en-US" sz="800" dirty="0" smtClean="0">
                <a:solidFill>
                  <a:schemeClr val="tx1">
                    <a:lumMod val="50000"/>
                    <a:lumOff val="50000"/>
                  </a:schemeClr>
                </a:solidFill>
              </a:rPr>
              <a:t>8 dBm power amplifier</a:t>
            </a:r>
          </a:p>
          <a:p>
            <a:r>
              <a:rPr lang="en-US" sz="800" dirty="0" smtClean="0">
                <a:solidFill>
                  <a:schemeClr val="tx1">
                    <a:lumMod val="50000"/>
                    <a:lumOff val="50000"/>
                  </a:schemeClr>
                </a:solidFill>
              </a:rPr>
              <a:t>-85 dBc/Hz @ 100 kHz VCO</a:t>
            </a:r>
          </a:p>
          <a:p>
            <a:r>
              <a:rPr lang="en-US" sz="800" dirty="0" smtClean="0">
                <a:solidFill>
                  <a:schemeClr val="tx1">
                    <a:lumMod val="50000"/>
                    <a:lumOff val="50000"/>
                  </a:schemeClr>
                </a:solidFill>
              </a:rPr>
              <a:t>-105 dBc/Hz @ 1 MHz VCO</a:t>
            </a:r>
          </a:p>
        </p:txBody>
      </p:sp>
      <p:sp>
        <p:nvSpPr>
          <p:cNvPr id="127" name="Rectangle 126"/>
          <p:cNvSpPr/>
          <p:nvPr/>
        </p:nvSpPr>
        <p:spPr>
          <a:xfrm>
            <a:off x="7696995" y="4884418"/>
            <a:ext cx="1313945" cy="721258"/>
          </a:xfrm>
          <a:prstGeom prst="rect">
            <a:avLst/>
          </a:prstGeom>
          <a:noFill/>
          <a:ln>
            <a:no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100" b="1" dirty="0" smtClean="0">
                <a:solidFill>
                  <a:schemeClr val="tx1">
                    <a:lumMod val="50000"/>
                    <a:lumOff val="50000"/>
                  </a:schemeClr>
                </a:solidFill>
              </a:rPr>
              <a:t>ADF4159</a:t>
            </a:r>
          </a:p>
          <a:p>
            <a:r>
              <a:rPr lang="en-US" sz="800" dirty="0" smtClean="0">
                <a:solidFill>
                  <a:schemeClr val="tx1">
                    <a:lumMod val="50000"/>
                    <a:lumOff val="50000"/>
                  </a:schemeClr>
                </a:solidFill>
              </a:rPr>
              <a:t>0.5 – 13 GHz Frac-N Synthesizer</a:t>
            </a:r>
          </a:p>
          <a:p>
            <a:r>
              <a:rPr lang="en-US" sz="800" dirty="0" smtClean="0">
                <a:solidFill>
                  <a:schemeClr val="tx1">
                    <a:lumMod val="50000"/>
                    <a:lumOff val="50000"/>
                  </a:schemeClr>
                </a:solidFill>
              </a:rPr>
              <a:t>25-bit divider modulus</a:t>
            </a:r>
          </a:p>
          <a:p>
            <a:r>
              <a:rPr lang="en-US" sz="800" dirty="0" smtClean="0">
                <a:solidFill>
                  <a:schemeClr val="tx1">
                    <a:lumMod val="50000"/>
                    <a:lumOff val="50000"/>
                  </a:schemeClr>
                </a:solidFill>
              </a:rPr>
              <a:t>110 MHz PFD</a:t>
            </a:r>
          </a:p>
        </p:txBody>
      </p:sp>
      <p:sp>
        <p:nvSpPr>
          <p:cNvPr id="128" name="Rectangle 127"/>
          <p:cNvSpPr/>
          <p:nvPr/>
        </p:nvSpPr>
        <p:spPr>
          <a:xfrm>
            <a:off x="6542903" y="1185875"/>
            <a:ext cx="1767333" cy="807462"/>
          </a:xfrm>
          <a:prstGeom prst="rect">
            <a:avLst/>
          </a:prstGeom>
          <a:noFill/>
          <a:ln>
            <a:no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100" b="1" dirty="0" smtClean="0">
                <a:solidFill>
                  <a:schemeClr val="tx1">
                    <a:lumMod val="50000"/>
                    <a:lumOff val="50000"/>
                  </a:schemeClr>
                </a:solidFill>
              </a:rPr>
              <a:t>AD8283</a:t>
            </a:r>
          </a:p>
          <a:p>
            <a:r>
              <a:rPr lang="en-US" sz="800" dirty="0" smtClean="0">
                <a:solidFill>
                  <a:schemeClr val="tx1">
                    <a:lumMod val="50000"/>
                    <a:lumOff val="50000"/>
                  </a:schemeClr>
                </a:solidFill>
              </a:rPr>
              <a:t>Analog baseband (AFE)</a:t>
            </a:r>
          </a:p>
          <a:p>
            <a:r>
              <a:rPr lang="en-US" sz="800" dirty="0" smtClean="0">
                <a:solidFill>
                  <a:schemeClr val="tx1">
                    <a:lumMod val="50000"/>
                    <a:lumOff val="50000"/>
                  </a:schemeClr>
                </a:solidFill>
              </a:rPr>
              <a:t>High speed ramps</a:t>
            </a:r>
          </a:p>
          <a:p>
            <a:r>
              <a:rPr lang="en-US" sz="800" dirty="0" smtClean="0">
                <a:solidFill>
                  <a:schemeClr val="tx1">
                    <a:lumMod val="50000"/>
                    <a:lumOff val="50000"/>
                  </a:schemeClr>
                </a:solidFill>
              </a:rPr>
              <a:t>12 MHz input BW</a:t>
            </a:r>
          </a:p>
          <a:p>
            <a:r>
              <a:rPr lang="en-US" sz="800" dirty="0" smtClean="0">
                <a:solidFill>
                  <a:schemeClr val="tx1">
                    <a:lumMod val="50000"/>
                    <a:lumOff val="50000"/>
                  </a:schemeClr>
                </a:solidFill>
              </a:rPr>
              <a:t>12-bit, 80 MSPS (all channels)</a:t>
            </a:r>
          </a:p>
        </p:txBody>
      </p:sp>
      <p:sp>
        <p:nvSpPr>
          <p:cNvPr id="129" name="Rectangle 128"/>
          <p:cNvSpPr/>
          <p:nvPr/>
        </p:nvSpPr>
        <p:spPr>
          <a:xfrm>
            <a:off x="8079506" y="1207868"/>
            <a:ext cx="1767333" cy="807462"/>
          </a:xfrm>
          <a:prstGeom prst="rect">
            <a:avLst/>
          </a:prstGeom>
          <a:noFill/>
          <a:ln>
            <a:no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100" b="1" dirty="0" smtClean="0">
                <a:solidFill>
                  <a:schemeClr val="tx1">
                    <a:lumMod val="50000"/>
                    <a:lumOff val="50000"/>
                  </a:schemeClr>
                </a:solidFill>
              </a:rPr>
              <a:t>ADAR7251</a:t>
            </a:r>
          </a:p>
          <a:p>
            <a:r>
              <a:rPr lang="en-US" sz="800" dirty="0" smtClean="0">
                <a:solidFill>
                  <a:schemeClr val="tx1">
                    <a:lumMod val="50000"/>
                    <a:lumOff val="50000"/>
                  </a:schemeClr>
                </a:solidFill>
              </a:rPr>
              <a:t>Analog baseband (AFE)</a:t>
            </a:r>
          </a:p>
          <a:p>
            <a:r>
              <a:rPr lang="en-US" sz="800" dirty="0" smtClean="0">
                <a:solidFill>
                  <a:schemeClr val="tx1">
                    <a:lumMod val="50000"/>
                    <a:lumOff val="50000"/>
                  </a:schemeClr>
                </a:solidFill>
              </a:rPr>
              <a:t>Low speed ramps</a:t>
            </a:r>
          </a:p>
          <a:p>
            <a:r>
              <a:rPr lang="en-US" sz="800" dirty="0" smtClean="0">
                <a:solidFill>
                  <a:schemeClr val="tx1">
                    <a:lumMod val="50000"/>
                    <a:lumOff val="50000"/>
                  </a:schemeClr>
                </a:solidFill>
              </a:rPr>
              <a:t>1.2 MHz input BW</a:t>
            </a:r>
          </a:p>
          <a:p>
            <a:r>
              <a:rPr lang="en-US" sz="800" dirty="0" smtClean="0">
                <a:solidFill>
                  <a:schemeClr val="tx1">
                    <a:lumMod val="50000"/>
                    <a:lumOff val="50000"/>
                  </a:schemeClr>
                </a:solidFill>
              </a:rPr>
              <a:t>16-bit, 2.4 MSPS (per channel)</a:t>
            </a:r>
          </a:p>
        </p:txBody>
      </p:sp>
      <p:sp>
        <p:nvSpPr>
          <p:cNvPr id="3" name="Rectangle 2"/>
          <p:cNvSpPr/>
          <p:nvPr/>
        </p:nvSpPr>
        <p:spPr>
          <a:xfrm>
            <a:off x="10002253" y="6441444"/>
            <a:ext cx="812842" cy="41655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264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Arial Narrow" panose="020B0606020202030204" pitchFamily="34" charset="0"/>
              </a:rPr>
              <a:t>24 GHz ISM Multi-channel Radar Signal Chain Solution</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Complete 24 GHz RADAR Solution - RF to Bits </a:t>
            </a:r>
            <a:endParaRPr lang="en-US" dirty="0"/>
          </a:p>
        </p:txBody>
      </p:sp>
      <p:sp>
        <p:nvSpPr>
          <p:cNvPr id="5" name="Slide Number Placeholder 4"/>
          <p:cNvSpPr>
            <a:spLocks noGrp="1"/>
          </p:cNvSpPr>
          <p:nvPr>
            <p:ph type="sldNum" sz="quarter" idx="4"/>
          </p:nvPr>
        </p:nvSpPr>
        <p:spPr/>
        <p:txBody>
          <a:bodyPr/>
          <a:lstStyle/>
          <a:p>
            <a:fld id="{8ED1CEE6-8BBE-4393-857A-BEE0A5C48EE0}" type="slidenum">
              <a:rPr lang="en-US" smtClean="0"/>
              <a:pPr/>
              <a:t>11</a:t>
            </a:fld>
            <a:endParaRPr lang="en-US" dirty="0"/>
          </a:p>
        </p:txBody>
      </p:sp>
      <p:sp>
        <p:nvSpPr>
          <p:cNvPr id="120" name="Footer Placeholder 1"/>
          <p:cNvSpPr txBox="1">
            <a:spLocks/>
          </p:cNvSpPr>
          <p:nvPr/>
        </p:nvSpPr>
        <p:spPr>
          <a:xfrm>
            <a:off x="667801" y="6432160"/>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
        <p:nvSpPr>
          <p:cNvPr id="121" name="Rectangle 120"/>
          <p:cNvSpPr/>
          <p:nvPr/>
        </p:nvSpPr>
        <p:spPr>
          <a:xfrm>
            <a:off x="347979" y="3574331"/>
            <a:ext cx="11415396" cy="2425415"/>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tx1"/>
                </a:solidFill>
              </a:rPr>
              <a:t>Full signal chain solution</a:t>
            </a:r>
          </a:p>
          <a:p>
            <a:pPr marL="742950" lvl="1" indent="-285750">
              <a:buFont typeface="Arial" panose="020B0604020202020204" pitchFamily="34" charset="0"/>
              <a:buChar char="•"/>
            </a:pPr>
            <a:r>
              <a:rPr lang="en-US" dirty="0">
                <a:solidFill>
                  <a:schemeClr val="tx1"/>
                </a:solidFill>
              </a:rPr>
              <a:t>Analog front end</a:t>
            </a:r>
          </a:p>
          <a:p>
            <a:pPr marL="742950" lvl="1" indent="-285750">
              <a:buFont typeface="Arial" panose="020B0604020202020204" pitchFamily="34" charset="0"/>
              <a:buChar char="•"/>
            </a:pPr>
            <a:r>
              <a:rPr lang="en-US" dirty="0">
                <a:solidFill>
                  <a:schemeClr val="tx1"/>
                </a:solidFill>
              </a:rPr>
              <a:t>Mixed signal solution</a:t>
            </a:r>
          </a:p>
          <a:p>
            <a:pPr marL="742950" lvl="1" indent="-285750">
              <a:buFont typeface="Arial" panose="020B0604020202020204" pitchFamily="34" charset="0"/>
              <a:buChar char="•"/>
            </a:pPr>
            <a:r>
              <a:rPr lang="en-US" dirty="0">
                <a:solidFill>
                  <a:schemeClr val="tx1"/>
                </a:solidFill>
              </a:rPr>
              <a:t>Digital baseband</a:t>
            </a:r>
          </a:p>
          <a:p>
            <a:pPr marL="285750" indent="-285750">
              <a:buFont typeface="Arial" panose="020B0604020202020204" pitchFamily="34" charset="0"/>
              <a:buChar char="•"/>
            </a:pPr>
            <a:r>
              <a:rPr lang="en-US" dirty="0" smtClean="0">
                <a:solidFill>
                  <a:schemeClr val="tx1"/>
                </a:solidFill>
              </a:rPr>
              <a:t>Higher integration </a:t>
            </a:r>
            <a:r>
              <a:rPr lang="en-US" u="sng" dirty="0" smtClean="0">
                <a:solidFill>
                  <a:schemeClr val="tx1"/>
                </a:solidFill>
              </a:rPr>
              <a:t>simplifies design</a:t>
            </a:r>
            <a:r>
              <a:rPr lang="en-US" dirty="0" smtClean="0">
                <a:solidFill>
                  <a:schemeClr val="tx1"/>
                </a:solidFill>
              </a:rPr>
              <a:t> and </a:t>
            </a:r>
            <a:r>
              <a:rPr lang="en-US" u="sng" dirty="0" smtClean="0">
                <a:solidFill>
                  <a:schemeClr val="tx1"/>
                </a:solidFill>
              </a:rPr>
              <a:t>reduces time to market</a:t>
            </a:r>
          </a:p>
          <a:p>
            <a:pPr marL="285750" indent="-285750">
              <a:buFont typeface="Arial" panose="020B0604020202020204" pitchFamily="34" charset="0"/>
              <a:buChar char="•"/>
            </a:pPr>
            <a:r>
              <a:rPr lang="en-US" dirty="0" smtClean="0">
                <a:solidFill>
                  <a:schemeClr val="tx1"/>
                </a:solidFill>
              </a:rPr>
              <a:t>Wider field of view with multiple channels</a:t>
            </a:r>
          </a:p>
          <a:p>
            <a:pPr marL="285750" indent="-285750">
              <a:buFont typeface="Arial" panose="020B0604020202020204" pitchFamily="34" charset="0"/>
              <a:buChar char="•"/>
            </a:pPr>
            <a:r>
              <a:rPr lang="en-US" dirty="0">
                <a:solidFill>
                  <a:schemeClr val="tx1"/>
                </a:solidFill>
              </a:rPr>
              <a:t>Separate Tx and Rx modules to provide flexibility in spatial </a:t>
            </a:r>
            <a:r>
              <a:rPr lang="en-US" dirty="0" smtClean="0">
                <a:solidFill>
                  <a:schemeClr val="tx1"/>
                </a:solidFill>
              </a:rPr>
              <a:t>design</a:t>
            </a:r>
          </a:p>
          <a:p>
            <a:pPr marL="285750" indent="-285750">
              <a:buFont typeface="Arial" panose="020B0604020202020204" pitchFamily="34" charset="0"/>
              <a:buChar char="•"/>
            </a:pPr>
            <a:r>
              <a:rPr lang="en-US" dirty="0">
                <a:solidFill>
                  <a:schemeClr val="tx1"/>
                </a:solidFill>
              </a:rPr>
              <a:t>Better noise and linearity resulting in </a:t>
            </a:r>
            <a:r>
              <a:rPr lang="en-US" b="1" dirty="0">
                <a:solidFill>
                  <a:schemeClr val="tx1"/>
                </a:solidFill>
              </a:rPr>
              <a:t>greater effective range </a:t>
            </a:r>
            <a:r>
              <a:rPr lang="en-US" dirty="0">
                <a:solidFill>
                  <a:schemeClr val="tx1"/>
                </a:solidFill>
              </a:rPr>
              <a:t>and </a:t>
            </a:r>
            <a:r>
              <a:rPr lang="en-US" b="1" dirty="0" smtClean="0">
                <a:solidFill>
                  <a:schemeClr val="tx1"/>
                </a:solidFill>
              </a:rPr>
              <a:t>accuracy</a:t>
            </a:r>
            <a:endParaRPr lang="en-US" dirty="0">
              <a:solidFill>
                <a:schemeClr val="tx1"/>
              </a:solidFill>
            </a:endParaRPr>
          </a:p>
        </p:txBody>
      </p:sp>
      <p:sp>
        <p:nvSpPr>
          <p:cNvPr id="122" name="Rectangle 121"/>
          <p:cNvSpPr/>
          <p:nvPr/>
        </p:nvSpPr>
        <p:spPr>
          <a:xfrm>
            <a:off x="347979" y="3220481"/>
            <a:ext cx="11415395" cy="3291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smtClean="0">
                <a:solidFill>
                  <a:schemeClr val="bg1"/>
                </a:solidFill>
              </a:rPr>
              <a:t>ADI Value</a:t>
            </a:r>
            <a:endParaRPr lang="en-US" dirty="0" smtClean="0">
              <a:solidFill>
                <a:schemeClr val="bg1"/>
              </a:solidFill>
            </a:endParaRPr>
          </a:p>
        </p:txBody>
      </p:sp>
      <p:sp>
        <p:nvSpPr>
          <p:cNvPr id="123" name="Rectangle 122"/>
          <p:cNvSpPr/>
          <p:nvPr/>
        </p:nvSpPr>
        <p:spPr>
          <a:xfrm>
            <a:off x="347979" y="1652296"/>
            <a:ext cx="11415395" cy="1298439"/>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Multi channel architecture allows: beam forming for better field of view and </a:t>
            </a:r>
            <a:r>
              <a:rPr lang="en-US" dirty="0" smtClean="0">
                <a:solidFill>
                  <a:schemeClr val="tx1"/>
                </a:solidFill>
              </a:rPr>
              <a:t>angle resolution</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Provides spatial flexibility</a:t>
            </a:r>
          </a:p>
          <a:p>
            <a:pPr marL="285750" indent="-285750">
              <a:buFont typeface="Arial" panose="020B0604020202020204" pitchFamily="34" charset="0"/>
              <a:buChar char="•"/>
            </a:pPr>
            <a:r>
              <a:rPr lang="en-US" dirty="0">
                <a:solidFill>
                  <a:schemeClr val="tx1"/>
                </a:solidFill>
              </a:rPr>
              <a:t>Simplifies design architecture with integration</a:t>
            </a:r>
          </a:p>
          <a:p>
            <a:pPr marL="285750" indent="-285750">
              <a:buFont typeface="Arial" panose="020B0604020202020204" pitchFamily="34" charset="0"/>
              <a:buChar char="•"/>
            </a:pPr>
            <a:r>
              <a:rPr lang="en-US" dirty="0">
                <a:solidFill>
                  <a:schemeClr val="tx1"/>
                </a:solidFill>
              </a:rPr>
              <a:t>ISM band allows worldwide application without restrictions</a:t>
            </a:r>
          </a:p>
        </p:txBody>
      </p:sp>
      <p:sp>
        <p:nvSpPr>
          <p:cNvPr id="124" name="Rectangle 123"/>
          <p:cNvSpPr/>
          <p:nvPr/>
        </p:nvSpPr>
        <p:spPr>
          <a:xfrm>
            <a:off x="355600" y="1309612"/>
            <a:ext cx="11407775" cy="32744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smtClean="0">
                <a:solidFill>
                  <a:schemeClr val="bg1"/>
                </a:solidFill>
              </a:rPr>
              <a:t>Architecture Benefits</a:t>
            </a:r>
            <a:endParaRPr lang="en-US" dirty="0" smtClean="0">
              <a:solidFill>
                <a:schemeClr val="bg1"/>
              </a:solidFill>
            </a:endParaRPr>
          </a:p>
        </p:txBody>
      </p:sp>
    </p:spTree>
    <p:extLst>
      <p:ext uri="{BB962C8B-B14F-4D97-AF65-F5344CB8AC3E}">
        <p14:creationId xmlns:p14="http://schemas.microsoft.com/office/powerpoint/2010/main" val="3129361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100807" cy="1034518"/>
          </a:xfrm>
        </p:spPr>
        <p:txBody>
          <a:bodyPr>
            <a:normAutofit/>
          </a:bodyPr>
          <a:lstStyle/>
          <a:p>
            <a:r>
              <a:rPr lang="en-IE" dirty="0"/>
              <a:t>Analog Devices </a:t>
            </a:r>
            <a:r>
              <a:rPr lang="en-IE" dirty="0" smtClean="0"/>
              <a:t>24 GHz </a:t>
            </a:r>
            <a:r>
              <a:rPr lang="en-IE" dirty="0"/>
              <a:t>Radar Sensor Platform “</a:t>
            </a:r>
            <a:r>
              <a:rPr lang="en-IE" dirty="0" smtClean="0"/>
              <a:t>DemoRAD</a:t>
            </a:r>
            <a:r>
              <a:rPr lang="en-IE" dirty="0"/>
              <a:t>” </a:t>
            </a:r>
            <a:r>
              <a:rPr lang="en-US" dirty="0"/>
              <a:t/>
            </a:r>
            <a:br>
              <a:rPr lang="en-US" dirty="0"/>
            </a:br>
            <a:r>
              <a:rPr lang="en-IE" dirty="0"/>
              <a:t>Application Development on a </a:t>
            </a:r>
            <a:r>
              <a:rPr lang="en-IE" dirty="0" smtClean="0"/>
              <a:t>Reference Design</a:t>
            </a:r>
            <a:endParaRPr lang="en-US" dirty="0"/>
          </a:p>
        </p:txBody>
      </p:sp>
      <p:sp>
        <p:nvSpPr>
          <p:cNvPr id="4" name="Slide Number Placeholder 3"/>
          <p:cNvSpPr>
            <a:spLocks noGrp="1"/>
          </p:cNvSpPr>
          <p:nvPr>
            <p:ph type="sldNum" sz="quarter" idx="4"/>
          </p:nvPr>
        </p:nvSpPr>
        <p:spPr>
          <a:xfrm>
            <a:off x="330202" y="6400021"/>
            <a:ext cx="434913" cy="324780"/>
          </a:xfrm>
        </p:spPr>
        <p:txBody>
          <a:bodyPr/>
          <a:lstStyle/>
          <a:p>
            <a:fld id="{8ED1CEE6-8BBE-4393-857A-BEE0A5C48EE0}" type="slidenum">
              <a:rPr lang="en-US" smtClean="0"/>
              <a:pPr/>
              <a:t>12</a:t>
            </a:fld>
            <a:endParaRPr lang="en-US" dirty="0"/>
          </a:p>
        </p:txBody>
      </p:sp>
      <p:grpSp>
        <p:nvGrpSpPr>
          <p:cNvPr id="7" name="Group 6"/>
          <p:cNvGrpSpPr/>
          <p:nvPr/>
        </p:nvGrpSpPr>
        <p:grpSpPr>
          <a:xfrm>
            <a:off x="2923531" y="1991540"/>
            <a:ext cx="2426512" cy="2105467"/>
            <a:chOff x="6268665" y="2057401"/>
            <a:chExt cx="4056435" cy="3600449"/>
          </a:xfrm>
        </p:grpSpPr>
        <p:pic>
          <p:nvPicPr>
            <p:cNvPr id="25" name="Content Placeholder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6359389" y="1966677"/>
              <a:ext cx="3065301" cy="3246750"/>
            </a:xfrm>
            <a:prstGeom prst="rect">
              <a:avLst/>
            </a:prstGeom>
          </p:spPr>
        </p:pic>
        <p:sp>
          <p:nvSpPr>
            <p:cNvPr id="3" name="Oval 2"/>
            <p:cNvSpPr/>
            <p:nvPr/>
          </p:nvSpPr>
          <p:spPr>
            <a:xfrm>
              <a:off x="7124700" y="3785276"/>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8582025" y="3686175"/>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Oval 8"/>
            <p:cNvSpPr/>
            <p:nvPr/>
          </p:nvSpPr>
          <p:spPr>
            <a:xfrm>
              <a:off x="8867775" y="3686175"/>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p:cNvSpPr/>
            <p:nvPr/>
          </p:nvSpPr>
          <p:spPr>
            <a:xfrm>
              <a:off x="7753350" y="3028950"/>
              <a:ext cx="514350" cy="45720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7696200" y="2457450"/>
              <a:ext cx="514350" cy="5143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6381750" y="5372100"/>
              <a:ext cx="742950" cy="285750"/>
            </a:xfrm>
            <a:prstGeom prst="rect">
              <a:avLst/>
            </a:prstGeom>
            <a:noFill/>
          </p:spPr>
          <p:txBody>
            <a:bodyPr wrap="none" lIns="0" tIns="0" rIns="0" bIns="0" rtlCol="0">
              <a:noAutofit/>
            </a:bodyPr>
            <a:lstStyle/>
            <a:p>
              <a:pPr defTabSz="342900">
                <a:spcBef>
                  <a:spcPts val="750"/>
                </a:spcBef>
                <a:buClr>
                  <a:srgbClr val="1E4056"/>
                </a:buClr>
                <a:buSzPct val="75000"/>
              </a:pPr>
              <a:r>
                <a:rPr lang="en-IE" sz="1200" b="1" dirty="0">
                  <a:solidFill>
                    <a:schemeClr val="accent6"/>
                  </a:solidFill>
                </a:rPr>
                <a:t>ADF5904 RX</a:t>
              </a:r>
              <a:endParaRPr lang="en-US" sz="1200" b="1" dirty="0">
                <a:solidFill>
                  <a:schemeClr val="accent6"/>
                </a:solidFill>
              </a:endParaRPr>
            </a:p>
          </p:txBody>
        </p:sp>
        <p:sp>
          <p:nvSpPr>
            <p:cNvPr id="14" name="TextBox 13"/>
            <p:cNvSpPr txBox="1"/>
            <p:nvPr/>
          </p:nvSpPr>
          <p:spPr>
            <a:xfrm>
              <a:off x="8039100" y="5372100"/>
              <a:ext cx="742950" cy="285750"/>
            </a:xfrm>
            <a:prstGeom prst="rect">
              <a:avLst/>
            </a:prstGeom>
            <a:noFill/>
          </p:spPr>
          <p:txBody>
            <a:bodyPr wrap="none" lIns="0" tIns="0" rIns="0" bIns="0" rtlCol="0">
              <a:noAutofit/>
            </a:bodyPr>
            <a:lstStyle/>
            <a:p>
              <a:pPr defTabSz="342900">
                <a:spcBef>
                  <a:spcPts val="750"/>
                </a:spcBef>
                <a:buClr>
                  <a:srgbClr val="1E4056"/>
                </a:buClr>
                <a:buSzPct val="75000"/>
              </a:pPr>
              <a:r>
                <a:rPr lang="en-IE" sz="1200" b="1" dirty="0">
                  <a:solidFill>
                    <a:schemeClr val="accent6"/>
                  </a:solidFill>
                </a:rPr>
                <a:t>ADF5901 TX</a:t>
              </a:r>
              <a:endParaRPr lang="en-US" sz="1200" b="1" dirty="0">
                <a:solidFill>
                  <a:schemeClr val="accent6"/>
                </a:solidFill>
              </a:endParaRPr>
            </a:p>
          </p:txBody>
        </p:sp>
        <p:sp>
          <p:nvSpPr>
            <p:cNvPr id="15" name="TextBox 14"/>
            <p:cNvSpPr txBox="1"/>
            <p:nvPr/>
          </p:nvSpPr>
          <p:spPr>
            <a:xfrm>
              <a:off x="9582150" y="3771900"/>
              <a:ext cx="742950" cy="285750"/>
            </a:xfrm>
            <a:prstGeom prst="rect">
              <a:avLst/>
            </a:prstGeom>
            <a:noFill/>
          </p:spPr>
          <p:txBody>
            <a:bodyPr wrap="none" lIns="0" tIns="0" rIns="0" bIns="0" rtlCol="0">
              <a:noAutofit/>
            </a:bodyPr>
            <a:lstStyle/>
            <a:p>
              <a:pPr defTabSz="342900">
                <a:spcBef>
                  <a:spcPts val="750"/>
                </a:spcBef>
                <a:buClr>
                  <a:srgbClr val="1E4056"/>
                </a:buClr>
                <a:buSzPct val="75000"/>
              </a:pPr>
              <a:r>
                <a:rPr lang="en-IE" sz="1200" b="1" dirty="0">
                  <a:solidFill>
                    <a:schemeClr val="accent6"/>
                  </a:solidFill>
                </a:rPr>
                <a:t>ADF4159 PLL</a:t>
              </a:r>
              <a:endParaRPr lang="en-US" sz="1200" b="1" dirty="0">
                <a:solidFill>
                  <a:schemeClr val="accent6"/>
                </a:solidFill>
              </a:endParaRPr>
            </a:p>
          </p:txBody>
        </p:sp>
        <p:sp>
          <p:nvSpPr>
            <p:cNvPr id="16" name="TextBox 15"/>
            <p:cNvSpPr txBox="1"/>
            <p:nvPr/>
          </p:nvSpPr>
          <p:spPr>
            <a:xfrm>
              <a:off x="9525000" y="3086100"/>
              <a:ext cx="742950" cy="285750"/>
            </a:xfrm>
            <a:prstGeom prst="rect">
              <a:avLst/>
            </a:prstGeom>
            <a:noFill/>
          </p:spPr>
          <p:txBody>
            <a:bodyPr wrap="none" lIns="0" tIns="0" rIns="0" bIns="0" rtlCol="0">
              <a:noAutofit/>
            </a:bodyPr>
            <a:lstStyle/>
            <a:p>
              <a:pPr defTabSz="342900">
                <a:spcBef>
                  <a:spcPts val="750"/>
                </a:spcBef>
                <a:buClr>
                  <a:srgbClr val="1E4056"/>
                </a:buClr>
                <a:buSzPct val="75000"/>
              </a:pPr>
              <a:r>
                <a:rPr lang="en-IE" sz="1200" b="1" dirty="0">
                  <a:solidFill>
                    <a:schemeClr val="accent6"/>
                  </a:solidFill>
                </a:rPr>
                <a:t>ADAR7251 AFE</a:t>
              </a:r>
              <a:endParaRPr lang="en-US" sz="1200" b="1" dirty="0">
                <a:solidFill>
                  <a:schemeClr val="accent6"/>
                </a:solidFill>
              </a:endParaRPr>
            </a:p>
          </p:txBody>
        </p:sp>
        <p:sp>
          <p:nvSpPr>
            <p:cNvPr id="17" name="TextBox 16"/>
            <p:cNvSpPr txBox="1"/>
            <p:nvPr/>
          </p:nvSpPr>
          <p:spPr>
            <a:xfrm>
              <a:off x="9525000" y="2457450"/>
              <a:ext cx="742950" cy="285750"/>
            </a:xfrm>
            <a:prstGeom prst="rect">
              <a:avLst/>
            </a:prstGeom>
            <a:noFill/>
          </p:spPr>
          <p:txBody>
            <a:bodyPr wrap="none" lIns="0" tIns="0" rIns="0" bIns="0" rtlCol="0">
              <a:noAutofit/>
            </a:bodyPr>
            <a:lstStyle/>
            <a:p>
              <a:pPr defTabSz="342900">
                <a:spcBef>
                  <a:spcPts val="750"/>
                </a:spcBef>
                <a:buClr>
                  <a:srgbClr val="1E4056"/>
                </a:buClr>
                <a:buSzPct val="75000"/>
              </a:pPr>
              <a:r>
                <a:rPr lang="en-IE" sz="1200" b="1" dirty="0">
                  <a:solidFill>
                    <a:schemeClr val="accent6"/>
                  </a:solidFill>
                </a:rPr>
                <a:t>ADSP-BF706</a:t>
              </a:r>
              <a:endParaRPr lang="en-US" sz="1200" b="1" dirty="0">
                <a:solidFill>
                  <a:schemeClr val="accent6"/>
                </a:solidFill>
              </a:endParaRPr>
            </a:p>
          </p:txBody>
        </p:sp>
        <p:cxnSp>
          <p:nvCxnSpPr>
            <p:cNvPr id="18" name="Straight Arrow Connector 17"/>
            <p:cNvCxnSpPr/>
            <p:nvPr/>
          </p:nvCxnSpPr>
          <p:spPr>
            <a:xfrm flipV="1">
              <a:off x="6838950" y="4114801"/>
              <a:ext cx="342900" cy="1176087"/>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p:cNvCxnSpPr>
            <p:nvPr/>
          </p:nvCxnSpPr>
          <p:spPr>
            <a:xfrm flipV="1">
              <a:off x="8410576" y="4000500"/>
              <a:ext cx="314325" cy="137160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8267700" y="2571750"/>
              <a:ext cx="1143000" cy="5715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8324850" y="3200400"/>
              <a:ext cx="1143000" cy="5715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9239250" y="3829050"/>
              <a:ext cx="228600" cy="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3" name="Content Placeholder 4"/>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465204" y="1965428"/>
            <a:ext cx="2075216" cy="1875546"/>
          </a:xfrm>
        </p:spPr>
      </p:pic>
      <p:sp>
        <p:nvSpPr>
          <p:cNvPr id="28" name="TextBox 27"/>
          <p:cNvSpPr txBox="1"/>
          <p:nvPr/>
        </p:nvSpPr>
        <p:spPr>
          <a:xfrm>
            <a:off x="315293" y="4166612"/>
            <a:ext cx="1790876" cy="338554"/>
          </a:xfrm>
          <a:prstGeom prst="rect">
            <a:avLst/>
          </a:prstGeom>
          <a:noFill/>
        </p:spPr>
        <p:txBody>
          <a:bodyPr wrap="none" rtlCol="0">
            <a:spAutoFit/>
          </a:bodyPr>
          <a:lstStyle/>
          <a:p>
            <a:pPr algn="ctr"/>
            <a:r>
              <a:rPr lang="en-IE" sz="1600" b="1" dirty="0">
                <a:solidFill>
                  <a:schemeClr val="bg2"/>
                </a:solidFill>
              </a:rPr>
              <a:t>Single PC Board</a:t>
            </a:r>
            <a:endParaRPr lang="en-US" sz="1600" b="1" dirty="0">
              <a:solidFill>
                <a:schemeClr val="bg2"/>
              </a:solidFill>
            </a:endParaRPr>
          </a:p>
        </p:txBody>
      </p:sp>
      <p:sp>
        <p:nvSpPr>
          <p:cNvPr id="29" name="TextBox 28"/>
          <p:cNvSpPr txBox="1"/>
          <p:nvPr/>
        </p:nvSpPr>
        <p:spPr>
          <a:xfrm>
            <a:off x="199778" y="1138864"/>
            <a:ext cx="11238680" cy="282928"/>
          </a:xfrm>
          <a:prstGeom prst="rect">
            <a:avLst/>
          </a:prstGeom>
          <a:noFill/>
        </p:spPr>
        <p:txBody>
          <a:bodyPr wrap="square" lIns="0" tIns="0" rIns="0" bIns="0" rtlCol="0">
            <a:noAutofit/>
          </a:bodyPr>
          <a:lstStyle/>
          <a:p>
            <a:pPr marL="171450" indent="-171450" defTabSz="342900">
              <a:spcBef>
                <a:spcPts val="750"/>
              </a:spcBef>
              <a:buClr>
                <a:srgbClr val="1E4056"/>
              </a:buClr>
              <a:buSzPct val="75000"/>
              <a:buFont typeface="Lucida Grande"/>
              <a:buChar char="►"/>
            </a:pPr>
            <a:r>
              <a:rPr lang="en-IE" sz="1600" b="1" dirty="0">
                <a:solidFill>
                  <a:srgbClr val="000000"/>
                </a:solidFill>
              </a:rPr>
              <a:t> 4RX2TX (MIMO) Radar + ADI-BF-DSP digital baseband + plus basic Radar software </a:t>
            </a:r>
            <a:r>
              <a:rPr lang="en-IE" sz="1600" b="1" dirty="0" smtClean="0">
                <a:solidFill>
                  <a:srgbClr val="000000"/>
                </a:solidFill>
              </a:rPr>
              <a:t>&amp; GUI   </a:t>
            </a:r>
          </a:p>
          <a:p>
            <a:pPr defTabSz="342900">
              <a:spcBef>
                <a:spcPts val="750"/>
              </a:spcBef>
              <a:buClr>
                <a:srgbClr val="1E4056"/>
              </a:buClr>
              <a:buSzPct val="75000"/>
            </a:pPr>
            <a:r>
              <a:rPr lang="en-IE" sz="1600" b="1" dirty="0">
                <a:solidFill>
                  <a:srgbClr val="000000"/>
                </a:solidFill>
              </a:rPr>
              <a:t>	</a:t>
            </a:r>
            <a:r>
              <a:rPr lang="en-IE" sz="1600" b="1" dirty="0" smtClean="0">
                <a:solidFill>
                  <a:srgbClr val="000000"/>
                </a:solidFill>
              </a:rPr>
              <a:t>											Radar </a:t>
            </a:r>
            <a:r>
              <a:rPr lang="en-IE" sz="1600" b="1" dirty="0">
                <a:solidFill>
                  <a:srgbClr val="000000"/>
                </a:solidFill>
              </a:rPr>
              <a:t>macros in DSP library </a:t>
            </a:r>
            <a:endParaRPr lang="en-US" sz="1600" b="1" dirty="0">
              <a:solidFill>
                <a:srgbClr val="000000"/>
              </a:solidFill>
            </a:endParaRPr>
          </a:p>
        </p:txBody>
      </p:sp>
      <p:sp>
        <p:nvSpPr>
          <p:cNvPr id="31" name="TextBox 30"/>
          <p:cNvSpPr txBox="1"/>
          <p:nvPr/>
        </p:nvSpPr>
        <p:spPr>
          <a:xfrm>
            <a:off x="8255009" y="4166809"/>
            <a:ext cx="3691598" cy="338554"/>
          </a:xfrm>
          <a:prstGeom prst="rect">
            <a:avLst/>
          </a:prstGeom>
          <a:noFill/>
        </p:spPr>
        <p:txBody>
          <a:bodyPr wrap="square" rtlCol="0">
            <a:spAutoFit/>
          </a:bodyPr>
          <a:lstStyle/>
          <a:p>
            <a:pPr algn="ctr"/>
            <a:r>
              <a:rPr lang="en-IE" sz="1600" b="1" dirty="0">
                <a:solidFill>
                  <a:schemeClr val="bg2"/>
                </a:solidFill>
              </a:rPr>
              <a:t>Full ADI - Signal Chain - RF to Bits  </a:t>
            </a:r>
            <a:endParaRPr lang="en-US" sz="1600" b="1" dirty="0">
              <a:solidFill>
                <a:schemeClr val="bg2"/>
              </a:solidFill>
            </a:endParaRPr>
          </a:p>
        </p:txBody>
      </p:sp>
      <p:sp>
        <p:nvSpPr>
          <p:cNvPr id="5" name="Rectangle 4"/>
          <p:cNvSpPr/>
          <p:nvPr/>
        </p:nvSpPr>
        <p:spPr>
          <a:xfrm>
            <a:off x="2806359" y="4180213"/>
            <a:ext cx="2318263" cy="338554"/>
          </a:xfrm>
          <a:prstGeom prst="rect">
            <a:avLst/>
          </a:prstGeom>
        </p:spPr>
        <p:txBody>
          <a:bodyPr wrap="none">
            <a:spAutoFit/>
          </a:bodyPr>
          <a:lstStyle/>
          <a:p>
            <a:r>
              <a:rPr lang="en-IE" sz="1600" b="1" dirty="0">
                <a:solidFill>
                  <a:schemeClr val="accent2"/>
                </a:solidFill>
              </a:rPr>
              <a:t>(USB Interface to PC) </a:t>
            </a:r>
            <a:endParaRPr lang="en-US" sz="1600" b="1" dirty="0">
              <a:solidFill>
                <a:schemeClr val="accent2"/>
              </a:solidFill>
            </a:endParaRPr>
          </a:p>
        </p:txBody>
      </p:sp>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10731" y="5277009"/>
            <a:ext cx="2702527" cy="1453991"/>
          </a:xfrm>
          <a:prstGeom prst="rect">
            <a:avLst/>
          </a:prstGeom>
        </p:spPr>
      </p:pic>
      <p:pic>
        <p:nvPicPr>
          <p:cNvPr id="32" name="Picture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6408" y="5210747"/>
            <a:ext cx="3654400" cy="1441039"/>
          </a:xfrm>
          <a:prstGeom prst="rect">
            <a:avLst/>
          </a:prstGeom>
        </p:spPr>
      </p:pic>
      <p:sp>
        <p:nvSpPr>
          <p:cNvPr id="33" name="TextBox 32"/>
          <p:cNvSpPr txBox="1"/>
          <p:nvPr/>
        </p:nvSpPr>
        <p:spPr>
          <a:xfrm>
            <a:off x="187441" y="4830804"/>
            <a:ext cx="5667354" cy="573934"/>
          </a:xfrm>
          <a:prstGeom prst="rect">
            <a:avLst/>
          </a:prstGeom>
          <a:noFill/>
        </p:spPr>
        <p:txBody>
          <a:bodyPr wrap="square" lIns="0" tIns="0" rIns="0" bIns="0" rtlCol="0">
            <a:noAutofit/>
          </a:bodyPr>
          <a:lstStyle/>
          <a:p>
            <a:pPr marL="171450" indent="-171450" defTabSz="342900">
              <a:spcBef>
                <a:spcPts val="750"/>
              </a:spcBef>
              <a:buClr>
                <a:srgbClr val="1E4056"/>
              </a:buClr>
              <a:buSzPct val="75000"/>
              <a:buFont typeface="Lucida Grande"/>
              <a:buChar char="►"/>
            </a:pPr>
            <a:r>
              <a:rPr lang="en-IE" sz="1500" dirty="0">
                <a:solidFill>
                  <a:srgbClr val="000000"/>
                </a:solidFill>
              </a:rPr>
              <a:t>Plugs into Laptop </a:t>
            </a:r>
            <a:r>
              <a:rPr lang="en-IE" sz="1500" dirty="0" smtClean="0">
                <a:solidFill>
                  <a:srgbClr val="000000"/>
                </a:solidFill>
              </a:rPr>
              <a:t>using USB</a:t>
            </a:r>
            <a:endParaRPr lang="en-IE" sz="1500" dirty="0">
              <a:solidFill>
                <a:srgbClr val="000000"/>
              </a:solidFill>
            </a:endParaRPr>
          </a:p>
          <a:p>
            <a:pPr marL="171450" indent="-171450" defTabSz="342900">
              <a:spcBef>
                <a:spcPts val="750"/>
              </a:spcBef>
              <a:buClr>
                <a:srgbClr val="1E4056"/>
              </a:buClr>
              <a:buSzPct val="75000"/>
              <a:buFont typeface="Lucida Grande"/>
              <a:buChar char="►"/>
            </a:pPr>
            <a:r>
              <a:rPr lang="en-IE" sz="1500" dirty="0">
                <a:solidFill>
                  <a:srgbClr val="000000"/>
                </a:solidFill>
              </a:rPr>
              <a:t>Running Object Detection Mode  </a:t>
            </a:r>
            <a:endParaRPr lang="en-US" sz="1500" dirty="0">
              <a:solidFill>
                <a:srgbClr val="000000"/>
              </a:solidFill>
            </a:endParaRPr>
          </a:p>
        </p:txBody>
      </p:sp>
      <p:sp>
        <p:nvSpPr>
          <p:cNvPr id="34" name="Footer Placeholder 5"/>
          <p:cNvSpPr txBox="1">
            <a:spLocks/>
          </p:cNvSpPr>
          <p:nvPr/>
        </p:nvSpPr>
        <p:spPr>
          <a:xfrm>
            <a:off x="1356018" y="6552828"/>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pic>
        <p:nvPicPr>
          <p:cNvPr id="35" name="Picture 34"/>
          <p:cNvPicPr/>
          <p:nvPr/>
        </p:nvPicPr>
        <p:blipFill>
          <a:blip r:embed="rId6" cstate="print">
            <a:extLst>
              <a:ext uri="{28A0092B-C50C-407E-A947-70E740481C1C}">
                <a14:useLocalDpi xmlns:a14="http://schemas.microsoft.com/office/drawing/2010/main" val="0"/>
              </a:ext>
            </a:extLst>
          </a:blip>
          <a:stretch>
            <a:fillRect/>
          </a:stretch>
        </p:blipFill>
        <p:spPr>
          <a:xfrm>
            <a:off x="5899166" y="1901529"/>
            <a:ext cx="1910284" cy="1785345"/>
          </a:xfrm>
          <a:prstGeom prst="rect">
            <a:avLst/>
          </a:prstGeom>
        </p:spPr>
      </p:pic>
      <p:pic>
        <p:nvPicPr>
          <p:cNvPr id="11" name="Picture 10"/>
          <p:cNvPicPr>
            <a:picLocks noChangeAspect="1"/>
          </p:cNvPicPr>
          <p:nvPr/>
        </p:nvPicPr>
        <p:blipFill>
          <a:blip r:embed="rId7"/>
          <a:stretch>
            <a:fillRect/>
          </a:stretch>
        </p:blipFill>
        <p:spPr>
          <a:xfrm>
            <a:off x="8195992" y="1523406"/>
            <a:ext cx="3878011" cy="2522720"/>
          </a:xfrm>
          <a:prstGeom prst="rect">
            <a:avLst/>
          </a:prstGeom>
        </p:spPr>
      </p:pic>
    </p:spTree>
    <p:extLst>
      <p:ext uri="{BB962C8B-B14F-4D97-AF65-F5344CB8AC3E}">
        <p14:creationId xmlns:p14="http://schemas.microsoft.com/office/powerpoint/2010/main" val="117795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2"/>
            <a:ext cx="10026316" cy="1025219"/>
          </a:xfrm>
        </p:spPr>
        <p:txBody>
          <a:bodyPr/>
          <a:lstStyle/>
          <a:p>
            <a:r>
              <a:rPr lang="en-IE" dirty="0" smtClean="0"/>
              <a:t>24 GHz </a:t>
            </a:r>
            <a:r>
              <a:rPr lang="en-IE" dirty="0"/>
              <a:t>Radar Sensor Eval Platforms – Solution</a:t>
            </a:r>
            <a:br>
              <a:rPr lang="en-IE" dirty="0"/>
            </a:br>
            <a:r>
              <a:rPr lang="en-IE" dirty="0"/>
              <a:t>Application Development on a Reference Design</a:t>
            </a:r>
            <a:endParaRPr lang="en-US" dirty="0"/>
          </a:p>
        </p:txBody>
      </p:sp>
      <p:sp>
        <p:nvSpPr>
          <p:cNvPr id="68" name="Rectangle 53"/>
          <p:cNvSpPr>
            <a:spLocks noChangeArrowheads="1"/>
          </p:cNvSpPr>
          <p:nvPr/>
        </p:nvSpPr>
        <p:spPr bwMode="auto">
          <a:xfrm>
            <a:off x="1434549" y="111213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70" name="Rectangle 69"/>
          <p:cNvSpPr/>
          <p:nvPr/>
        </p:nvSpPr>
        <p:spPr>
          <a:xfrm>
            <a:off x="78290" y="1878242"/>
            <a:ext cx="3619252" cy="2857028"/>
          </a:xfrm>
          <a:prstGeom prst="rect">
            <a:avLst/>
          </a:prstGeom>
          <a:solidFill>
            <a:schemeClr val="accent1">
              <a:lumMod val="20000"/>
              <a:lumOff val="80000"/>
              <a:alpha val="50000"/>
            </a:schemeClr>
          </a:solidFill>
          <a:ln w="25400">
            <a:solidFill>
              <a:schemeClr val="tx1"/>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srgbClr val="FFFFFF"/>
              </a:solidFill>
            </a:endParaRPr>
          </a:p>
        </p:txBody>
      </p:sp>
      <p:sp>
        <p:nvSpPr>
          <p:cNvPr id="71" name="Rectangle 70"/>
          <p:cNvSpPr/>
          <p:nvPr/>
        </p:nvSpPr>
        <p:spPr>
          <a:xfrm>
            <a:off x="488883" y="2280366"/>
            <a:ext cx="571532" cy="727115"/>
          </a:xfrm>
          <a:prstGeom prst="rect">
            <a:avLst/>
          </a:prstGeom>
          <a:solidFill>
            <a:schemeClr val="tx1">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1E4056"/>
                </a:solidFill>
              </a:rPr>
              <a:t>Rx</a:t>
            </a:r>
          </a:p>
          <a:p>
            <a:pPr algn="ctr"/>
            <a:r>
              <a:rPr lang="en-US" sz="1350" dirty="0" smtClean="0">
                <a:solidFill>
                  <a:srgbClr val="1E4056"/>
                </a:solidFill>
              </a:rPr>
              <a:t>ADF5904</a:t>
            </a:r>
            <a:endParaRPr lang="en-US" sz="1350" dirty="0">
              <a:solidFill>
                <a:srgbClr val="1E4056"/>
              </a:solidFill>
            </a:endParaRPr>
          </a:p>
        </p:txBody>
      </p:sp>
      <p:sp>
        <p:nvSpPr>
          <p:cNvPr id="72" name="Rectangle 71"/>
          <p:cNvSpPr/>
          <p:nvPr/>
        </p:nvSpPr>
        <p:spPr>
          <a:xfrm>
            <a:off x="521055" y="3616746"/>
            <a:ext cx="907306" cy="746571"/>
          </a:xfrm>
          <a:prstGeom prst="rect">
            <a:avLst/>
          </a:prstGeom>
          <a:solidFill>
            <a:schemeClr val="tx1">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err="1">
                <a:solidFill>
                  <a:srgbClr val="1E4056"/>
                </a:solidFill>
              </a:rPr>
              <a:t>Tx</a:t>
            </a:r>
            <a:endParaRPr lang="en-US" b="1" dirty="0">
              <a:solidFill>
                <a:srgbClr val="1E4056"/>
              </a:solidFill>
            </a:endParaRPr>
          </a:p>
          <a:p>
            <a:pPr algn="ctr"/>
            <a:r>
              <a:rPr lang="en-US" sz="1350" dirty="0" smtClean="0">
                <a:solidFill>
                  <a:srgbClr val="1E4056"/>
                </a:solidFill>
              </a:rPr>
              <a:t>ADF5901</a:t>
            </a:r>
            <a:endParaRPr lang="en-US" sz="1350" dirty="0">
              <a:solidFill>
                <a:srgbClr val="1E4056"/>
              </a:solidFill>
            </a:endParaRPr>
          </a:p>
        </p:txBody>
      </p:sp>
      <p:sp>
        <p:nvSpPr>
          <p:cNvPr id="73" name="Rectangle 72"/>
          <p:cNvSpPr/>
          <p:nvPr/>
        </p:nvSpPr>
        <p:spPr>
          <a:xfrm>
            <a:off x="1378601" y="2280365"/>
            <a:ext cx="672333" cy="747584"/>
          </a:xfrm>
          <a:prstGeom prst="rect">
            <a:avLst/>
          </a:prstGeom>
          <a:solidFill>
            <a:srgbClr val="66CC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b="1" dirty="0">
                <a:solidFill>
                  <a:srgbClr val="1E4056"/>
                </a:solidFill>
              </a:rPr>
              <a:t>AFE</a:t>
            </a:r>
          </a:p>
          <a:p>
            <a:pPr algn="ctr"/>
            <a:r>
              <a:rPr lang="en-US" sz="1350" dirty="0" smtClean="0">
                <a:solidFill>
                  <a:srgbClr val="1E4056"/>
                </a:solidFill>
              </a:rPr>
              <a:t>ADAR7251</a:t>
            </a:r>
            <a:endParaRPr lang="en-US" sz="1350" dirty="0">
              <a:solidFill>
                <a:srgbClr val="1E4056"/>
              </a:solidFill>
            </a:endParaRPr>
          </a:p>
        </p:txBody>
      </p:sp>
      <p:sp>
        <p:nvSpPr>
          <p:cNvPr id="74" name="Rectangle 73"/>
          <p:cNvSpPr/>
          <p:nvPr/>
        </p:nvSpPr>
        <p:spPr>
          <a:xfrm>
            <a:off x="1465432" y="3610260"/>
            <a:ext cx="716076" cy="820137"/>
          </a:xfrm>
          <a:prstGeom prst="rect">
            <a:avLst/>
          </a:prstGeom>
          <a:solidFill>
            <a:schemeClr val="tx1">
              <a:lumMod val="60000"/>
              <a:lumOff val="4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b="1" dirty="0">
                <a:solidFill>
                  <a:srgbClr val="1E4056"/>
                </a:solidFill>
              </a:rPr>
              <a:t>PLL</a:t>
            </a:r>
          </a:p>
          <a:p>
            <a:pPr algn="ctr"/>
            <a:r>
              <a:rPr lang="en-US" sz="1350" dirty="0">
                <a:solidFill>
                  <a:srgbClr val="1E4056"/>
                </a:solidFill>
              </a:rPr>
              <a:t>4159</a:t>
            </a:r>
          </a:p>
        </p:txBody>
      </p:sp>
      <p:grpSp>
        <p:nvGrpSpPr>
          <p:cNvPr id="75" name="Group 74"/>
          <p:cNvGrpSpPr/>
          <p:nvPr/>
        </p:nvGrpSpPr>
        <p:grpSpPr>
          <a:xfrm>
            <a:off x="201621" y="2255650"/>
            <a:ext cx="86497" cy="148282"/>
            <a:chOff x="378941" y="1960605"/>
            <a:chExt cx="115329" cy="197709"/>
          </a:xfrm>
        </p:grpSpPr>
        <p:cxnSp>
          <p:nvCxnSpPr>
            <p:cNvPr id="76" name="Straight Connector 75"/>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flipH="1">
            <a:off x="234932" y="3707874"/>
            <a:ext cx="53185" cy="148282"/>
            <a:chOff x="378941" y="1960605"/>
            <a:chExt cx="115329" cy="197709"/>
          </a:xfrm>
        </p:grpSpPr>
        <p:cxnSp>
          <p:nvCxnSpPr>
            <p:cNvPr id="88" name="Straight Connector 87"/>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0" name="Straight Connector 89"/>
          <p:cNvCxnSpPr/>
          <p:nvPr/>
        </p:nvCxnSpPr>
        <p:spPr>
          <a:xfrm>
            <a:off x="288117" y="2323611"/>
            <a:ext cx="20076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34931" y="3775837"/>
            <a:ext cx="371372" cy="617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19412" y="4291727"/>
            <a:ext cx="374534" cy="15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122532" y="3808272"/>
            <a:ext cx="3429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122532" y="4217592"/>
            <a:ext cx="3429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35699" y="2363771"/>
            <a:ext cx="342900" cy="0"/>
          </a:xfrm>
          <a:prstGeom prst="line">
            <a:avLst/>
          </a:prstGeom>
          <a:ln w="38100" cmpd="dbl">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1035699" y="2508963"/>
            <a:ext cx="342900" cy="0"/>
          </a:xfrm>
          <a:prstGeom prst="line">
            <a:avLst/>
          </a:prstGeom>
          <a:ln w="38100" cmpd="dbl">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035699" y="2736018"/>
            <a:ext cx="342900" cy="0"/>
          </a:xfrm>
          <a:prstGeom prst="line">
            <a:avLst/>
          </a:prstGeom>
          <a:ln w="38100" cmpd="dbl">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035699" y="2956898"/>
            <a:ext cx="342900" cy="0"/>
          </a:xfrm>
          <a:prstGeom prst="line">
            <a:avLst/>
          </a:prstGeom>
          <a:ln w="38100" cmpd="dbl">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2248352" y="2030944"/>
            <a:ext cx="1353102" cy="2520809"/>
          </a:xfrm>
          <a:prstGeom prst="rect">
            <a:avLst/>
          </a:prstGeom>
          <a:solidFill>
            <a:schemeClr val="accent3">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b="1" dirty="0">
              <a:solidFill>
                <a:srgbClr val="003D61"/>
              </a:solidFill>
            </a:endParaRPr>
          </a:p>
          <a:p>
            <a:pPr algn="ctr"/>
            <a:r>
              <a:rPr lang="en-US" sz="2000" b="1" dirty="0">
                <a:solidFill>
                  <a:srgbClr val="003D61"/>
                </a:solidFill>
              </a:rPr>
              <a:t>DSP-</a:t>
            </a:r>
          </a:p>
          <a:p>
            <a:pPr algn="ctr"/>
            <a:r>
              <a:rPr lang="en-US" sz="2000" b="1" dirty="0" smtClean="0">
                <a:solidFill>
                  <a:srgbClr val="003D61"/>
                </a:solidFill>
              </a:rPr>
              <a:t>BF706</a:t>
            </a:r>
            <a:endParaRPr lang="en-US" sz="1200" b="1" dirty="0">
              <a:solidFill>
                <a:srgbClr val="003D61"/>
              </a:solidFill>
            </a:endParaRPr>
          </a:p>
          <a:p>
            <a:pPr algn="ctr"/>
            <a:endParaRPr lang="en-US" sz="450" b="1" dirty="0">
              <a:solidFill>
                <a:srgbClr val="003D61"/>
              </a:solidFill>
            </a:endParaRPr>
          </a:p>
          <a:p>
            <a:pPr algn="ctr"/>
            <a:endParaRPr lang="en-US" sz="788" b="1" dirty="0">
              <a:solidFill>
                <a:srgbClr val="003D61"/>
              </a:solidFill>
            </a:endParaRPr>
          </a:p>
          <a:p>
            <a:pPr algn="ctr"/>
            <a:r>
              <a:rPr lang="en-US" sz="1350" b="1" dirty="0">
                <a:solidFill>
                  <a:srgbClr val="003D61"/>
                </a:solidFill>
              </a:rPr>
              <a:t>Control, Data Acquisition</a:t>
            </a:r>
          </a:p>
        </p:txBody>
      </p:sp>
      <p:cxnSp>
        <p:nvCxnSpPr>
          <p:cNvPr id="103" name="Straight Connector 102"/>
          <p:cNvCxnSpPr/>
          <p:nvPr/>
        </p:nvCxnSpPr>
        <p:spPr>
          <a:xfrm>
            <a:off x="816368" y="3172369"/>
            <a:ext cx="1007103" cy="9760"/>
          </a:xfrm>
          <a:prstGeom prst="line">
            <a:avLst/>
          </a:prstGeom>
          <a:ln w="12700">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71" idx="2"/>
            <a:endCxn id="72" idx="0"/>
          </p:cNvCxnSpPr>
          <p:nvPr/>
        </p:nvCxnSpPr>
        <p:spPr>
          <a:xfrm>
            <a:off x="774649" y="3007481"/>
            <a:ext cx="200059" cy="609265"/>
          </a:xfrm>
          <a:prstGeom prst="line">
            <a:avLst/>
          </a:prstGeom>
          <a:ln w="12700">
            <a:solidFill>
              <a:srgbClr val="FFC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74" idx="0"/>
          </p:cNvCxnSpPr>
          <p:nvPr/>
        </p:nvCxnSpPr>
        <p:spPr>
          <a:xfrm flipV="1">
            <a:off x="1823470" y="3182129"/>
            <a:ext cx="0" cy="428131"/>
          </a:xfrm>
          <a:prstGeom prst="line">
            <a:avLst/>
          </a:prstGeom>
          <a:ln w="12700">
            <a:solidFill>
              <a:srgbClr val="FFC000"/>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115" idx="1"/>
          </p:cNvCxnSpPr>
          <p:nvPr/>
        </p:nvCxnSpPr>
        <p:spPr>
          <a:xfrm flipH="1" flipV="1">
            <a:off x="1512648" y="2424695"/>
            <a:ext cx="1008335" cy="1238115"/>
          </a:xfrm>
          <a:prstGeom prst="line">
            <a:avLst/>
          </a:prstGeom>
          <a:ln w="12700">
            <a:solidFill>
              <a:srgbClr val="FFC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7" name="Right Arrow 106"/>
          <p:cNvSpPr/>
          <p:nvPr/>
        </p:nvSpPr>
        <p:spPr>
          <a:xfrm>
            <a:off x="2016815" y="2506453"/>
            <a:ext cx="492967" cy="299672"/>
          </a:xfrm>
          <a:prstGeom prst="rightArrow">
            <a:avLst/>
          </a:prstGeom>
          <a:solidFill>
            <a:schemeClr val="accent2">
              <a:lumMod val="75000"/>
              <a:lumOff val="25000"/>
            </a:schemeClr>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700" b="1" dirty="0">
                <a:solidFill>
                  <a:srgbClr val="003D61"/>
                </a:solidFill>
              </a:rPr>
              <a:t>Quad SPI</a:t>
            </a:r>
          </a:p>
        </p:txBody>
      </p:sp>
      <p:cxnSp>
        <p:nvCxnSpPr>
          <p:cNvPr id="108" name="Straight Connector 107"/>
          <p:cNvCxnSpPr>
            <a:stCxn id="114" idx="1"/>
            <a:endCxn id="113" idx="3"/>
          </p:cNvCxnSpPr>
          <p:nvPr/>
        </p:nvCxnSpPr>
        <p:spPr>
          <a:xfrm flipH="1">
            <a:off x="3410055" y="4238772"/>
            <a:ext cx="418479" cy="0"/>
          </a:xfrm>
          <a:prstGeom prst="line">
            <a:avLst/>
          </a:prstGeom>
          <a:ln w="12700">
            <a:solidFill>
              <a:schemeClr val="tx1"/>
            </a:solidFill>
            <a:headEnd type="stealth"/>
            <a:tailEnd type="stealth"/>
          </a:ln>
          <a:effectLst/>
        </p:spPr>
        <p:style>
          <a:lnRef idx="2">
            <a:schemeClr val="accent1"/>
          </a:lnRef>
          <a:fillRef idx="0">
            <a:schemeClr val="accent1"/>
          </a:fillRef>
          <a:effectRef idx="1">
            <a:schemeClr val="accent1"/>
          </a:effectRef>
          <a:fontRef idx="minor">
            <a:schemeClr val="tx1"/>
          </a:fontRef>
        </p:style>
      </p:cxnSp>
      <p:sp>
        <p:nvSpPr>
          <p:cNvPr id="109" name="Flowchart: Magnetic Disk 108"/>
          <p:cNvSpPr/>
          <p:nvPr/>
        </p:nvSpPr>
        <p:spPr>
          <a:xfrm>
            <a:off x="3767925" y="3421555"/>
            <a:ext cx="1262495" cy="500454"/>
          </a:xfrm>
          <a:prstGeom prst="flowChartMagneticDisk">
            <a:avLst/>
          </a:prstGeom>
          <a:solidFill>
            <a:srgbClr val="0070C0"/>
          </a:solidFill>
          <a:ln w="25400">
            <a:solidFill>
              <a:srgbClr val="000000"/>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rgbClr val="FFFFFF"/>
                </a:solidFill>
              </a:rPr>
              <a:t>Python Script </a:t>
            </a:r>
          </a:p>
        </p:txBody>
      </p:sp>
      <p:sp>
        <p:nvSpPr>
          <p:cNvPr id="110" name="Right Arrow 109"/>
          <p:cNvSpPr/>
          <p:nvPr/>
        </p:nvSpPr>
        <p:spPr>
          <a:xfrm rot="16200000">
            <a:off x="4764207" y="3970615"/>
            <a:ext cx="266972" cy="133041"/>
          </a:xfrm>
          <a:prstGeom prst="rightArrow">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00">
              <a:solidFill>
                <a:srgbClr val="FFFFFF"/>
              </a:solidFill>
            </a:endParaRPr>
          </a:p>
        </p:txBody>
      </p:sp>
      <p:sp>
        <p:nvSpPr>
          <p:cNvPr id="111" name="Rectangle 110"/>
          <p:cNvSpPr/>
          <p:nvPr/>
        </p:nvSpPr>
        <p:spPr>
          <a:xfrm>
            <a:off x="3767925" y="1878243"/>
            <a:ext cx="1497083" cy="2870495"/>
          </a:xfrm>
          <a:prstGeom prst="rect">
            <a:avLst/>
          </a:prstGeom>
          <a:noFill/>
          <a:ln w="28575">
            <a:solidFill>
              <a:schemeClr val="tx1"/>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srgbClr val="FFFFFF"/>
              </a:solidFill>
            </a:endParaRPr>
          </a:p>
        </p:txBody>
      </p:sp>
      <p:sp>
        <p:nvSpPr>
          <p:cNvPr id="112" name="TextBox 61"/>
          <p:cNvSpPr txBox="1"/>
          <p:nvPr/>
        </p:nvSpPr>
        <p:spPr>
          <a:xfrm>
            <a:off x="3763747" y="1901470"/>
            <a:ext cx="1501262"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000000"/>
                </a:solidFill>
              </a:rPr>
              <a:t>PC</a:t>
            </a:r>
          </a:p>
          <a:p>
            <a:pPr algn="ctr"/>
            <a:r>
              <a:rPr lang="en-US" dirty="0">
                <a:solidFill>
                  <a:srgbClr val="000000"/>
                </a:solidFill>
              </a:rPr>
              <a:t>Target Identification &amp; Visualization</a:t>
            </a:r>
          </a:p>
        </p:txBody>
      </p:sp>
      <p:sp>
        <p:nvSpPr>
          <p:cNvPr id="113" name="Rectangle 112"/>
          <p:cNvSpPr/>
          <p:nvPr/>
        </p:nvSpPr>
        <p:spPr>
          <a:xfrm>
            <a:off x="2803769" y="4149672"/>
            <a:ext cx="606286" cy="178199"/>
          </a:xfrm>
          <a:prstGeom prst="rect">
            <a:avLst/>
          </a:prstGeom>
          <a:solidFill>
            <a:srgbClr val="FFC000">
              <a:alpha val="50000"/>
            </a:srgbClr>
          </a:solidFill>
          <a:ln>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rgbClr val="000000"/>
                </a:solidFill>
              </a:rPr>
              <a:t>USB</a:t>
            </a:r>
          </a:p>
        </p:txBody>
      </p:sp>
      <p:sp>
        <p:nvSpPr>
          <p:cNvPr id="114" name="Rectangle 113"/>
          <p:cNvSpPr/>
          <p:nvPr/>
        </p:nvSpPr>
        <p:spPr>
          <a:xfrm>
            <a:off x="3828534" y="4136246"/>
            <a:ext cx="678497" cy="205052"/>
          </a:xfrm>
          <a:prstGeom prst="rect">
            <a:avLst/>
          </a:prstGeom>
          <a:solidFill>
            <a:srgbClr val="FFC000">
              <a:alpha val="50000"/>
            </a:srgbClr>
          </a:solidFill>
          <a:ln>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b="1" dirty="0">
                <a:solidFill>
                  <a:srgbClr val="000000"/>
                </a:solidFill>
              </a:rPr>
              <a:t>USB</a:t>
            </a:r>
          </a:p>
        </p:txBody>
      </p:sp>
      <p:sp>
        <p:nvSpPr>
          <p:cNvPr id="115" name="Rectangle 114"/>
          <p:cNvSpPr/>
          <p:nvPr/>
        </p:nvSpPr>
        <p:spPr>
          <a:xfrm>
            <a:off x="2520982" y="3573711"/>
            <a:ext cx="606286" cy="178199"/>
          </a:xfrm>
          <a:prstGeom prst="rect">
            <a:avLst/>
          </a:prstGeom>
          <a:solidFill>
            <a:srgbClr val="FFC000">
              <a:alpha val="50000"/>
            </a:srgbClr>
          </a:solidFill>
          <a:ln>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50" dirty="0">
                <a:solidFill>
                  <a:srgbClr val="000000"/>
                </a:solidFill>
              </a:rPr>
              <a:t>SPI</a:t>
            </a:r>
          </a:p>
        </p:txBody>
      </p:sp>
      <p:grpSp>
        <p:nvGrpSpPr>
          <p:cNvPr id="116" name="Group 115"/>
          <p:cNvGrpSpPr/>
          <p:nvPr/>
        </p:nvGrpSpPr>
        <p:grpSpPr>
          <a:xfrm flipH="1">
            <a:off x="232766" y="4221506"/>
            <a:ext cx="53185" cy="148282"/>
            <a:chOff x="378941" y="1960605"/>
            <a:chExt cx="115329" cy="197709"/>
          </a:xfrm>
        </p:grpSpPr>
        <p:cxnSp>
          <p:nvCxnSpPr>
            <p:cNvPr id="117" name="Straight Connector 116"/>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9" name="TextBox 118"/>
          <p:cNvSpPr txBox="1"/>
          <p:nvPr/>
        </p:nvSpPr>
        <p:spPr>
          <a:xfrm>
            <a:off x="109345" y="4356321"/>
            <a:ext cx="797558" cy="415498"/>
          </a:xfrm>
          <a:prstGeom prst="rect">
            <a:avLst/>
          </a:prstGeom>
          <a:noFill/>
        </p:spPr>
        <p:txBody>
          <a:bodyPr vert="horz" wrap="square" rtlCol="0">
            <a:spAutoFit/>
          </a:bodyPr>
          <a:lstStyle/>
          <a:p>
            <a:r>
              <a:rPr lang="en-US" sz="1050" dirty="0"/>
              <a:t>2 TX Antennas</a:t>
            </a:r>
          </a:p>
        </p:txBody>
      </p:sp>
      <p:sp>
        <p:nvSpPr>
          <p:cNvPr id="120" name="TextBox 119"/>
          <p:cNvSpPr txBox="1"/>
          <p:nvPr/>
        </p:nvSpPr>
        <p:spPr>
          <a:xfrm>
            <a:off x="80588" y="3018189"/>
            <a:ext cx="791316" cy="415498"/>
          </a:xfrm>
          <a:prstGeom prst="rect">
            <a:avLst/>
          </a:prstGeom>
          <a:noFill/>
        </p:spPr>
        <p:txBody>
          <a:bodyPr vert="horz" wrap="square" rtlCol="0">
            <a:spAutoFit/>
          </a:bodyPr>
          <a:lstStyle/>
          <a:p>
            <a:r>
              <a:rPr lang="en-US" sz="1050" dirty="0"/>
              <a:t>4 RX Antennas</a:t>
            </a:r>
          </a:p>
        </p:txBody>
      </p:sp>
      <p:sp>
        <p:nvSpPr>
          <p:cNvPr id="121" name="TextBox 120"/>
          <p:cNvSpPr txBox="1"/>
          <p:nvPr/>
        </p:nvSpPr>
        <p:spPr>
          <a:xfrm>
            <a:off x="377297" y="1410824"/>
            <a:ext cx="3924256" cy="415498"/>
          </a:xfrm>
          <a:prstGeom prst="rect">
            <a:avLst/>
          </a:prstGeom>
          <a:noFill/>
        </p:spPr>
        <p:txBody>
          <a:bodyPr wrap="square" rtlCol="0">
            <a:spAutoFit/>
          </a:bodyPr>
          <a:lstStyle/>
          <a:p>
            <a:pPr algn="ctr"/>
            <a:r>
              <a:rPr lang="en-US" sz="2100" b="1" dirty="0" smtClean="0"/>
              <a:t>DemoRAD – Block Diagram </a:t>
            </a:r>
            <a:endParaRPr lang="en-US" sz="2100" b="1" dirty="0"/>
          </a:p>
        </p:txBody>
      </p:sp>
      <p:grpSp>
        <p:nvGrpSpPr>
          <p:cNvPr id="157" name="Group 156"/>
          <p:cNvGrpSpPr/>
          <p:nvPr/>
        </p:nvGrpSpPr>
        <p:grpSpPr>
          <a:xfrm>
            <a:off x="204681" y="2437663"/>
            <a:ext cx="86497" cy="148282"/>
            <a:chOff x="378941" y="1960605"/>
            <a:chExt cx="115329" cy="197709"/>
          </a:xfrm>
        </p:grpSpPr>
        <p:cxnSp>
          <p:nvCxnSpPr>
            <p:cNvPr id="158" name="Straight Connector 157"/>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60" name="Straight Connector 159"/>
          <p:cNvCxnSpPr/>
          <p:nvPr/>
        </p:nvCxnSpPr>
        <p:spPr>
          <a:xfrm>
            <a:off x="291177" y="2505625"/>
            <a:ext cx="20076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1" name="Group 160"/>
          <p:cNvGrpSpPr/>
          <p:nvPr/>
        </p:nvGrpSpPr>
        <p:grpSpPr>
          <a:xfrm>
            <a:off x="189517" y="2668020"/>
            <a:ext cx="86497" cy="148282"/>
            <a:chOff x="378941" y="1960605"/>
            <a:chExt cx="115329" cy="197709"/>
          </a:xfrm>
        </p:grpSpPr>
        <p:cxnSp>
          <p:nvCxnSpPr>
            <p:cNvPr id="162" name="Straight Connector 161"/>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64" name="Straight Connector 163"/>
          <p:cNvCxnSpPr/>
          <p:nvPr/>
        </p:nvCxnSpPr>
        <p:spPr>
          <a:xfrm>
            <a:off x="276013" y="2735982"/>
            <a:ext cx="20076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5" name="Group 164"/>
          <p:cNvGrpSpPr/>
          <p:nvPr/>
        </p:nvGrpSpPr>
        <p:grpSpPr>
          <a:xfrm>
            <a:off x="197090" y="2847233"/>
            <a:ext cx="86497" cy="148282"/>
            <a:chOff x="378941" y="1960605"/>
            <a:chExt cx="115329" cy="197709"/>
          </a:xfrm>
        </p:grpSpPr>
        <p:cxnSp>
          <p:nvCxnSpPr>
            <p:cNvPr id="166" name="Straight Connector 165"/>
            <p:cNvCxnSpPr/>
            <p:nvPr/>
          </p:nvCxnSpPr>
          <p:spPr>
            <a:xfrm>
              <a:off x="378941" y="1960605"/>
              <a:ext cx="115329" cy="906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378941" y="2051222"/>
              <a:ext cx="115329" cy="1070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68" name="Straight Connector 167"/>
          <p:cNvCxnSpPr/>
          <p:nvPr/>
        </p:nvCxnSpPr>
        <p:spPr>
          <a:xfrm>
            <a:off x="283586" y="2915195"/>
            <a:ext cx="20076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Content Placeholder 2"/>
          <p:cNvSpPr>
            <a:spLocks noGrp="1"/>
          </p:cNvSpPr>
          <p:nvPr>
            <p:ph idx="1"/>
          </p:nvPr>
        </p:nvSpPr>
        <p:spPr>
          <a:xfrm>
            <a:off x="5288355" y="1027978"/>
            <a:ext cx="6903645" cy="5300633"/>
          </a:xfrm>
        </p:spPr>
        <p:txBody>
          <a:bodyPr>
            <a:normAutofit fontScale="92500"/>
          </a:bodyPr>
          <a:lstStyle/>
          <a:p>
            <a:pPr marL="0" indent="0">
              <a:buNone/>
            </a:pPr>
            <a:endParaRPr lang="en-US" dirty="0" smtClean="0"/>
          </a:p>
          <a:p>
            <a:r>
              <a:rPr lang="en-US" sz="2400" dirty="0"/>
              <a:t> These solutions </a:t>
            </a:r>
            <a:r>
              <a:rPr lang="en-US" sz="2400" dirty="0" smtClean="0"/>
              <a:t>provide </a:t>
            </a:r>
            <a:r>
              <a:rPr lang="en-US" sz="2400" dirty="0"/>
              <a:t>excellent aids </a:t>
            </a:r>
            <a:r>
              <a:rPr lang="en-US" sz="2400" dirty="0" smtClean="0"/>
              <a:t>to </a:t>
            </a:r>
            <a:r>
              <a:rPr lang="en-US" sz="2400" dirty="0"/>
              <a:t>customers </a:t>
            </a:r>
            <a:r>
              <a:rPr lang="en-US" sz="2400" dirty="0" smtClean="0"/>
              <a:t>to </a:t>
            </a:r>
            <a:r>
              <a:rPr lang="en-US" sz="2400" dirty="0"/>
              <a:t>achieve the following</a:t>
            </a:r>
            <a:r>
              <a:rPr lang="en-US" sz="2400" dirty="0" smtClean="0"/>
              <a:t>:-</a:t>
            </a:r>
          </a:p>
          <a:p>
            <a:endParaRPr lang="en-US" sz="2400" dirty="0"/>
          </a:p>
          <a:p>
            <a:pPr lvl="1">
              <a:lnSpc>
                <a:spcPct val="110000"/>
              </a:lnSpc>
            </a:pPr>
            <a:r>
              <a:rPr lang="en-US" sz="2000" dirty="0" smtClean="0">
                <a:solidFill>
                  <a:schemeClr val="accent4"/>
                </a:solidFill>
              </a:rPr>
              <a:t>Low cost introduction to 24 GHz RF HW/SW sensor eval kit </a:t>
            </a:r>
          </a:p>
          <a:p>
            <a:pPr lvl="1">
              <a:lnSpc>
                <a:spcPct val="110000"/>
              </a:lnSpc>
            </a:pPr>
            <a:r>
              <a:rPr lang="en-US" sz="2000" dirty="0" smtClean="0"/>
              <a:t>No need for expensive RF test &amp; measurement equipment</a:t>
            </a:r>
          </a:p>
          <a:p>
            <a:pPr lvl="1">
              <a:lnSpc>
                <a:spcPct val="110000"/>
              </a:lnSpc>
            </a:pPr>
            <a:r>
              <a:rPr lang="en-US" sz="2000" dirty="0" smtClean="0">
                <a:solidFill>
                  <a:schemeClr val="accent4"/>
                </a:solidFill>
              </a:rPr>
              <a:t>Quick and easy setup in minute to PC</a:t>
            </a:r>
          </a:p>
          <a:p>
            <a:pPr lvl="1">
              <a:lnSpc>
                <a:spcPct val="110000"/>
              </a:lnSpc>
            </a:pPr>
            <a:r>
              <a:rPr lang="en-US" sz="2000" dirty="0" smtClean="0"/>
              <a:t>Understanding of RADAR HW and basic SW</a:t>
            </a:r>
            <a:endParaRPr lang="en-US" sz="2000" dirty="0"/>
          </a:p>
          <a:p>
            <a:pPr lvl="1">
              <a:lnSpc>
                <a:spcPct val="110000"/>
              </a:lnSpc>
            </a:pPr>
            <a:r>
              <a:rPr lang="en-US" sz="2000" dirty="0" smtClean="0">
                <a:solidFill>
                  <a:schemeClr val="accent4"/>
                </a:solidFill>
              </a:rPr>
              <a:t>RF HW expertise and support</a:t>
            </a:r>
            <a:endParaRPr lang="en-US" sz="2000" dirty="0">
              <a:solidFill>
                <a:schemeClr val="accent4"/>
              </a:solidFill>
            </a:endParaRPr>
          </a:p>
          <a:p>
            <a:pPr lvl="1">
              <a:lnSpc>
                <a:spcPct val="110000"/>
              </a:lnSpc>
            </a:pPr>
            <a:r>
              <a:rPr lang="en-US" sz="2000" dirty="0" smtClean="0"/>
              <a:t>Speeds up customer RADAR system evaluation</a:t>
            </a:r>
            <a:endParaRPr lang="en-US" sz="2000" dirty="0"/>
          </a:p>
          <a:p>
            <a:pPr lvl="1">
              <a:lnSpc>
                <a:spcPct val="110000"/>
              </a:lnSpc>
            </a:pPr>
            <a:r>
              <a:rPr lang="en-US" sz="2000" dirty="0" smtClean="0">
                <a:solidFill>
                  <a:schemeClr val="accent4"/>
                </a:solidFill>
              </a:rPr>
              <a:t>Move </a:t>
            </a:r>
            <a:r>
              <a:rPr lang="en-US" sz="2000" dirty="0">
                <a:solidFill>
                  <a:schemeClr val="accent4"/>
                </a:solidFill>
              </a:rPr>
              <a:t>quickly </a:t>
            </a:r>
            <a:r>
              <a:rPr lang="en-US" sz="2000" dirty="0" smtClean="0">
                <a:solidFill>
                  <a:schemeClr val="accent4"/>
                </a:solidFill>
              </a:rPr>
              <a:t>to reference </a:t>
            </a:r>
            <a:r>
              <a:rPr lang="en-US" sz="2000" dirty="0">
                <a:solidFill>
                  <a:schemeClr val="accent4"/>
                </a:solidFill>
              </a:rPr>
              <a:t>design using “DemoRAD” platform </a:t>
            </a:r>
            <a:endParaRPr lang="en-US" sz="2000" dirty="0" smtClean="0">
              <a:solidFill>
                <a:schemeClr val="accent4"/>
              </a:solidFill>
            </a:endParaRPr>
          </a:p>
          <a:p>
            <a:pPr lvl="1">
              <a:lnSpc>
                <a:spcPct val="110000"/>
              </a:lnSpc>
            </a:pPr>
            <a:r>
              <a:rPr lang="en-IE" sz="2000" dirty="0" smtClean="0"/>
              <a:t>Access to system partners or internal system experts</a:t>
            </a:r>
          </a:p>
          <a:p>
            <a:pPr lvl="1">
              <a:lnSpc>
                <a:spcPct val="110000"/>
              </a:lnSpc>
            </a:pPr>
            <a:r>
              <a:rPr lang="en-US" sz="2000" dirty="0" smtClean="0">
                <a:solidFill>
                  <a:schemeClr val="accent4"/>
                </a:solidFill>
              </a:rPr>
              <a:t>Develop </a:t>
            </a:r>
            <a:r>
              <a:rPr lang="en-US" sz="2000" dirty="0">
                <a:solidFill>
                  <a:schemeClr val="accent4"/>
                </a:solidFill>
              </a:rPr>
              <a:t>product </a:t>
            </a:r>
            <a:r>
              <a:rPr lang="en-US" sz="2000" dirty="0" smtClean="0">
                <a:solidFill>
                  <a:schemeClr val="accent4"/>
                </a:solidFill>
              </a:rPr>
              <a:t>with </a:t>
            </a:r>
            <a:r>
              <a:rPr lang="en-US" sz="2000" dirty="0">
                <a:solidFill>
                  <a:schemeClr val="accent4"/>
                </a:solidFill>
              </a:rPr>
              <a:t>faster time to market</a:t>
            </a:r>
          </a:p>
          <a:p>
            <a:endParaRPr lang="en-US" dirty="0"/>
          </a:p>
        </p:txBody>
      </p:sp>
      <p:sp>
        <p:nvSpPr>
          <p:cNvPr id="5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2413442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Demorad – Radar modes of operation </a:t>
            </a:r>
            <a:br>
              <a:rPr lang="en-IE" dirty="0" smtClean="0"/>
            </a:br>
            <a:r>
              <a:rPr lang="en-IE" sz="2000" dirty="0"/>
              <a:t>Basic Radar Algorithms - Screen Shots</a:t>
            </a:r>
            <a:endParaRPr lang="en-US" sz="2000"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14</a:t>
            </a:fld>
            <a:endParaRPr lang="en-US" dirty="0"/>
          </a:p>
        </p:txBody>
      </p:sp>
      <p:sp>
        <p:nvSpPr>
          <p:cNvPr id="5" name="TextBox 4"/>
          <p:cNvSpPr txBox="1"/>
          <p:nvPr/>
        </p:nvSpPr>
        <p:spPr>
          <a:xfrm>
            <a:off x="2498862" y="6390647"/>
            <a:ext cx="3279333" cy="272550"/>
          </a:xfrm>
          <a:prstGeom prst="rect">
            <a:avLst/>
          </a:prstGeom>
          <a:noFill/>
        </p:spPr>
        <p:txBody>
          <a:bodyPr wrap="none" lIns="0" tIns="0" rIns="0" bIns="0" rtlCol="0">
            <a:noAutofit/>
          </a:bodyPr>
          <a:lstStyle/>
          <a:p>
            <a:pPr defTabSz="457200">
              <a:spcBef>
                <a:spcPts val="1000"/>
              </a:spcBef>
              <a:buClr>
                <a:srgbClr val="1E4056"/>
              </a:buClr>
              <a:buSzPct val="75000"/>
            </a:pPr>
            <a:r>
              <a:rPr lang="en-IE" sz="1600" dirty="0">
                <a:solidFill>
                  <a:srgbClr val="000000"/>
                </a:solidFill>
              </a:rPr>
              <a:t>Range and velocity of target</a:t>
            </a:r>
            <a:endParaRPr lang="en-US" sz="1600" dirty="0">
              <a:solidFill>
                <a:srgbClr val="000000"/>
              </a:solidFill>
            </a:endParaRPr>
          </a:p>
        </p:txBody>
      </p:sp>
      <p:pic>
        <p:nvPicPr>
          <p:cNvPr id="6" name="Content Placeholder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9441" y="4192990"/>
            <a:ext cx="2829025" cy="218224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2838" y="1130221"/>
            <a:ext cx="2673598" cy="2070984"/>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4531" y="1112149"/>
            <a:ext cx="2971277" cy="2291974"/>
          </a:xfrm>
          <a:prstGeom prst="rect">
            <a:avLst/>
          </a:prstGeom>
        </p:spPr>
      </p:pic>
      <p:sp>
        <p:nvSpPr>
          <p:cNvPr id="9" name="TextBox 8"/>
          <p:cNvSpPr txBox="1"/>
          <p:nvPr/>
        </p:nvSpPr>
        <p:spPr>
          <a:xfrm>
            <a:off x="2737605" y="3264454"/>
            <a:ext cx="2141217" cy="430226"/>
          </a:xfrm>
          <a:prstGeom prst="rect">
            <a:avLst/>
          </a:prstGeom>
          <a:noFill/>
        </p:spPr>
        <p:txBody>
          <a:bodyPr wrap="none" lIns="0" tIns="0" rIns="0" bIns="0" rtlCol="0">
            <a:noAutofit/>
          </a:bodyPr>
          <a:lstStyle/>
          <a:p>
            <a:pPr defTabSz="457200">
              <a:spcBef>
                <a:spcPts val="1000"/>
              </a:spcBef>
              <a:buClr>
                <a:srgbClr val="1E4056"/>
              </a:buClr>
              <a:buSzPct val="75000"/>
            </a:pPr>
            <a:r>
              <a:rPr lang="en-IE" sz="1600" dirty="0">
                <a:solidFill>
                  <a:srgbClr val="000000"/>
                </a:solidFill>
              </a:rPr>
              <a:t>Raw Data Capture</a:t>
            </a:r>
            <a:endParaRPr lang="en-US" sz="1600" dirty="0">
              <a:solidFill>
                <a:srgbClr val="000000"/>
              </a:solidFill>
            </a:endParaRPr>
          </a:p>
        </p:txBody>
      </p:sp>
      <p:sp>
        <p:nvSpPr>
          <p:cNvPr id="10" name="TextBox 9"/>
          <p:cNvSpPr txBox="1"/>
          <p:nvPr/>
        </p:nvSpPr>
        <p:spPr>
          <a:xfrm>
            <a:off x="6773083" y="3510913"/>
            <a:ext cx="2124802" cy="430226"/>
          </a:xfrm>
          <a:prstGeom prst="rect">
            <a:avLst/>
          </a:prstGeom>
          <a:noFill/>
        </p:spPr>
        <p:txBody>
          <a:bodyPr wrap="none" lIns="0" tIns="0" rIns="0" bIns="0" rtlCol="0">
            <a:noAutofit/>
          </a:bodyPr>
          <a:lstStyle/>
          <a:p>
            <a:pPr defTabSz="457200">
              <a:spcBef>
                <a:spcPts val="1000"/>
              </a:spcBef>
              <a:buClr>
                <a:srgbClr val="1E4056"/>
              </a:buClr>
              <a:buSzPct val="75000"/>
            </a:pPr>
            <a:r>
              <a:rPr lang="en-IE" sz="1600" dirty="0">
                <a:solidFill>
                  <a:srgbClr val="000000"/>
                </a:solidFill>
              </a:rPr>
              <a:t>Radar sys data Range Data over time</a:t>
            </a:r>
            <a:endParaRPr lang="en-US" sz="1600" dirty="0">
              <a:solidFill>
                <a:srgbClr val="000000"/>
              </a:solidFill>
            </a:endParaRPr>
          </a:p>
        </p:txBody>
      </p:sp>
      <p:pic>
        <p:nvPicPr>
          <p:cNvPr id="11" name="Content Placeholder 4"/>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6940799" y="4192989"/>
            <a:ext cx="2811550" cy="2176317"/>
          </a:xfrm>
          <a:prstGeom prst="rect">
            <a:avLst/>
          </a:prstGeom>
        </p:spPr>
      </p:pic>
      <p:sp>
        <p:nvSpPr>
          <p:cNvPr id="12" name="TextBox 11"/>
          <p:cNvSpPr txBox="1"/>
          <p:nvPr/>
        </p:nvSpPr>
        <p:spPr>
          <a:xfrm>
            <a:off x="7022641" y="6421414"/>
            <a:ext cx="3369938" cy="404755"/>
          </a:xfrm>
          <a:prstGeom prst="rect">
            <a:avLst/>
          </a:prstGeom>
          <a:noFill/>
        </p:spPr>
        <p:txBody>
          <a:bodyPr wrap="none" lIns="0" tIns="0" rIns="0" bIns="0" rtlCol="0">
            <a:noAutofit/>
          </a:bodyPr>
          <a:lstStyle/>
          <a:p>
            <a:pPr defTabSz="457200">
              <a:spcBef>
                <a:spcPts val="1000"/>
              </a:spcBef>
              <a:buClr>
                <a:srgbClr val="1E4056"/>
              </a:buClr>
              <a:buSzPct val="75000"/>
            </a:pPr>
            <a:r>
              <a:rPr lang="en-IE" sz="1600" dirty="0">
                <a:solidFill>
                  <a:srgbClr val="000000"/>
                </a:solidFill>
              </a:rPr>
              <a:t>Distance and angle of target</a:t>
            </a:r>
            <a:endParaRPr lang="en-US" sz="1600" dirty="0">
              <a:solidFill>
                <a:srgbClr val="000000"/>
              </a:solidFill>
            </a:endParaRPr>
          </a:p>
        </p:txBody>
      </p:sp>
      <p:sp>
        <p:nvSpPr>
          <p:cNvPr id="13" name="Rectangle 12"/>
          <p:cNvSpPr/>
          <p:nvPr/>
        </p:nvSpPr>
        <p:spPr>
          <a:xfrm>
            <a:off x="5188466" y="1049884"/>
            <a:ext cx="6857999" cy="369332"/>
          </a:xfrm>
          <a:prstGeom prst="rect">
            <a:avLst/>
          </a:prstGeom>
        </p:spPr>
        <p:txBody>
          <a:bodyPr wrap="square">
            <a:spAutoFit/>
          </a:bodyPr>
          <a:lstStyle/>
          <a:p>
            <a:r>
              <a:rPr lang="en-IE" dirty="0"/>
              <a:t>FMCW Mode </a:t>
            </a:r>
            <a:endParaRPr lang="en-US" dirty="0"/>
          </a:p>
        </p:txBody>
      </p:sp>
      <p:sp>
        <p:nvSpPr>
          <p:cNvPr id="14" name="Rectangle 13"/>
          <p:cNvSpPr/>
          <p:nvPr/>
        </p:nvSpPr>
        <p:spPr>
          <a:xfrm>
            <a:off x="2498862" y="3823657"/>
            <a:ext cx="2377574" cy="369332"/>
          </a:xfrm>
          <a:prstGeom prst="rect">
            <a:avLst/>
          </a:prstGeom>
        </p:spPr>
        <p:txBody>
          <a:bodyPr wrap="none">
            <a:spAutoFit/>
          </a:bodyPr>
          <a:lstStyle/>
          <a:p>
            <a:r>
              <a:rPr lang="en-IE" dirty="0"/>
              <a:t>Range Doppler Mode</a:t>
            </a:r>
            <a:endParaRPr lang="en-US" dirty="0"/>
          </a:p>
        </p:txBody>
      </p:sp>
      <p:sp>
        <p:nvSpPr>
          <p:cNvPr id="15" name="Rectangle 14"/>
          <p:cNvSpPr/>
          <p:nvPr/>
        </p:nvSpPr>
        <p:spPr>
          <a:xfrm>
            <a:off x="6977561" y="3819263"/>
            <a:ext cx="3108543" cy="369332"/>
          </a:xfrm>
          <a:prstGeom prst="rect">
            <a:avLst/>
          </a:prstGeom>
        </p:spPr>
        <p:txBody>
          <a:bodyPr wrap="none">
            <a:spAutoFit/>
          </a:bodyPr>
          <a:lstStyle/>
          <a:p>
            <a:r>
              <a:rPr lang="en-IE" dirty="0"/>
              <a:t>Digital Beam Forming Mode </a:t>
            </a:r>
            <a:endParaRPr lang="en-US" dirty="0"/>
          </a:p>
        </p:txBody>
      </p:sp>
      <p:sp>
        <p:nvSpPr>
          <p:cNvPr id="16" name="Footer Placeholder 5"/>
          <p:cNvSpPr txBox="1">
            <a:spLocks/>
          </p:cNvSpPr>
          <p:nvPr/>
        </p:nvSpPr>
        <p:spPr>
          <a:xfrm>
            <a:off x="187543" y="66068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668972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
            </a:r>
            <a:br>
              <a:rPr lang="en-US" dirty="0"/>
            </a:br>
            <a:endParaRPr lang="en-IE" dirty="0" smtClean="0"/>
          </a:p>
          <a:p>
            <a:r>
              <a:rPr lang="en-IE" dirty="0" smtClean="0"/>
              <a:t>24 GHz RADAR Broad Market Applications Examples </a:t>
            </a:r>
            <a:endParaRPr lang="en-US" dirty="0"/>
          </a:p>
        </p:txBody>
      </p:sp>
      <p:sp>
        <p:nvSpPr>
          <p:cNvPr id="5" name="Slide Number Placeholder 4"/>
          <p:cNvSpPr>
            <a:spLocks noGrp="1"/>
          </p:cNvSpPr>
          <p:nvPr>
            <p:ph type="sldNum" sz="quarter" idx="4"/>
          </p:nvPr>
        </p:nvSpPr>
        <p:spPr/>
        <p:txBody>
          <a:bodyPr/>
          <a:lstStyle/>
          <a:p>
            <a:fld id="{8ED1CEE6-8BBE-4393-857A-BEE0A5C48EE0}" type="slidenum">
              <a:rPr lang="en-US" smtClean="0"/>
              <a:pPr/>
              <a:t>15</a:t>
            </a:fld>
            <a:endParaRPr lang="en-US" dirty="0"/>
          </a:p>
        </p:txBody>
      </p:sp>
      <p:sp>
        <p:nvSpPr>
          <p:cNvPr id="6" name="Footer Placeholder 5"/>
          <p:cNvSpPr txBox="1">
            <a:spLocks/>
          </p:cNvSpPr>
          <p:nvPr/>
        </p:nvSpPr>
        <p:spPr>
          <a:xfrm>
            <a:off x="763313" y="6423661"/>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©2018 Analog Devices, Inc. All rights reserved. </a:t>
            </a:r>
            <a:endParaRPr lang="en-US" dirty="0"/>
          </a:p>
        </p:txBody>
      </p:sp>
    </p:spTree>
    <p:extLst>
      <p:ext uri="{BB962C8B-B14F-4D97-AF65-F5344CB8AC3E}">
        <p14:creationId xmlns:p14="http://schemas.microsoft.com/office/powerpoint/2010/main" val="2892780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Use case: Intelligent Traffic Light Monitors</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Automating traffic light signals management to optimize the flow of traffic</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16</a:t>
            </a:fld>
            <a:endParaRPr lang="en-US" dirty="0"/>
          </a:p>
        </p:txBody>
      </p:sp>
      <p:sp>
        <p:nvSpPr>
          <p:cNvPr id="3" name="Rectangle 2"/>
          <p:cNvSpPr/>
          <p:nvPr/>
        </p:nvSpPr>
        <p:spPr>
          <a:xfrm>
            <a:off x="4924425" y="1526785"/>
            <a:ext cx="6824750" cy="3269502"/>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ADF4158/9 (FMCW </a:t>
            </a:r>
            <a:r>
              <a:rPr lang="en-US" sz="1600" dirty="0" smtClean="0">
                <a:solidFill>
                  <a:schemeClr val="tx1"/>
                </a:solidFill>
                <a:latin typeface="Arial Narrow" panose="020B0606020202030204" pitchFamily="34" charset="0"/>
              </a:rPr>
              <a:t>PLLs</a:t>
            </a: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with FMCW ramp generator</a:t>
            </a:r>
            <a:endParaRPr lang="en-US" sz="1600" dirty="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a:t>
            </a:r>
            <a:r>
              <a:rPr lang="en-US" sz="1600" dirty="0" smtClean="0">
                <a:solidFill>
                  <a:schemeClr val="tx1"/>
                </a:solidFill>
                <a:latin typeface="Arial Narrow" panose="020B0606020202030204" pitchFamily="34" charset="0"/>
              </a:rPr>
              <a:t>low/high </a:t>
            </a:r>
            <a:r>
              <a:rPr lang="en-US" sz="1600" dirty="0">
                <a:solidFill>
                  <a:schemeClr val="tx1"/>
                </a:solidFill>
                <a:latin typeface="Arial Narrow" panose="020B0606020202030204" pitchFamily="34" charset="0"/>
              </a:rPr>
              <a:t>speed </a:t>
            </a:r>
            <a:r>
              <a:rPr lang="en-US" sz="1600" dirty="0" smtClean="0">
                <a:solidFill>
                  <a:schemeClr val="tx1"/>
                </a:solidFill>
                <a:latin typeface="Arial Narrow" panose="020B0606020202030204" pitchFamily="34" charset="0"/>
              </a:rPr>
              <a:t>12/14bit-ADC Signal 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a:t>
            </a:r>
            <a:r>
              <a:rPr lang="en-US" sz="1600" dirty="0">
                <a:solidFill>
                  <a:schemeClr val="tx1"/>
                </a:solidFill>
                <a:latin typeface="Arial Narrow" panose="020B0606020202030204" pitchFamily="34" charset="0"/>
              </a:rPr>
              <a:t>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Multi channel system for digital beam forming:</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W</a:t>
            </a:r>
            <a:r>
              <a:rPr lang="en-US" sz="1600" dirty="0" smtClean="0">
                <a:solidFill>
                  <a:schemeClr val="tx1"/>
                </a:solidFill>
                <a:latin typeface="Arial Narrow" panose="020B0606020202030204" pitchFamily="34" charset="0"/>
              </a:rPr>
              <a:t>ider field of view</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Best angular resolution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Multi vehicle and person detection</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Higher receiver system SNR than current available solutions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3 dB </a:t>
            </a:r>
            <a:r>
              <a:rPr lang="en-US" sz="1600" dirty="0">
                <a:solidFill>
                  <a:schemeClr val="tx1"/>
                </a:solidFill>
                <a:latin typeface="Arial Narrow" panose="020B0606020202030204" pitchFamily="34" charset="0"/>
              </a:rPr>
              <a:t>better </a:t>
            </a:r>
            <a:r>
              <a:rPr lang="en-US" sz="1600" dirty="0" smtClean="0">
                <a:solidFill>
                  <a:schemeClr val="tx1"/>
                </a:solidFill>
                <a:latin typeface="Arial Narrow" panose="020B0606020202030204" pitchFamily="34" charset="0"/>
              </a:rPr>
              <a:t>receiver noise </a:t>
            </a:r>
            <a:r>
              <a:rPr lang="en-US" sz="1600" dirty="0">
                <a:solidFill>
                  <a:schemeClr val="tx1"/>
                </a:solidFill>
                <a:latin typeface="Arial Narrow" panose="020B0606020202030204" pitchFamily="34" charset="0"/>
              </a:rPr>
              <a:t>figure </a:t>
            </a:r>
            <a:endParaRPr lang="en-US" sz="1600" dirty="0" smtClean="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Improved high performance transmitter phase noise, output power and high speed FMCW ramping</a:t>
            </a:r>
          </a:p>
          <a:p>
            <a:pPr marL="285750" indent="-285750">
              <a:buFont typeface="Arial" panose="020B0604020202020204" pitchFamily="34" charset="0"/>
              <a:buChar char="•"/>
            </a:pPr>
            <a:endParaRPr lang="en-US" sz="1600" i="1" dirty="0" smtClean="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924425" y="1147223"/>
            <a:ext cx="6824751"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924425" y="5210354"/>
            <a:ext cx="6824748"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×2 times improvement in sensitivity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×1.5 times better detection range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Much </a:t>
            </a:r>
            <a:r>
              <a:rPr lang="en-US" sz="1600" b="1" dirty="0" smtClean="0">
                <a:solidFill>
                  <a:schemeClr val="tx1"/>
                </a:solidFill>
                <a:latin typeface="Arial Narrow" panose="020B0606020202030204" pitchFamily="34" charset="0"/>
              </a:rPr>
              <a:t>lower power consumption </a:t>
            </a:r>
            <a:r>
              <a:rPr lang="en-US" sz="1600" dirty="0" smtClean="0">
                <a:solidFill>
                  <a:schemeClr val="tx1"/>
                </a:solidFill>
                <a:latin typeface="Arial Narrow" panose="020B0606020202030204" pitchFamily="34" charset="0"/>
              </a:rPr>
              <a:t>for small form outdoor use, with alternate and renewable power supply options </a:t>
            </a:r>
            <a:endParaRPr lang="en-US" sz="1600" dirty="0">
              <a:solidFill>
                <a:schemeClr val="tx1"/>
              </a:solidFill>
              <a:latin typeface="Arial Narrow" panose="020B0606020202030204" pitchFamily="34" charset="0"/>
            </a:endParaRPr>
          </a:p>
        </p:txBody>
      </p:sp>
      <p:sp>
        <p:nvSpPr>
          <p:cNvPr id="13" name="Rectangle 12"/>
          <p:cNvSpPr/>
          <p:nvPr/>
        </p:nvSpPr>
        <p:spPr>
          <a:xfrm>
            <a:off x="4924425" y="4858549"/>
            <a:ext cx="6824751"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sp>
        <p:nvSpPr>
          <p:cNvPr id="11" name="Rectangle 10"/>
          <p:cNvSpPr/>
          <p:nvPr/>
        </p:nvSpPr>
        <p:spPr>
          <a:xfrm>
            <a:off x="2094487" y="4238910"/>
            <a:ext cx="2093327" cy="49029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latin typeface="Arial Narrow" panose="020B0606020202030204" pitchFamily="34" charset="0"/>
              </a:rPr>
              <a:t>3D Tracking sensor</a:t>
            </a:r>
            <a:endParaRPr lang="en-US" sz="1600" b="1" dirty="0">
              <a:solidFill>
                <a:schemeClr val="tx1"/>
              </a:solidFill>
              <a:latin typeface="Arial Narrow" panose="020B0606020202030204" pitchFamily="34" charset="0"/>
            </a:endParaRPr>
          </a:p>
        </p:txBody>
      </p:sp>
      <p:pic>
        <p:nvPicPr>
          <p:cNvPr id="1026" name="Picture 2" descr="https://www.streetsmartrental.com/wp-content/uploads/2013/06/Wavetronix-smart-sensor-e14151158414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4796287"/>
            <a:ext cx="3016710" cy="14511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pic>
        <p:nvPicPr>
          <p:cNvPr id="7" name="Content Placeholder 6"/>
          <p:cNvPicPr>
            <a:picLocks noGrp="1" noChangeAspect="1"/>
          </p:cNvPicPr>
          <p:nvPr>
            <p:ph idx="1"/>
          </p:nvPr>
        </p:nvPicPr>
        <p:blipFill>
          <a:blip r:embed="rId3"/>
          <a:stretch>
            <a:fillRect/>
          </a:stretch>
        </p:blipFill>
        <p:spPr>
          <a:xfrm>
            <a:off x="355600" y="1700584"/>
            <a:ext cx="4259530" cy="2274876"/>
          </a:xfrm>
          <a:prstGeom prst="rect">
            <a:avLst/>
          </a:prstGeom>
        </p:spPr>
      </p:pic>
      <p:sp>
        <p:nvSpPr>
          <p:cNvPr id="23" name="TextBox 22"/>
          <p:cNvSpPr txBox="1"/>
          <p:nvPr/>
        </p:nvSpPr>
        <p:spPr>
          <a:xfrm>
            <a:off x="355600" y="1269548"/>
            <a:ext cx="4350470" cy="369332"/>
          </a:xfrm>
          <a:prstGeom prst="rect">
            <a:avLst/>
          </a:prstGeom>
          <a:noFill/>
        </p:spPr>
        <p:txBody>
          <a:bodyPr wrap="square" rtlCol="0">
            <a:spAutoFit/>
          </a:bodyPr>
          <a:lstStyle/>
          <a:p>
            <a:r>
              <a:rPr lang="en-IE" dirty="0"/>
              <a:t>Intelligent Traffic Light Radar Sensor </a:t>
            </a:r>
            <a:endParaRPr lang="en-US" dirty="0"/>
          </a:p>
        </p:txBody>
      </p:sp>
      <p:cxnSp>
        <p:nvCxnSpPr>
          <p:cNvPr id="24" name="Straight Arrow Connector 23"/>
          <p:cNvCxnSpPr/>
          <p:nvPr/>
        </p:nvCxnSpPr>
        <p:spPr bwMode="auto">
          <a:xfrm>
            <a:off x="4014123" y="2012324"/>
            <a:ext cx="0" cy="298255"/>
          </a:xfrm>
          <a:prstGeom prst="straightConnector1">
            <a:avLst/>
          </a:prstGeom>
          <a:solidFill>
            <a:srgbClr val="1F497D"/>
          </a:solidFill>
          <a:ln w="28575" cap="flat" cmpd="sng" algn="ctr">
            <a:solidFill>
              <a:srgbClr val="C00000"/>
            </a:solidFill>
            <a:prstDash val="solid"/>
            <a:round/>
            <a:headEnd type="none" w="med" len="med"/>
            <a:tailEnd type="triangle" w="med" len="med"/>
          </a:ln>
          <a:effectLst>
            <a:glow rad="101600">
              <a:schemeClr val="accent4">
                <a:satMod val="175000"/>
                <a:alpha val="40000"/>
              </a:schemeClr>
            </a:glow>
          </a:effectLst>
        </p:spPr>
      </p:cxnSp>
      <p:sp>
        <p:nvSpPr>
          <p:cNvPr id="2" name="Horizontal Scroll 1"/>
          <p:cNvSpPr/>
          <p:nvPr/>
        </p:nvSpPr>
        <p:spPr>
          <a:xfrm rot="635175">
            <a:off x="7494178" y="264347"/>
            <a:ext cx="4360350" cy="1634142"/>
          </a:xfrm>
          <a:prstGeom prst="horizontalScroll">
            <a:avLst>
              <a:gd name="adj" fmla="val 11239"/>
            </a:avLst>
          </a:prstGeom>
          <a:solidFill>
            <a:schemeClr val="accent5"/>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See brochure: “Enabling Smart Traffic</a:t>
            </a:r>
          </a:p>
          <a:p>
            <a:pPr algn="ctr"/>
            <a:r>
              <a:rPr lang="en-US" sz="1600" b="1" dirty="0" smtClean="0">
                <a:solidFill>
                  <a:schemeClr val="bg1"/>
                </a:solidFill>
              </a:rPr>
              <a:t>With Advanced Traffic Control Systems”</a:t>
            </a:r>
          </a:p>
          <a:p>
            <a:pPr algn="ctr"/>
            <a:endParaRPr lang="en-US" sz="1600" b="1" dirty="0">
              <a:solidFill>
                <a:schemeClr val="bg1"/>
              </a:solidFill>
            </a:endParaRPr>
          </a:p>
          <a:p>
            <a:pPr algn="ctr"/>
            <a:r>
              <a:rPr lang="en-US" sz="1600" b="1" dirty="0" smtClean="0">
                <a:solidFill>
                  <a:schemeClr val="bg1"/>
                </a:solidFill>
              </a:rPr>
              <a:t>Play video: “DemoRad_TrafficMonitoring2.avi”</a:t>
            </a:r>
            <a:endParaRPr lang="en-US" sz="1600" b="1" dirty="0">
              <a:solidFill>
                <a:schemeClr val="bg1"/>
              </a:solidFill>
            </a:endParaRPr>
          </a:p>
        </p:txBody>
      </p:sp>
    </p:spTree>
    <p:extLst>
      <p:ext uri="{BB962C8B-B14F-4D97-AF65-F5344CB8AC3E}">
        <p14:creationId xmlns:p14="http://schemas.microsoft.com/office/powerpoint/2010/main" val="4210460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zbuka Std"/>
              </a:rPr>
              <a:t>Use c</a:t>
            </a:r>
            <a:r>
              <a:rPr lang="en-US" dirty="0" smtClean="0">
                <a:latin typeface="Azbuka Std"/>
              </a:rPr>
              <a:t>ase: </a:t>
            </a:r>
            <a:r>
              <a:rPr lang="en-US" dirty="0" smtClean="0">
                <a:latin typeface="Arial Narrow" panose="020B0606020202030204" pitchFamily="34" charset="0"/>
              </a:rPr>
              <a:t>Surveillance &amp; Security Monitoring</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Motion detection and tracking of objects to optimize Surveillance &amp; Security Systems</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17</a:t>
            </a:fld>
            <a:endParaRPr lang="en-US" dirty="0"/>
          </a:p>
        </p:txBody>
      </p:sp>
      <p:sp>
        <p:nvSpPr>
          <p:cNvPr id="3" name="Rectangle 2"/>
          <p:cNvSpPr/>
          <p:nvPr/>
        </p:nvSpPr>
        <p:spPr>
          <a:xfrm>
            <a:off x="4789852" y="1499028"/>
            <a:ext cx="6864073" cy="3269502"/>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ADF4158/9 (FMCW </a:t>
            </a:r>
            <a:r>
              <a:rPr lang="en-US" sz="1600" dirty="0" smtClean="0">
                <a:solidFill>
                  <a:schemeClr val="tx1"/>
                </a:solidFill>
                <a:latin typeface="Arial Narrow" panose="020B0606020202030204" pitchFamily="34" charset="0"/>
              </a:rPr>
              <a:t>PLLs</a:t>
            </a: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with FMCW ramp generator</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low/high speed 12/14bit-ADC Signal 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a:t>
            </a:r>
            <a:r>
              <a:rPr lang="en-US" sz="1600" dirty="0">
                <a:solidFill>
                  <a:schemeClr val="tx1"/>
                </a:solidFill>
                <a:latin typeface="Arial Narrow" panose="020B0606020202030204" pitchFamily="34" charset="0"/>
              </a:rPr>
              <a:t>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Multi channel system for digital beam forming:</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W</a:t>
            </a:r>
            <a:r>
              <a:rPr lang="en-US" sz="1600" dirty="0" smtClean="0">
                <a:solidFill>
                  <a:schemeClr val="tx1"/>
                </a:solidFill>
                <a:latin typeface="Arial Narrow" panose="020B0606020202030204" pitchFamily="34" charset="0"/>
              </a:rPr>
              <a:t>ider field of view</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Best angular resolution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Multi object or person detection &amp; tracking</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Higher receiver system SNR than current available solutions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3 dB </a:t>
            </a:r>
            <a:r>
              <a:rPr lang="en-US" sz="1600" dirty="0">
                <a:solidFill>
                  <a:schemeClr val="tx1"/>
                </a:solidFill>
                <a:latin typeface="Arial Narrow" panose="020B0606020202030204" pitchFamily="34" charset="0"/>
              </a:rPr>
              <a:t>better </a:t>
            </a:r>
            <a:r>
              <a:rPr lang="en-US" sz="1600" dirty="0" smtClean="0">
                <a:solidFill>
                  <a:schemeClr val="tx1"/>
                </a:solidFill>
                <a:latin typeface="Arial Narrow" panose="020B0606020202030204" pitchFamily="34" charset="0"/>
              </a:rPr>
              <a:t>receiver noise </a:t>
            </a:r>
            <a:r>
              <a:rPr lang="en-US" sz="1600" dirty="0">
                <a:solidFill>
                  <a:schemeClr val="tx1"/>
                </a:solidFill>
                <a:latin typeface="Arial Narrow" panose="020B0606020202030204" pitchFamily="34" charset="0"/>
              </a:rPr>
              <a:t>figure </a:t>
            </a:r>
            <a:endParaRPr lang="en-US" sz="1600" dirty="0" smtClean="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Improved high performance transmitter phase noise, output power and high speed FMCW ramping</a:t>
            </a:r>
          </a:p>
          <a:p>
            <a:pPr marL="285750" indent="-285750">
              <a:buFont typeface="Arial" panose="020B0604020202020204" pitchFamily="34" charset="0"/>
              <a:buChar char="•"/>
            </a:pPr>
            <a:endParaRPr lang="en-US" sz="1600" i="1" dirty="0" smtClean="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789853" y="1119466"/>
            <a:ext cx="68640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789850" y="5182597"/>
            <a:ext cx="6864073"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×2 times improvement in sensitivity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×1.5 times better detection range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Much </a:t>
            </a:r>
            <a:r>
              <a:rPr lang="en-US" sz="1600" b="1" dirty="0" smtClean="0">
                <a:solidFill>
                  <a:schemeClr val="tx1"/>
                </a:solidFill>
                <a:latin typeface="Arial Narrow" panose="020B0606020202030204" pitchFamily="34" charset="0"/>
              </a:rPr>
              <a:t>lower power consumption </a:t>
            </a:r>
            <a:r>
              <a:rPr lang="en-US" sz="1600" dirty="0" smtClean="0">
                <a:solidFill>
                  <a:schemeClr val="tx1"/>
                </a:solidFill>
                <a:latin typeface="Arial Narrow" panose="020B0606020202030204" pitchFamily="34" charset="0"/>
              </a:rPr>
              <a:t>for small form outdoor use, with alternate and renewable power supply options </a:t>
            </a:r>
            <a:endParaRPr lang="en-US" sz="1600" dirty="0">
              <a:solidFill>
                <a:schemeClr val="tx1"/>
              </a:solidFill>
              <a:latin typeface="Arial Narrow" panose="020B0606020202030204" pitchFamily="34" charset="0"/>
            </a:endParaRPr>
          </a:p>
        </p:txBody>
      </p:sp>
      <p:sp>
        <p:nvSpPr>
          <p:cNvPr id="13" name="Rectangle 12"/>
          <p:cNvSpPr/>
          <p:nvPr/>
        </p:nvSpPr>
        <p:spPr>
          <a:xfrm>
            <a:off x="4789853" y="4830792"/>
            <a:ext cx="68640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sp>
        <p:nvSpPr>
          <p:cNvPr id="11" name="Rectangle 10"/>
          <p:cNvSpPr/>
          <p:nvPr/>
        </p:nvSpPr>
        <p:spPr>
          <a:xfrm>
            <a:off x="1810742" y="4252491"/>
            <a:ext cx="2432887" cy="49029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latin typeface="Arial Narrow" panose="020B0606020202030204" pitchFamily="34" charset="0"/>
              </a:rPr>
              <a:t>Motion &amp; Tracking </a:t>
            </a:r>
            <a:r>
              <a:rPr lang="en-US" sz="1600" b="1" dirty="0">
                <a:solidFill>
                  <a:schemeClr val="tx1"/>
                </a:solidFill>
                <a:latin typeface="Arial Narrow" panose="020B0606020202030204" pitchFamily="34" charset="0"/>
              </a:rPr>
              <a:t>S</a:t>
            </a:r>
            <a:r>
              <a:rPr lang="en-US" sz="1600" b="1" dirty="0" smtClean="0">
                <a:solidFill>
                  <a:schemeClr val="tx1"/>
                </a:solidFill>
                <a:latin typeface="Arial Narrow" panose="020B0606020202030204" pitchFamily="34" charset="0"/>
              </a:rPr>
              <a:t>ensor</a:t>
            </a:r>
            <a:endParaRPr lang="en-US" sz="1600" b="1" dirty="0">
              <a:solidFill>
                <a:schemeClr val="tx1"/>
              </a:solidFill>
              <a:latin typeface="Arial Narrow" panose="020B0606020202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390" y="4728334"/>
            <a:ext cx="1883736" cy="1254811"/>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9882" y="1508251"/>
            <a:ext cx="3701618" cy="2463259"/>
          </a:xfrm>
        </p:spPr>
      </p:pic>
      <p:sp>
        <p:nvSpPr>
          <p:cNvPr id="14"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2075867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Use case: Surveillance &amp; Security Monitoring</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Motion detection and tracking of objects to optimize Surveillance &amp; Security Systems</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18</a:t>
            </a:fld>
            <a:endParaRPr lang="en-US" dirty="0"/>
          </a:p>
        </p:txBody>
      </p:sp>
      <p:sp>
        <p:nvSpPr>
          <p:cNvPr id="3" name="Rectangle 2"/>
          <p:cNvSpPr/>
          <p:nvPr/>
        </p:nvSpPr>
        <p:spPr>
          <a:xfrm>
            <a:off x="4789852" y="1499028"/>
            <a:ext cx="6864073" cy="3269502"/>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ADF4158/9 (FMCW </a:t>
            </a:r>
            <a:r>
              <a:rPr lang="en-US" sz="1600" dirty="0" smtClean="0">
                <a:solidFill>
                  <a:schemeClr val="tx1"/>
                </a:solidFill>
                <a:latin typeface="Arial Narrow" panose="020B0606020202030204" pitchFamily="34" charset="0"/>
              </a:rPr>
              <a:t>PLLs</a:t>
            </a: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with FMCW ramp generator</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low/high speed 12/14bit-ADC Signal 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a:t>
            </a:r>
            <a:r>
              <a:rPr lang="en-US" sz="1600" dirty="0">
                <a:solidFill>
                  <a:schemeClr val="tx1"/>
                </a:solidFill>
                <a:latin typeface="Arial Narrow" panose="020B0606020202030204" pitchFamily="34" charset="0"/>
              </a:rPr>
              <a:t>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Multi channel system for digital beam forming:</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W</a:t>
            </a:r>
            <a:r>
              <a:rPr lang="en-US" sz="1600" dirty="0" smtClean="0">
                <a:solidFill>
                  <a:schemeClr val="tx1"/>
                </a:solidFill>
                <a:latin typeface="Arial Narrow" panose="020B0606020202030204" pitchFamily="34" charset="0"/>
              </a:rPr>
              <a:t>ider field of view</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Best angular resolution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Multi object or person detection &amp; tracking</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Higher receiver system SNR than current available solutions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3dB better </a:t>
            </a:r>
            <a:r>
              <a:rPr lang="en-US" sz="1600" dirty="0" smtClean="0">
                <a:solidFill>
                  <a:schemeClr val="tx1"/>
                </a:solidFill>
                <a:latin typeface="Arial Narrow" panose="020B0606020202030204" pitchFamily="34" charset="0"/>
              </a:rPr>
              <a:t>receiver noise </a:t>
            </a:r>
            <a:r>
              <a:rPr lang="en-US" sz="1600" dirty="0">
                <a:solidFill>
                  <a:schemeClr val="tx1"/>
                </a:solidFill>
                <a:latin typeface="Arial Narrow" panose="020B0606020202030204" pitchFamily="34" charset="0"/>
              </a:rPr>
              <a:t>figure </a:t>
            </a:r>
            <a:endParaRPr lang="en-US" sz="1600" dirty="0" smtClean="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Improved high performance transmitter phase noise, output power and high speed FMCW ramping</a:t>
            </a:r>
          </a:p>
          <a:p>
            <a:pPr marL="285750" indent="-285750">
              <a:buFont typeface="Arial" panose="020B0604020202020204" pitchFamily="34" charset="0"/>
              <a:buChar char="•"/>
            </a:pPr>
            <a:endParaRPr lang="en-US" sz="1600" i="1" dirty="0" smtClean="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789853" y="1119466"/>
            <a:ext cx="68640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789850" y="5182597"/>
            <a:ext cx="6864073"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×2 times improvement in sensitivity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×1.5 times better detection range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Much </a:t>
            </a:r>
            <a:r>
              <a:rPr lang="en-US" sz="1600" b="1" dirty="0" smtClean="0">
                <a:solidFill>
                  <a:schemeClr val="tx1"/>
                </a:solidFill>
                <a:latin typeface="Arial Narrow" panose="020B0606020202030204" pitchFamily="34" charset="0"/>
              </a:rPr>
              <a:t>lower power consumption </a:t>
            </a:r>
            <a:r>
              <a:rPr lang="en-US" sz="1600" dirty="0" smtClean="0">
                <a:solidFill>
                  <a:schemeClr val="tx1"/>
                </a:solidFill>
                <a:latin typeface="Arial Narrow" panose="020B0606020202030204" pitchFamily="34" charset="0"/>
              </a:rPr>
              <a:t>for small form outdoor use, with alternate and renewable power supply options </a:t>
            </a:r>
            <a:endParaRPr lang="en-US" sz="1600" dirty="0">
              <a:solidFill>
                <a:schemeClr val="tx1"/>
              </a:solidFill>
              <a:latin typeface="Arial Narrow" panose="020B0606020202030204" pitchFamily="34" charset="0"/>
            </a:endParaRPr>
          </a:p>
        </p:txBody>
      </p:sp>
      <p:sp>
        <p:nvSpPr>
          <p:cNvPr id="13" name="Rectangle 12"/>
          <p:cNvSpPr/>
          <p:nvPr/>
        </p:nvSpPr>
        <p:spPr>
          <a:xfrm>
            <a:off x="4789853" y="4830792"/>
            <a:ext cx="68640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sp>
        <p:nvSpPr>
          <p:cNvPr id="11" name="Rectangle 10"/>
          <p:cNvSpPr/>
          <p:nvPr/>
        </p:nvSpPr>
        <p:spPr>
          <a:xfrm>
            <a:off x="190841" y="4585642"/>
            <a:ext cx="2432887" cy="49029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latin typeface="Arial Narrow" panose="020B0606020202030204" pitchFamily="34" charset="0"/>
              </a:rPr>
              <a:t>Motion &amp; Tracking Sensor : Radar Plus Camera</a:t>
            </a:r>
            <a:endParaRPr lang="en-US" sz="1600" b="1" dirty="0">
              <a:solidFill>
                <a:schemeClr val="tx1"/>
              </a:solidFill>
              <a:latin typeface="Arial Narrow" panose="020B0606020202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895" y="4817045"/>
            <a:ext cx="1883736" cy="1254811"/>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9882" y="1508251"/>
            <a:ext cx="3701618" cy="2463259"/>
          </a:xfrm>
        </p:spPr>
      </p:pic>
      <p:sp>
        <p:nvSpPr>
          <p:cNvPr id="14"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1842152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Use case: Unmanned Aerial Vehicle Automatic Collision Avoidance Systems</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Enabling safer and more autonomous aerial navigation</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19</a:t>
            </a:fld>
            <a:endParaRPr lang="en-US" dirty="0"/>
          </a:p>
        </p:txBody>
      </p:sp>
      <p:sp>
        <p:nvSpPr>
          <p:cNvPr id="3" name="Rectangle 2"/>
          <p:cNvSpPr/>
          <p:nvPr/>
        </p:nvSpPr>
        <p:spPr>
          <a:xfrm>
            <a:off x="4876802" y="1526785"/>
            <a:ext cx="6872373" cy="3185484"/>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latin typeface="Arial Narrow" panose="020B0606020202030204" pitchFamily="34" charset="0"/>
              </a:rPr>
              <a:t>Full RADAR signal chain solution including the </a:t>
            </a:r>
            <a:r>
              <a:rPr lang="en-US" sz="1600" dirty="0" smtClean="0">
                <a:solidFill>
                  <a:schemeClr val="tx1"/>
                </a:solidFill>
                <a:latin typeface="Arial Narrow" panose="020B0606020202030204" pitchFamily="34" charset="0"/>
              </a:rPr>
              <a:t>DSP and baseband solution</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ADF4158/9 (FMCW PLL) with FMCW ramp generation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low/high speed 12/14bit-ADC Signal 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Multi </a:t>
            </a:r>
            <a:r>
              <a:rPr lang="en-US" sz="1600" dirty="0">
                <a:solidFill>
                  <a:schemeClr val="tx1"/>
                </a:solidFill>
                <a:latin typeface="Arial Narrow" panose="020B0606020202030204" pitchFamily="34" charset="0"/>
              </a:rPr>
              <a:t>channel system for digital beam forming:</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Wider field of view</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Best angular resolution</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Multi </a:t>
            </a:r>
            <a:r>
              <a:rPr lang="en-US" sz="1600" dirty="0" smtClean="0">
                <a:solidFill>
                  <a:schemeClr val="tx1"/>
                </a:solidFill>
                <a:latin typeface="Arial Narrow" panose="020B0606020202030204" pitchFamily="34" charset="0"/>
              </a:rPr>
              <a:t>object detection and tracking</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Independent low noise transmit and receive functions for spatial flexibility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integrated RF power detectors to enable self test diagnostics </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Integrated </a:t>
            </a:r>
            <a:r>
              <a:rPr lang="en-US" sz="1600" dirty="0">
                <a:solidFill>
                  <a:schemeClr val="tx1"/>
                </a:solidFill>
                <a:latin typeface="Arial Narrow" panose="020B0606020202030204" pitchFamily="34" charset="0"/>
              </a:rPr>
              <a:t>temperature </a:t>
            </a:r>
            <a:r>
              <a:rPr lang="en-US" sz="1600" dirty="0" smtClean="0">
                <a:solidFill>
                  <a:schemeClr val="tx1"/>
                </a:solidFill>
                <a:latin typeface="Arial Narrow" panose="020B0606020202030204" pitchFamily="34" charset="0"/>
              </a:rPr>
              <a:t>sensor to </a:t>
            </a:r>
            <a:r>
              <a:rPr lang="en-US" sz="1600" dirty="0">
                <a:solidFill>
                  <a:schemeClr val="tx1"/>
                </a:solidFill>
                <a:latin typeface="Arial Narrow" panose="020B0606020202030204" pitchFamily="34" charset="0"/>
              </a:rPr>
              <a:t>reduce components and temperature calibration</a:t>
            </a:r>
          </a:p>
          <a:p>
            <a:pPr marL="285750" indent="-285750">
              <a:buFont typeface="Arial" panose="020B0604020202020204" pitchFamily="34" charset="0"/>
              <a:buChar char="•"/>
            </a:pPr>
            <a:endParaRPr lang="en-US" sz="1600" i="1" dirty="0" smtClean="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876803" y="1147223"/>
            <a:ext cx="68723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876800" y="5210354"/>
            <a:ext cx="6872373"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b="1" dirty="0" smtClean="0">
                <a:solidFill>
                  <a:schemeClr val="tx1"/>
                </a:solidFill>
                <a:latin typeface="Arial Narrow" panose="020B0606020202030204" pitchFamily="34" charset="0"/>
              </a:rPr>
              <a:t>×2 times improvement in sensitivity</a:t>
            </a:r>
            <a:r>
              <a:rPr lang="en-US" dirty="0" smtClean="0">
                <a:solidFill>
                  <a:schemeClr val="tx1"/>
                </a:solidFill>
                <a:latin typeface="Arial Narrow" panose="020B0606020202030204" pitchFamily="34" charset="0"/>
              </a:rPr>
              <a:t> for object detection</a:t>
            </a:r>
            <a:endParaRPr lang="en-US" b="1"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US" b="1" dirty="0" smtClean="0">
                <a:solidFill>
                  <a:schemeClr val="tx1"/>
                </a:solidFill>
                <a:latin typeface="Arial Narrow" panose="020B0606020202030204" pitchFamily="34" charset="0"/>
              </a:rPr>
              <a:t>×1.5 times better detection range, </a:t>
            </a:r>
            <a:r>
              <a:rPr lang="en-US" dirty="0" smtClean="0">
                <a:solidFill>
                  <a:schemeClr val="tx1"/>
                </a:solidFill>
                <a:latin typeface="Arial Narrow" panose="020B0606020202030204" pitchFamily="34" charset="0"/>
              </a:rPr>
              <a:t>to increase speed of autofocus UAV navigation</a:t>
            </a:r>
            <a:endParaRPr lang="en-US" b="1"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US" b="1" dirty="0" smtClean="0">
                <a:solidFill>
                  <a:schemeClr val="tx1"/>
                </a:solidFill>
                <a:latin typeface="Arial Narrow" panose="020B0606020202030204" pitchFamily="34" charset="0"/>
              </a:rPr>
              <a:t>Lower power consumption </a:t>
            </a:r>
            <a:r>
              <a:rPr lang="en-US" dirty="0" smtClean="0">
                <a:solidFill>
                  <a:schemeClr val="tx1"/>
                </a:solidFill>
                <a:latin typeface="Arial Narrow" panose="020B0606020202030204" pitchFamily="34" charset="0"/>
              </a:rPr>
              <a:t>reduces UAV payload and battery needs</a:t>
            </a:r>
            <a:endParaRPr lang="en-US" dirty="0">
              <a:solidFill>
                <a:schemeClr val="tx1"/>
              </a:solidFill>
              <a:latin typeface="Arial Narrow" panose="020B0606020202030204" pitchFamily="34" charset="0"/>
            </a:endParaRPr>
          </a:p>
        </p:txBody>
      </p:sp>
      <p:sp>
        <p:nvSpPr>
          <p:cNvPr id="13" name="Rectangle 12"/>
          <p:cNvSpPr/>
          <p:nvPr/>
        </p:nvSpPr>
        <p:spPr>
          <a:xfrm>
            <a:off x="4876803" y="4858549"/>
            <a:ext cx="68723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pic>
        <p:nvPicPr>
          <p:cNvPr id="56" name="Content Placeholder 7"/>
          <p:cNvPicPr>
            <a:picLocks noGrp="1" noChangeAspect="1"/>
          </p:cNvPicPr>
          <p:nvPr>
            <p:ph idx="1"/>
          </p:nvPr>
        </p:nvPicPr>
        <p:blipFill>
          <a:blip r:embed="rId2"/>
          <a:stretch>
            <a:fillRect/>
          </a:stretch>
        </p:blipFill>
        <p:spPr>
          <a:xfrm>
            <a:off x="604027" y="1117319"/>
            <a:ext cx="3368935" cy="2996582"/>
          </a:xfrm>
          <a:prstGeom prst="rect">
            <a:avLst/>
          </a:prstGeom>
        </p:spPr>
      </p:pic>
      <p:pic>
        <p:nvPicPr>
          <p:cNvPr id="1026" name="Picture 2" descr="http://www.thegadgetrepaircentre.com/wp-content/uploads/2015/03/drone-uav-Fotolia_65636024_Subscription_Monthly_M-1024x7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85" y="4202520"/>
            <a:ext cx="3041017" cy="22230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474939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 – introduction and evaluation of 24 GHz RADAR</a:t>
            </a:r>
            <a:endParaRPr lang="en-US" dirty="0"/>
          </a:p>
        </p:txBody>
      </p:sp>
      <p:sp>
        <p:nvSpPr>
          <p:cNvPr id="7" name="Content Placeholder 6"/>
          <p:cNvSpPr>
            <a:spLocks noGrp="1"/>
          </p:cNvSpPr>
          <p:nvPr>
            <p:ph idx="1"/>
          </p:nvPr>
        </p:nvSpPr>
        <p:spPr>
          <a:xfrm>
            <a:off x="355601" y="1219200"/>
            <a:ext cx="5825093" cy="4762500"/>
          </a:xfrm>
        </p:spPr>
        <p:txBody>
          <a:bodyPr/>
          <a:lstStyle/>
          <a:p>
            <a:r>
              <a:rPr lang="en-US" dirty="0" smtClean="0"/>
              <a:t>Introduction to RADAR</a:t>
            </a:r>
          </a:p>
          <a:p>
            <a:r>
              <a:rPr lang="en-US" dirty="0" smtClean="0"/>
              <a:t>Introduction to 24 GHz RADAR and </a:t>
            </a:r>
            <a:r>
              <a:rPr lang="en-US" dirty="0" smtClean="0"/>
              <a:t>applications</a:t>
            </a:r>
            <a:endParaRPr lang="en-US" dirty="0" smtClean="0"/>
          </a:p>
          <a:p>
            <a:r>
              <a:rPr lang="en-US" dirty="0" smtClean="0"/>
              <a:t>24 </a:t>
            </a:r>
            <a:r>
              <a:rPr lang="en-US" dirty="0" smtClean="0"/>
              <a:t>GHz RADAR chipset</a:t>
            </a:r>
          </a:p>
          <a:p>
            <a:r>
              <a:rPr lang="en-US" dirty="0" smtClean="0"/>
              <a:t>24 </a:t>
            </a:r>
            <a:r>
              <a:rPr lang="en-US" dirty="0" smtClean="0"/>
              <a:t>GHz RADAR full system evaluation platform (DemoRAD)</a:t>
            </a:r>
          </a:p>
          <a:p>
            <a:r>
              <a:rPr lang="en-US" dirty="0" smtClean="0"/>
              <a:t>Broad market RADAR use cases</a:t>
            </a:r>
          </a:p>
          <a:p>
            <a:r>
              <a:rPr lang="en-US" dirty="0" smtClean="0"/>
              <a:t>24 GHz chipset product details</a:t>
            </a:r>
          </a:p>
          <a:p>
            <a:r>
              <a:rPr lang="en-US" dirty="0" smtClean="0"/>
              <a:t>AFE/ADC product </a:t>
            </a:r>
            <a:r>
              <a:rPr lang="en-US" dirty="0" smtClean="0"/>
              <a:t>details</a:t>
            </a:r>
          </a:p>
          <a:p>
            <a:r>
              <a:rPr lang="en-IE" dirty="0" smtClean="0"/>
              <a:t>BF DSP Product details</a:t>
            </a:r>
            <a:endParaRPr lang="en-US" dirty="0" smtClean="0"/>
          </a:p>
          <a:p>
            <a:endParaRPr lang="en-US" dirty="0"/>
          </a:p>
        </p:txBody>
      </p:sp>
      <p:sp>
        <p:nvSpPr>
          <p:cNvPr id="5" name="Slide Number Placeholder 4"/>
          <p:cNvSpPr>
            <a:spLocks noGrp="1"/>
          </p:cNvSpPr>
          <p:nvPr>
            <p:ph type="sldNum" sz="quarter" idx="4"/>
          </p:nvPr>
        </p:nvSpPr>
        <p:spPr/>
        <p:txBody>
          <a:bodyPr/>
          <a:lstStyle/>
          <a:p>
            <a:fld id="{8ED1CEE6-8BBE-4393-857A-BEE0A5C48EE0}" type="slidenum">
              <a:rPr lang="en-US" smtClean="0"/>
              <a:pPr/>
              <a:t>2</a:t>
            </a:fld>
            <a:endParaRPr lang="en-US" dirty="0"/>
          </a:p>
        </p:txBody>
      </p:sp>
      <p:sp>
        <p:nvSpPr>
          <p:cNvPr id="4" name="Footer Placeholder 3"/>
          <p:cNvSpPr>
            <a:spLocks noGrp="1"/>
          </p:cNvSpPr>
          <p:nvPr>
            <p:ph type="ftr" sz="quarter" idx="3"/>
          </p:nvPr>
        </p:nvSpPr>
        <p:spPr/>
        <p:txBody>
          <a:bodyPr/>
          <a:lstStyle/>
          <a:p>
            <a:r>
              <a:rPr lang="en-US" dirty="0" smtClean="0"/>
              <a:t>Analog Devices Confidential </a:t>
            </a:r>
            <a:r>
              <a:rPr lang="en-US" dirty="0" smtClean="0"/>
              <a:t>Information</a:t>
            </a:r>
            <a:endParaRPr lang="en-US" dirty="0"/>
          </a:p>
        </p:txBody>
      </p:sp>
      <p:pic>
        <p:nvPicPr>
          <p:cNvPr id="9" name="Content Placeholder 8"/>
          <p:cNvPicPr>
            <a:picLocks noGrp="1"/>
          </p:cNvPicPr>
          <p:nvPr>
            <p:ph idx="10"/>
          </p:nvPr>
        </p:nvPicPr>
        <p:blipFill>
          <a:blip r:embed="rId2" cstate="print">
            <a:extLst>
              <a:ext uri="{28A0092B-C50C-407E-A947-70E740481C1C}">
                <a14:useLocalDpi xmlns:a14="http://schemas.microsoft.com/office/drawing/2010/main" val="0"/>
              </a:ext>
            </a:extLst>
          </a:blip>
          <a:stretch>
            <a:fillRect/>
          </a:stretch>
        </p:blipFill>
        <p:spPr>
          <a:xfrm>
            <a:off x="9045494" y="1219200"/>
            <a:ext cx="2602267" cy="2442537"/>
          </a:xfrm>
          <a:prstGeom prst="rect">
            <a:avLst/>
          </a:prstGeom>
        </p:spPr>
      </p:pic>
      <p:pic>
        <p:nvPicPr>
          <p:cNvPr id="10" name="Content Placeholder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64442" y="1790029"/>
            <a:ext cx="2781052" cy="2513469"/>
          </a:xfrm>
          <a:prstGeom prst="rect">
            <a:avLst/>
          </a:prstGeom>
          <a:ln>
            <a:noFill/>
          </a:ln>
          <a:effectLst>
            <a:softEdge rad="112500"/>
          </a:effectLst>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80694" y="4762116"/>
            <a:ext cx="4792106" cy="1889670"/>
          </a:xfrm>
          <a:prstGeom prst="rect">
            <a:avLst/>
          </a:prstGeom>
          <a:ln>
            <a:noFill/>
          </a:ln>
          <a:effectLst>
            <a:softEdge rad="112500"/>
          </a:effectLst>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94295" y="3719163"/>
            <a:ext cx="3470543" cy="1867193"/>
          </a:xfrm>
          <a:prstGeom prst="rect">
            <a:avLst/>
          </a:prstGeom>
          <a:ln>
            <a:noFill/>
          </a:ln>
          <a:effectLst>
            <a:softEdge rad="112500"/>
          </a:effectLst>
        </p:spPr>
      </p:pic>
      <p:sp>
        <p:nvSpPr>
          <p:cNvPr id="13" name="Horizontal Scroll 12"/>
          <p:cNvSpPr/>
          <p:nvPr/>
        </p:nvSpPr>
        <p:spPr>
          <a:xfrm rot="635175">
            <a:off x="960753" y="5581253"/>
            <a:ext cx="4360350" cy="405050"/>
          </a:xfrm>
          <a:prstGeom prst="horizontalScroll">
            <a:avLst>
              <a:gd name="adj" fmla="val 11239"/>
            </a:avLst>
          </a:prstGeom>
          <a:solidFill>
            <a:schemeClr val="accent5"/>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Play introduction video</a:t>
            </a:r>
            <a:endParaRPr lang="en-US" sz="1600" b="1" dirty="0">
              <a:solidFill>
                <a:schemeClr val="bg1"/>
              </a:solidFill>
            </a:endParaRPr>
          </a:p>
        </p:txBody>
      </p:sp>
    </p:spTree>
    <p:extLst>
      <p:ext uri="{BB962C8B-B14F-4D97-AF65-F5344CB8AC3E}">
        <p14:creationId xmlns:p14="http://schemas.microsoft.com/office/powerpoint/2010/main" val="382999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latin typeface="Arial Narrow" panose="020B0606020202030204" pitchFamily="34" charset="0"/>
              </a:rPr>
              <a:t>Use case: Radio Altimeters on Unmanned Aerial Vehicles </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Automating detection of ground or crops tops for optimum low flight operation during inspections or crop spraying  </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20</a:t>
            </a:fld>
            <a:endParaRPr lang="en-US" dirty="0"/>
          </a:p>
        </p:txBody>
      </p:sp>
      <p:sp>
        <p:nvSpPr>
          <p:cNvPr id="3" name="Rectangle 2"/>
          <p:cNvSpPr/>
          <p:nvPr/>
        </p:nvSpPr>
        <p:spPr>
          <a:xfrm>
            <a:off x="4924427" y="1526785"/>
            <a:ext cx="6824748" cy="3227190"/>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ADF4158/9 (FMCW PLL) </a:t>
            </a:r>
            <a:r>
              <a:rPr lang="en-US" sz="1600" dirty="0" smtClean="0">
                <a:solidFill>
                  <a:schemeClr val="tx1"/>
                </a:solidFill>
                <a:latin typeface="Arial Narrow" panose="020B0606020202030204" pitchFamily="34" charset="0"/>
              </a:rPr>
              <a:t>with </a:t>
            </a:r>
            <a:r>
              <a:rPr lang="en-US" sz="1600" dirty="0">
                <a:solidFill>
                  <a:schemeClr val="tx1"/>
                </a:solidFill>
                <a:latin typeface="Arial Narrow" panose="020B0606020202030204" pitchFamily="34" charset="0"/>
              </a:rPr>
              <a:t>FMCW ramp generation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low/high speed 12/14bit-ADC Signal 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a:t>
            </a:r>
            <a:r>
              <a:rPr lang="en-US" sz="1600" dirty="0">
                <a:solidFill>
                  <a:schemeClr val="tx1"/>
                </a:solidFill>
                <a:latin typeface="Arial Narrow" panose="020B0606020202030204" pitchFamily="34" charset="0"/>
              </a:rPr>
              <a:t>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Higher receiver system SNR than present available solutions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3 dB </a:t>
            </a:r>
            <a:r>
              <a:rPr lang="en-US" sz="1600" dirty="0">
                <a:solidFill>
                  <a:schemeClr val="tx1"/>
                </a:solidFill>
                <a:latin typeface="Arial Narrow" panose="020B0606020202030204" pitchFamily="34" charset="0"/>
              </a:rPr>
              <a:t>better noise figure </a:t>
            </a:r>
            <a:endParaRPr lang="en-US" sz="1600" dirty="0" smtClean="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Improved high performance phase noise, output power and high speed ramping</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Independent transmit and receive </a:t>
            </a:r>
            <a:r>
              <a:rPr lang="en-US" sz="1600" dirty="0" smtClean="0">
                <a:solidFill>
                  <a:schemeClr val="tx1"/>
                </a:solidFill>
                <a:latin typeface="Arial Narrow" panose="020B0606020202030204" pitchFamily="34" charset="0"/>
              </a:rPr>
              <a:t>functions </a:t>
            </a:r>
            <a:r>
              <a:rPr lang="en-US" sz="1600" dirty="0">
                <a:solidFill>
                  <a:schemeClr val="tx1"/>
                </a:solidFill>
                <a:latin typeface="Arial Narrow" panose="020B0606020202030204" pitchFamily="34" charset="0"/>
              </a:rPr>
              <a:t>for spatial </a:t>
            </a:r>
            <a:r>
              <a:rPr lang="en-US" sz="1600" dirty="0" smtClean="0">
                <a:solidFill>
                  <a:schemeClr val="tx1"/>
                </a:solidFill>
                <a:latin typeface="Arial Narrow" panose="020B0606020202030204" pitchFamily="34" charset="0"/>
              </a:rPr>
              <a:t>flexibility</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integrated RF power detectors to enable self test diagnostics </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Integrated temperature sensor to reduce components and temperature </a:t>
            </a:r>
            <a:r>
              <a:rPr lang="en-US" sz="1600" dirty="0" smtClean="0">
                <a:solidFill>
                  <a:schemeClr val="tx1"/>
                </a:solidFill>
                <a:latin typeface="Arial Narrow" panose="020B0606020202030204" pitchFamily="34" charset="0"/>
              </a:rPr>
              <a:t>calibration</a:t>
            </a:r>
            <a:endParaRPr lang="en-US" sz="1600" dirty="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924427" y="1147223"/>
            <a:ext cx="6824749"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924425" y="5180436"/>
            <a:ext cx="6824748" cy="144143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over traditional 4.3 GHz </a:t>
            </a:r>
            <a:r>
              <a:rPr lang="en-US" sz="1600" b="1" dirty="0" smtClean="0">
                <a:solidFill>
                  <a:schemeClr val="tx1"/>
                </a:solidFill>
                <a:latin typeface="Arial Narrow" panose="020B0606020202030204" pitchFamily="34" charset="0"/>
              </a:rPr>
              <a:t>improves range</a:t>
            </a:r>
            <a:r>
              <a:rPr lang="en-US" sz="1600" b="1" dirty="0">
                <a:solidFill>
                  <a:schemeClr val="tx1"/>
                </a:solidFill>
                <a:latin typeface="Arial Narrow" panose="020B0606020202030204" pitchFamily="34" charset="0"/>
              </a:rPr>
              <a:t>, </a:t>
            </a:r>
            <a:r>
              <a:rPr lang="en-US" sz="1600" b="1" dirty="0" smtClean="0">
                <a:solidFill>
                  <a:schemeClr val="tx1"/>
                </a:solidFill>
                <a:latin typeface="Arial Narrow" panose="020B0606020202030204" pitchFamily="34" charset="0"/>
              </a:rPr>
              <a:t>accuracy and reduces size</a:t>
            </a:r>
            <a:endParaRPr lang="en-US" sz="1600" b="1"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4 times the number of channels </a:t>
            </a:r>
            <a:r>
              <a:rPr lang="en-US" sz="1600" b="1" dirty="0" smtClean="0">
                <a:solidFill>
                  <a:schemeClr val="tx1"/>
                </a:solidFill>
                <a:latin typeface="Arial Narrow" panose="020B0606020202030204" pitchFamily="34" charset="0"/>
              </a:rPr>
              <a:t>increases field of view and angle resolution</a:t>
            </a:r>
            <a:endParaRPr lang="en-US" sz="1600" b="1"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Separate Tx and Rx allows for </a:t>
            </a:r>
            <a:r>
              <a:rPr lang="en-US" sz="1600" dirty="0">
                <a:solidFill>
                  <a:schemeClr val="tx1"/>
                </a:solidFill>
                <a:latin typeface="Arial Narrow" panose="020B0606020202030204" pitchFamily="34" charset="0"/>
              </a:rPr>
              <a:t>for </a:t>
            </a:r>
            <a:r>
              <a:rPr lang="en-US" sz="1600" b="1" dirty="0">
                <a:solidFill>
                  <a:schemeClr val="tx1"/>
                </a:solidFill>
                <a:latin typeface="Arial Narrow" panose="020B0606020202030204" pitchFamily="34" charset="0"/>
              </a:rPr>
              <a:t>spatial distribution </a:t>
            </a:r>
            <a:r>
              <a:rPr lang="en-US" sz="1600" dirty="0" smtClean="0">
                <a:solidFill>
                  <a:schemeClr val="tx1"/>
                </a:solidFill>
                <a:latin typeface="Arial Narrow" panose="020B0606020202030204" pitchFamily="34" charset="0"/>
              </a:rPr>
              <a:t>of antenna elements</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b="1" dirty="0">
                <a:solidFill>
                  <a:schemeClr val="tx1"/>
                </a:solidFill>
                <a:latin typeface="Arial Narrow" panose="020B0606020202030204" pitchFamily="34" charset="0"/>
              </a:rPr>
              <a:t>Fewer components </a:t>
            </a:r>
            <a:r>
              <a:rPr lang="en-US" sz="1600" dirty="0">
                <a:solidFill>
                  <a:schemeClr val="tx1"/>
                </a:solidFill>
                <a:latin typeface="Arial Narrow" panose="020B0606020202030204" pitchFamily="34" charset="0"/>
              </a:rPr>
              <a:t>leading to simpler design, and quicker time to market</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Easier development with </a:t>
            </a:r>
            <a:r>
              <a:rPr lang="en-US" sz="1600" b="1" dirty="0" smtClean="0">
                <a:solidFill>
                  <a:schemeClr val="tx1"/>
                </a:solidFill>
                <a:latin typeface="Arial Narrow" panose="020B0606020202030204" pitchFamily="34" charset="0"/>
              </a:rPr>
              <a:t>complete </a:t>
            </a:r>
            <a:r>
              <a:rPr lang="en-US" sz="1600" b="1" dirty="0">
                <a:solidFill>
                  <a:schemeClr val="tx1"/>
                </a:solidFill>
                <a:latin typeface="Arial Narrow" panose="020B0606020202030204" pitchFamily="34" charset="0"/>
              </a:rPr>
              <a:t>signal chain solution </a:t>
            </a:r>
            <a:r>
              <a:rPr lang="en-US" sz="1600" dirty="0">
                <a:solidFill>
                  <a:schemeClr val="tx1"/>
                </a:solidFill>
                <a:latin typeface="Arial Narrow" panose="020B0606020202030204" pitchFamily="34" charset="0"/>
              </a:rPr>
              <a:t>from </a:t>
            </a:r>
            <a:r>
              <a:rPr lang="en-US" sz="1600" dirty="0" smtClean="0">
                <a:solidFill>
                  <a:schemeClr val="tx1"/>
                </a:solidFill>
                <a:latin typeface="Arial Narrow" panose="020B0606020202030204" pitchFamily="34" charset="0"/>
              </a:rPr>
              <a:t>single supplier</a:t>
            </a:r>
            <a:endParaRPr lang="en-US" sz="1600" dirty="0">
              <a:solidFill>
                <a:schemeClr val="tx1"/>
              </a:solidFill>
              <a:latin typeface="Arial Narrow" panose="020B0606020202030204" pitchFamily="34" charset="0"/>
            </a:endParaRPr>
          </a:p>
        </p:txBody>
      </p:sp>
      <p:sp>
        <p:nvSpPr>
          <p:cNvPr id="13" name="Rectangle 12"/>
          <p:cNvSpPr/>
          <p:nvPr/>
        </p:nvSpPr>
        <p:spPr>
          <a:xfrm>
            <a:off x="4924427" y="4830148"/>
            <a:ext cx="6824749"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pic>
        <p:nvPicPr>
          <p:cNvPr id="11" name="Picture 4" descr="http://mwrf.com/site-files/mwrf.com/files/uploads/2013/08/Figure_01.gif"/>
          <p:cNvPicPr>
            <a:picLocks noGrp="1" noChangeAspect="1" noChangeArrowheads="1"/>
          </p:cNvPicPr>
          <p:nvPr>
            <p:ph idx="1"/>
          </p:nvPr>
        </p:nvPicPr>
        <p:blipFill rotWithShape="1">
          <a:blip r:embed="rId2" cstate="email">
            <a:extLst>
              <a:ext uri="{28A0092B-C50C-407E-A947-70E740481C1C}">
                <a14:useLocalDpi xmlns:a14="http://schemas.microsoft.com/office/drawing/2010/main"/>
              </a:ext>
            </a:extLst>
          </a:blip>
          <a:srcRect b="17089"/>
          <a:stretch/>
        </p:blipFill>
        <p:spPr bwMode="auto">
          <a:xfrm>
            <a:off x="355600" y="1147223"/>
            <a:ext cx="4286250" cy="33247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Footer Placeholder 1"/>
          <p:cNvSpPr txBox="1">
            <a:spLocks/>
          </p:cNvSpPr>
          <p:nvPr/>
        </p:nvSpPr>
        <p:spPr>
          <a:xfrm>
            <a:off x="1237006" y="6340926"/>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706670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Use case: Automotive ACAS Radar Safety </a:t>
            </a:r>
            <a:r>
              <a:rPr lang="en-US" dirty="0">
                <a:latin typeface="Arial Narrow" panose="020B0606020202030204" pitchFamily="34" charset="0"/>
              </a:rPr>
              <a:t/>
            </a:r>
            <a:br>
              <a:rPr lang="en-US" dirty="0">
                <a:latin typeface="Arial Narrow" panose="020B0606020202030204" pitchFamily="34" charset="0"/>
              </a:rPr>
            </a:br>
            <a:r>
              <a:rPr lang="en-US" sz="2000" b="0" dirty="0" smtClean="0">
                <a:latin typeface="Arial Narrow" panose="020B0606020202030204" pitchFamily="34" charset="0"/>
              </a:rPr>
              <a:t>Auto safety </a:t>
            </a:r>
            <a:r>
              <a:rPr lang="en-US" sz="2000" b="0" dirty="0">
                <a:latin typeface="Arial Narrow" panose="020B0606020202030204" pitchFamily="34" charset="0"/>
              </a:rPr>
              <a:t>f</a:t>
            </a:r>
            <a:r>
              <a:rPr lang="en-US" sz="2000" b="0" dirty="0" smtClean="0">
                <a:latin typeface="Arial Narrow" panose="020B0606020202030204" pitchFamily="34" charset="0"/>
              </a:rPr>
              <a:t>eatures – </a:t>
            </a:r>
            <a:r>
              <a:rPr lang="en-US" sz="2000" b="0" dirty="0">
                <a:latin typeface="Arial Narrow" panose="020B0606020202030204" pitchFamily="34" charset="0"/>
              </a:rPr>
              <a:t>c</a:t>
            </a:r>
            <a:r>
              <a:rPr lang="en-US" sz="2000" b="0" dirty="0" smtClean="0">
                <a:latin typeface="Arial Narrow" panose="020B0606020202030204" pitchFamily="34" charset="0"/>
              </a:rPr>
              <a:t>ollision </a:t>
            </a:r>
            <a:r>
              <a:rPr lang="en-US" sz="2000" b="0" dirty="0">
                <a:latin typeface="Arial Narrow" panose="020B0606020202030204" pitchFamily="34" charset="0"/>
              </a:rPr>
              <a:t>a</a:t>
            </a:r>
            <a:r>
              <a:rPr lang="en-US" sz="2000" b="0" dirty="0" smtClean="0">
                <a:latin typeface="Arial Narrow" panose="020B0606020202030204" pitchFamily="34" charset="0"/>
              </a:rPr>
              <a:t>voidance - blind </a:t>
            </a:r>
            <a:r>
              <a:rPr lang="en-US" sz="2000" b="0" dirty="0">
                <a:latin typeface="Arial Narrow" panose="020B0606020202030204" pitchFamily="34" charset="0"/>
              </a:rPr>
              <a:t>s</a:t>
            </a:r>
            <a:r>
              <a:rPr lang="en-US" sz="2000" b="0" dirty="0" smtClean="0">
                <a:latin typeface="Arial Narrow" panose="020B0606020202030204" pitchFamily="34" charset="0"/>
              </a:rPr>
              <a:t>pot detection, lane change assist, cross traffic alert </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21</a:t>
            </a:fld>
            <a:endParaRPr lang="en-US" dirty="0"/>
          </a:p>
        </p:txBody>
      </p:sp>
      <p:sp>
        <p:nvSpPr>
          <p:cNvPr id="3" name="Rectangle 2"/>
          <p:cNvSpPr/>
          <p:nvPr/>
        </p:nvSpPr>
        <p:spPr>
          <a:xfrm>
            <a:off x="4887523" y="1526785"/>
            <a:ext cx="6861652" cy="3269502"/>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ISM Multi channel FMCW Radar</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ADF5901 (2 Transmit Channels) + ADF5904 (4 Receive Channels)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ADF4158/9 (FMCW </a:t>
            </a:r>
            <a:r>
              <a:rPr lang="en-US" sz="1600" dirty="0" smtClean="0">
                <a:solidFill>
                  <a:schemeClr val="tx1"/>
                </a:solidFill>
                <a:latin typeface="Arial Narrow" panose="020B0606020202030204" pitchFamily="34" charset="0"/>
              </a:rPr>
              <a:t>PLLs</a:t>
            </a: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with FMCW ramp generator</a:t>
            </a:r>
            <a:endParaRPr lang="en-US" sz="1600" dirty="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ADAR7251/AD8285 </a:t>
            </a:r>
            <a:r>
              <a:rPr lang="en-US" sz="1600" dirty="0">
                <a:solidFill>
                  <a:schemeClr val="tx1"/>
                </a:solidFill>
                <a:latin typeface="Arial Narrow" panose="020B0606020202030204" pitchFamily="34" charset="0"/>
              </a:rPr>
              <a:t>4-channel low/high speed 12/14bit-ADC Signal </a:t>
            </a:r>
            <a:r>
              <a:rPr lang="en-US" sz="1600" dirty="0" smtClean="0">
                <a:solidFill>
                  <a:schemeClr val="tx1"/>
                </a:solidFill>
                <a:latin typeface="Arial Narrow" panose="020B0606020202030204" pitchFamily="34" charset="0"/>
              </a:rPr>
              <a:t>conditioning</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ADSP-BF70X </a:t>
            </a:r>
            <a:r>
              <a:rPr lang="en-US" sz="1600" dirty="0">
                <a:solidFill>
                  <a:schemeClr val="tx1"/>
                </a:solidFill>
                <a:latin typeface="Arial Narrow" panose="020B0606020202030204" pitchFamily="34" charset="0"/>
              </a:rPr>
              <a:t>Digital signal processor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Multi channel system for digital beam forming:</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W</a:t>
            </a:r>
            <a:r>
              <a:rPr lang="en-US" sz="1600" dirty="0" smtClean="0">
                <a:solidFill>
                  <a:schemeClr val="tx1"/>
                </a:solidFill>
                <a:latin typeface="Arial Narrow" panose="020B0606020202030204" pitchFamily="34" charset="0"/>
              </a:rPr>
              <a:t>ider field of view</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Best angular resolution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Multi vehicle detection</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Higher receiver system SNR than current available solutions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3 dB </a:t>
            </a:r>
            <a:r>
              <a:rPr lang="en-US" sz="1600" dirty="0">
                <a:solidFill>
                  <a:schemeClr val="tx1"/>
                </a:solidFill>
                <a:latin typeface="Arial Narrow" panose="020B0606020202030204" pitchFamily="34" charset="0"/>
              </a:rPr>
              <a:t>better </a:t>
            </a:r>
            <a:r>
              <a:rPr lang="en-US" sz="1600" dirty="0" smtClean="0">
                <a:solidFill>
                  <a:schemeClr val="tx1"/>
                </a:solidFill>
                <a:latin typeface="Arial Narrow" panose="020B0606020202030204" pitchFamily="34" charset="0"/>
              </a:rPr>
              <a:t>receiver noise </a:t>
            </a:r>
            <a:r>
              <a:rPr lang="en-US" sz="1600" dirty="0">
                <a:solidFill>
                  <a:schemeClr val="tx1"/>
                </a:solidFill>
                <a:latin typeface="Arial Narrow" panose="020B0606020202030204" pitchFamily="34" charset="0"/>
              </a:rPr>
              <a:t>figure </a:t>
            </a:r>
            <a:endParaRPr lang="en-US" sz="1600" dirty="0" smtClean="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Improved high performance transmitter phase noise, output power and high speed FMCW ramping</a:t>
            </a:r>
          </a:p>
          <a:p>
            <a:pPr marL="285750" indent="-285750">
              <a:buFont typeface="Arial" panose="020B0604020202020204" pitchFamily="34" charset="0"/>
              <a:buChar char="•"/>
            </a:pPr>
            <a:endParaRPr lang="en-US" sz="1600" i="1" dirty="0" smtClean="0">
              <a:solidFill>
                <a:schemeClr val="tx1"/>
              </a:solidFill>
              <a:latin typeface="Arial Narrow" panose="020B0606020202030204" pitchFamily="34" charset="0"/>
            </a:endParaRPr>
          </a:p>
          <a:p>
            <a:pPr marL="742950" lvl="1"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9" name="Rectangle 8"/>
          <p:cNvSpPr/>
          <p:nvPr/>
        </p:nvSpPr>
        <p:spPr>
          <a:xfrm>
            <a:off x="4887523" y="1147223"/>
            <a:ext cx="6861653"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Technical Solution</a:t>
            </a:r>
            <a:endParaRPr lang="en-US" dirty="0">
              <a:solidFill>
                <a:schemeClr val="bg1"/>
              </a:solidFill>
              <a:latin typeface="Arial Narrow" panose="020B0606020202030204" pitchFamily="34" charset="0"/>
            </a:endParaRPr>
          </a:p>
        </p:txBody>
      </p:sp>
      <p:sp>
        <p:nvSpPr>
          <p:cNvPr id="12" name="Rectangle 11"/>
          <p:cNvSpPr/>
          <p:nvPr/>
        </p:nvSpPr>
        <p:spPr>
          <a:xfrm>
            <a:off x="4887521" y="5210354"/>
            <a:ext cx="6861652"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×2 times improvement in sensitivity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More than </a:t>
            </a:r>
            <a:r>
              <a:rPr lang="en-US" sz="1600" b="1" dirty="0" smtClean="0">
                <a:solidFill>
                  <a:schemeClr val="tx1"/>
                </a:solidFill>
                <a:latin typeface="Arial Narrow" panose="020B0606020202030204" pitchFamily="34" charset="0"/>
              </a:rPr>
              <a:t>×1.5 times better detection range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Much </a:t>
            </a:r>
            <a:r>
              <a:rPr lang="en-US" sz="1600" b="1" dirty="0" smtClean="0">
                <a:solidFill>
                  <a:schemeClr val="tx1"/>
                </a:solidFill>
                <a:latin typeface="Arial Narrow" panose="020B0606020202030204" pitchFamily="34" charset="0"/>
              </a:rPr>
              <a:t>lower power consumption </a:t>
            </a:r>
            <a:r>
              <a:rPr lang="en-US" sz="1600" dirty="0" smtClean="0">
                <a:solidFill>
                  <a:schemeClr val="tx1"/>
                </a:solidFill>
                <a:latin typeface="Arial Narrow" panose="020B0606020202030204" pitchFamily="34" charset="0"/>
              </a:rPr>
              <a:t>for small form factor</a:t>
            </a:r>
            <a:endParaRPr lang="en-US" sz="1600" dirty="0">
              <a:solidFill>
                <a:schemeClr val="tx1"/>
              </a:solidFill>
              <a:latin typeface="Arial Narrow" panose="020B0606020202030204" pitchFamily="34" charset="0"/>
            </a:endParaRPr>
          </a:p>
        </p:txBody>
      </p:sp>
      <p:sp>
        <p:nvSpPr>
          <p:cNvPr id="13" name="Rectangle 12"/>
          <p:cNvSpPr/>
          <p:nvPr/>
        </p:nvSpPr>
        <p:spPr>
          <a:xfrm>
            <a:off x="4887523" y="4858549"/>
            <a:ext cx="6861653"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pic>
        <p:nvPicPr>
          <p:cNvPr id="19" name="Content Placeholder 1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928" y="1457551"/>
            <a:ext cx="3857457" cy="2730559"/>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580" y="4688706"/>
            <a:ext cx="1638300" cy="1638300"/>
          </a:xfrm>
          <a:prstGeom prst="rect">
            <a:avLst/>
          </a:prstGeom>
        </p:spPr>
      </p:pic>
      <p:sp>
        <p:nvSpPr>
          <p:cNvPr id="22" name="Rectangle 21"/>
          <p:cNvSpPr/>
          <p:nvPr/>
        </p:nvSpPr>
        <p:spPr>
          <a:xfrm>
            <a:off x="1632205" y="4551137"/>
            <a:ext cx="2093327" cy="49029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latin typeface="Arial Narrow" panose="020B0606020202030204" pitchFamily="34" charset="0"/>
              </a:rPr>
              <a:t>ADAS Radar sensor</a:t>
            </a:r>
            <a:endParaRPr lang="en-US" sz="1600" b="1" dirty="0">
              <a:solidFill>
                <a:schemeClr val="tx1"/>
              </a:solidFill>
              <a:latin typeface="Arial Narrow" panose="020B0606020202030204" pitchFamily="34" charset="0"/>
            </a:endParaRPr>
          </a:p>
        </p:txBody>
      </p:sp>
      <p:sp>
        <p:nvSpPr>
          <p:cNvPr id="14"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2533499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latin typeface="Arial Narrow" panose="020B0606020202030204" pitchFamily="34" charset="0"/>
              </a:rPr>
              <a:t>Use case: Aviation Wingtip Radar for Collision Avoidance while Grounded/During Taxiing</a:t>
            </a:r>
            <a:endParaRPr lang="en-US" dirty="0"/>
          </a:p>
        </p:txBody>
      </p:sp>
      <p:sp>
        <p:nvSpPr>
          <p:cNvPr id="3" name="Rectangle 2"/>
          <p:cNvSpPr/>
          <p:nvPr/>
        </p:nvSpPr>
        <p:spPr>
          <a:xfrm>
            <a:off x="4867070" y="3286081"/>
            <a:ext cx="6872373" cy="1368815"/>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fontAlgn="base">
              <a:spcBef>
                <a:spcPct val="0"/>
              </a:spcBef>
              <a:spcAft>
                <a:spcPct val="0"/>
              </a:spcAft>
              <a:buFont typeface="Arial" panose="020B0604020202020204" pitchFamily="34" charset="0"/>
              <a:buChar char="•"/>
            </a:pPr>
            <a:r>
              <a:rPr lang="en-US" sz="1600" dirty="0" smtClean="0">
                <a:solidFill>
                  <a:srgbClr val="000000"/>
                </a:solidFill>
                <a:latin typeface="Arial Narrow" panose="020B0606020202030204" pitchFamily="34" charset="0"/>
              </a:rPr>
              <a:t>Repurpose automotive radar to provide detection for buildings, other aircraft wings and on tarmac vehicles</a:t>
            </a:r>
          </a:p>
          <a:p>
            <a:pPr marL="285750" indent="-285750" fontAlgn="base">
              <a:spcBef>
                <a:spcPct val="0"/>
              </a:spcBef>
              <a:spcAft>
                <a:spcPct val="0"/>
              </a:spcAft>
              <a:buFont typeface="Arial" panose="020B0604020202020204" pitchFamily="34" charset="0"/>
              <a:buChar char="•"/>
            </a:pPr>
            <a:r>
              <a:rPr lang="en-US" sz="1600" dirty="0" smtClean="0">
                <a:solidFill>
                  <a:srgbClr val="000000"/>
                </a:solidFill>
                <a:latin typeface="Arial Narrow" panose="020B0606020202030204" pitchFamily="34" charset="0"/>
              </a:rPr>
              <a:t>Flexibility with antennas and small mounting size allows from integration into lighting package </a:t>
            </a:r>
            <a:endParaRPr lang="en-US" sz="1600" dirty="0">
              <a:solidFill>
                <a:srgbClr val="000000"/>
              </a:solidFill>
              <a:latin typeface="Arial Narrow" panose="020B0606020202030204" pitchFamily="34" charset="0"/>
            </a:endParaRPr>
          </a:p>
          <a:p>
            <a:pPr marL="285750" indent="-285750" fontAlgn="base">
              <a:spcBef>
                <a:spcPct val="0"/>
              </a:spcBef>
              <a:spcAft>
                <a:spcPct val="0"/>
              </a:spcAft>
              <a:buFont typeface="Arial" panose="020B0604020202020204" pitchFamily="34" charset="0"/>
              <a:buChar char="•"/>
            </a:pPr>
            <a:endParaRPr lang="en-US" sz="1600" i="1" dirty="0" smtClean="0">
              <a:solidFill>
                <a:srgbClr val="000000"/>
              </a:solidFill>
              <a:latin typeface="Arial Narrow" panose="020B0606020202030204" pitchFamily="34" charset="0"/>
            </a:endParaRPr>
          </a:p>
          <a:p>
            <a:pPr marL="742950" lvl="1" indent="-285750" fontAlgn="base">
              <a:spcBef>
                <a:spcPct val="0"/>
              </a:spcBef>
              <a:spcAft>
                <a:spcPct val="0"/>
              </a:spcAft>
              <a:buFont typeface="Arial" panose="020B0604020202020204" pitchFamily="34" charset="0"/>
              <a:buChar char="•"/>
            </a:pPr>
            <a:endParaRPr lang="en-US" sz="1600" dirty="0" smtClean="0">
              <a:solidFill>
                <a:srgbClr val="000000"/>
              </a:solidFill>
              <a:latin typeface="Arial Narrow" panose="020B0606020202030204" pitchFamily="34" charset="0"/>
            </a:endParaRPr>
          </a:p>
        </p:txBody>
      </p:sp>
      <p:sp>
        <p:nvSpPr>
          <p:cNvPr id="9" name="Rectangle 8"/>
          <p:cNvSpPr/>
          <p:nvPr/>
        </p:nvSpPr>
        <p:spPr>
          <a:xfrm>
            <a:off x="4867071" y="2906519"/>
            <a:ext cx="68723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base">
              <a:spcBef>
                <a:spcPct val="0"/>
              </a:spcBef>
              <a:spcAft>
                <a:spcPct val="0"/>
              </a:spcAft>
            </a:pPr>
            <a:r>
              <a:rPr lang="en-US" dirty="0" smtClean="0">
                <a:solidFill>
                  <a:srgbClr val="FFFFFF"/>
                </a:solidFill>
                <a:latin typeface="Arial Narrow" panose="020B0606020202030204" pitchFamily="34" charset="0"/>
              </a:rPr>
              <a:t>Technical Solution</a:t>
            </a:r>
            <a:endParaRPr lang="en-US" dirty="0">
              <a:solidFill>
                <a:srgbClr val="FFFFFF"/>
              </a:solidFill>
              <a:latin typeface="Arial Narrow" panose="020B0606020202030204" pitchFamily="34" charset="0"/>
            </a:endParaRPr>
          </a:p>
        </p:txBody>
      </p:sp>
      <p:sp>
        <p:nvSpPr>
          <p:cNvPr id="12" name="Rectangle 11"/>
          <p:cNvSpPr/>
          <p:nvPr/>
        </p:nvSpPr>
        <p:spPr>
          <a:xfrm>
            <a:off x="4876800" y="5210354"/>
            <a:ext cx="6872373" cy="1116653"/>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fontAlgn="base">
              <a:spcBef>
                <a:spcPct val="0"/>
              </a:spcBef>
              <a:spcAft>
                <a:spcPct val="0"/>
              </a:spcAft>
              <a:buFont typeface="Arial" panose="020B0604020202020204" pitchFamily="34" charset="0"/>
              <a:buChar char="•"/>
            </a:pPr>
            <a:r>
              <a:rPr lang="en-US" b="1" dirty="0" smtClean="0">
                <a:solidFill>
                  <a:srgbClr val="000000"/>
                </a:solidFill>
                <a:latin typeface="Arial Narrow" panose="020B0606020202030204" pitchFamily="34" charset="0"/>
              </a:rPr>
              <a:t>Proven existing technology </a:t>
            </a:r>
          </a:p>
          <a:p>
            <a:pPr marL="285750" indent="-285750" fontAlgn="base">
              <a:spcBef>
                <a:spcPct val="0"/>
              </a:spcBef>
              <a:spcAft>
                <a:spcPct val="0"/>
              </a:spcAft>
              <a:buFont typeface="Arial" panose="020B0604020202020204" pitchFamily="34" charset="0"/>
              <a:buChar char="•"/>
            </a:pPr>
            <a:r>
              <a:rPr lang="en-US" b="1" dirty="0" smtClean="0">
                <a:solidFill>
                  <a:srgbClr val="000000"/>
                </a:solidFill>
                <a:latin typeface="Arial Narrow" panose="020B0606020202030204" pitchFamily="34" charset="0"/>
              </a:rPr>
              <a:t>Low costs and flexible design</a:t>
            </a:r>
          </a:p>
          <a:p>
            <a:pPr marL="285750" indent="-285750" fontAlgn="base">
              <a:spcBef>
                <a:spcPct val="0"/>
              </a:spcBef>
              <a:spcAft>
                <a:spcPct val="0"/>
              </a:spcAft>
              <a:buFont typeface="Arial" panose="020B0604020202020204" pitchFamily="34" charset="0"/>
              <a:buChar char="•"/>
            </a:pPr>
            <a:r>
              <a:rPr lang="en-US" b="1" dirty="0" smtClean="0">
                <a:solidFill>
                  <a:srgbClr val="000000"/>
                </a:solidFill>
                <a:latin typeface="Arial Narrow" panose="020B0606020202030204" pitchFamily="34" charset="0"/>
              </a:rPr>
              <a:t>Lower power consumption allows for use when engines are off</a:t>
            </a:r>
            <a:endParaRPr lang="en-US" dirty="0">
              <a:solidFill>
                <a:srgbClr val="000000"/>
              </a:solidFill>
              <a:latin typeface="Arial Narrow" panose="020B0606020202030204" pitchFamily="34" charset="0"/>
            </a:endParaRPr>
          </a:p>
        </p:txBody>
      </p:sp>
      <p:sp>
        <p:nvSpPr>
          <p:cNvPr id="13" name="Rectangle 12"/>
          <p:cNvSpPr/>
          <p:nvPr/>
        </p:nvSpPr>
        <p:spPr>
          <a:xfrm>
            <a:off x="4876803" y="4858549"/>
            <a:ext cx="68723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base">
              <a:spcBef>
                <a:spcPct val="0"/>
              </a:spcBef>
              <a:spcAft>
                <a:spcPct val="0"/>
              </a:spcAft>
            </a:pPr>
            <a:r>
              <a:rPr lang="en-US" dirty="0" smtClean="0">
                <a:solidFill>
                  <a:srgbClr val="FFFFFF"/>
                </a:solidFill>
                <a:latin typeface="Arial Narrow" panose="020B0606020202030204" pitchFamily="34" charset="0"/>
              </a:rPr>
              <a:t>Key Benefits</a:t>
            </a:r>
            <a:endParaRPr lang="en-US" dirty="0">
              <a:solidFill>
                <a:srgbClr val="FFFFFF"/>
              </a:solidFill>
              <a:latin typeface="Arial Narrow" panose="020B0606020202030204" pitchFamily="34" charset="0"/>
            </a:endParaRPr>
          </a:p>
        </p:txBody>
      </p:sp>
      <p:pic>
        <p:nvPicPr>
          <p:cNvPr id="7" name="Picture 2" descr="http://www.airlinereporter.com/wp-content/uploads/2012/06/A380-FB2.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00" y="1105514"/>
            <a:ext cx="4267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usairpower.net/ADF/Wedgetail-AEW+C-Prototype-CKopp-2005-13S.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152" y="3467714"/>
            <a:ext cx="4267200" cy="26558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867068" y="1440065"/>
            <a:ext cx="6872373" cy="1368815"/>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fontAlgn="base">
              <a:spcBef>
                <a:spcPct val="0"/>
              </a:spcBef>
              <a:spcAft>
                <a:spcPct val="0"/>
              </a:spcAft>
              <a:buFont typeface="Arial" panose="020B0604020202020204" pitchFamily="34" charset="0"/>
              <a:buChar char="•"/>
            </a:pPr>
            <a:r>
              <a:rPr lang="en-US" sz="1600" dirty="0" smtClean="0">
                <a:solidFill>
                  <a:srgbClr val="000000"/>
                </a:solidFill>
                <a:latin typeface="Arial Narrow" panose="020B0606020202030204" pitchFamily="34" charset="0"/>
              </a:rPr>
              <a:t>Aircraft wingtips are subjected to taxi incidents that can be extremely expensive especially with the addition of Winglets</a:t>
            </a:r>
          </a:p>
          <a:p>
            <a:pPr marL="285750" indent="-285750" fontAlgn="base">
              <a:spcBef>
                <a:spcPct val="0"/>
              </a:spcBef>
              <a:spcAft>
                <a:spcPct val="0"/>
              </a:spcAft>
              <a:buFont typeface="Arial" panose="020B0604020202020204" pitchFamily="34" charset="0"/>
              <a:buChar char="•"/>
            </a:pPr>
            <a:r>
              <a:rPr lang="en-US" sz="1600" i="1" dirty="0" smtClean="0">
                <a:solidFill>
                  <a:srgbClr val="000000"/>
                </a:solidFill>
                <a:latin typeface="Arial Narrow" panose="020B0606020202030204" pitchFamily="34" charset="0"/>
              </a:rPr>
              <a:t>Many accidents happen when aircraft are being moved by a tug</a:t>
            </a:r>
          </a:p>
          <a:p>
            <a:pPr marL="285750" indent="-285750" fontAlgn="base">
              <a:spcBef>
                <a:spcPct val="0"/>
              </a:spcBef>
              <a:spcAft>
                <a:spcPct val="0"/>
              </a:spcAft>
              <a:buFont typeface="Arial" panose="020B0604020202020204" pitchFamily="34" charset="0"/>
              <a:buChar char="•"/>
            </a:pPr>
            <a:r>
              <a:rPr lang="en-US" sz="1600" i="1" dirty="0" smtClean="0">
                <a:solidFill>
                  <a:srgbClr val="000000"/>
                </a:solidFill>
                <a:latin typeface="Arial Narrow" panose="020B0606020202030204" pitchFamily="34" charset="0"/>
              </a:rPr>
              <a:t>Wing walkers are not specifically trained in taxi and pushback procedures (they are usually baggage handlers)</a:t>
            </a:r>
          </a:p>
          <a:p>
            <a:pPr lvl="1" fontAlgn="base">
              <a:spcBef>
                <a:spcPct val="0"/>
              </a:spcBef>
              <a:spcAft>
                <a:spcPct val="0"/>
              </a:spcAft>
            </a:pPr>
            <a:endParaRPr lang="en-US" sz="1600" dirty="0" smtClean="0">
              <a:solidFill>
                <a:srgbClr val="000000"/>
              </a:solidFill>
              <a:latin typeface="Arial Narrow" panose="020B0606020202030204" pitchFamily="34" charset="0"/>
            </a:endParaRPr>
          </a:p>
        </p:txBody>
      </p:sp>
      <p:sp>
        <p:nvSpPr>
          <p:cNvPr id="15" name="Rectangle 14"/>
          <p:cNvSpPr/>
          <p:nvPr/>
        </p:nvSpPr>
        <p:spPr>
          <a:xfrm>
            <a:off x="4867069" y="1060503"/>
            <a:ext cx="687237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fontAlgn="base">
              <a:spcBef>
                <a:spcPct val="0"/>
              </a:spcBef>
              <a:spcAft>
                <a:spcPct val="0"/>
              </a:spcAft>
            </a:pPr>
            <a:r>
              <a:rPr lang="en-US" dirty="0" smtClean="0">
                <a:solidFill>
                  <a:srgbClr val="FFFFFF"/>
                </a:solidFill>
                <a:latin typeface="Arial Narrow" panose="020B0606020202030204" pitchFamily="34" charset="0"/>
              </a:rPr>
              <a:t>Challenge</a:t>
            </a:r>
            <a:endParaRPr lang="en-US" dirty="0">
              <a:solidFill>
                <a:srgbClr val="FFFFFF"/>
              </a:solidFill>
              <a:latin typeface="Arial Narrow" panose="020B0606020202030204" pitchFamily="34" charset="0"/>
            </a:endParaRPr>
          </a:p>
        </p:txBody>
      </p:sp>
      <p:sp>
        <p:nvSpPr>
          <p:cNvPr id="16" name="Slide Number Placeholder 15"/>
          <p:cNvSpPr>
            <a:spLocks noGrp="1"/>
          </p:cNvSpPr>
          <p:nvPr>
            <p:ph type="sldNum" sz="quarter" idx="4"/>
          </p:nvPr>
        </p:nvSpPr>
        <p:spPr/>
        <p:txBody>
          <a:bodyPr/>
          <a:lstStyle/>
          <a:p>
            <a:fld id="{8ED1CEE6-8BBE-4393-857A-BEE0A5C48EE0}" type="slidenum">
              <a:rPr/>
              <a:pPr/>
              <a:t>22</a:t>
            </a:fld>
            <a:endParaRPr dirty="0"/>
          </a:p>
        </p:txBody>
      </p:sp>
      <p:sp>
        <p:nvSpPr>
          <p:cNvPr id="17" name="Footer Placeholder 5"/>
          <p:cNvSpPr txBox="1">
            <a:spLocks/>
          </p:cNvSpPr>
          <p:nvPr/>
        </p:nvSpPr>
        <p:spPr>
          <a:xfrm>
            <a:off x="763313" y="6586051"/>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924899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Narrow" panose="020B0606020202030204" pitchFamily="34" charset="0"/>
              </a:rPr>
              <a:t>Analog Devices </a:t>
            </a:r>
            <a:r>
              <a:rPr lang="en-US" dirty="0" smtClean="0">
                <a:latin typeface="Arial Narrow" panose="020B0606020202030204" pitchFamily="34" charset="0"/>
              </a:rPr>
              <a:t>24 GHz </a:t>
            </a:r>
            <a:r>
              <a:rPr lang="en-US" dirty="0">
                <a:latin typeface="Arial Narrow" panose="020B0606020202030204" pitchFamily="34" charset="0"/>
              </a:rPr>
              <a:t>FMCW </a:t>
            </a:r>
            <a:r>
              <a:rPr lang="en-US" dirty="0" smtClean="0">
                <a:latin typeface="Arial Narrow" panose="020B0606020202030204" pitchFamily="34" charset="0"/>
              </a:rPr>
              <a:t>Radar Market</a:t>
            </a:r>
            <a:br>
              <a:rPr lang="en-US" dirty="0" smtClean="0">
                <a:latin typeface="Arial Narrow" panose="020B0606020202030204" pitchFamily="34" charset="0"/>
              </a:rPr>
            </a:br>
            <a:r>
              <a:rPr lang="en-US" sz="2000" b="0" dirty="0" smtClean="0">
                <a:latin typeface="Arial Narrow" panose="020B0606020202030204" pitchFamily="34" charset="0"/>
              </a:rPr>
              <a:t>Summary </a:t>
            </a:r>
            <a:r>
              <a:rPr lang="en-US" sz="2000" b="0" dirty="0">
                <a:latin typeface="Arial Narrow" panose="020B0606020202030204" pitchFamily="34" charset="0"/>
              </a:rPr>
              <a:t>of Broad </a:t>
            </a:r>
            <a:r>
              <a:rPr lang="en-US" sz="2000" b="0" dirty="0" smtClean="0">
                <a:latin typeface="Arial Narrow" panose="020B0606020202030204" pitchFamily="34" charset="0"/>
              </a:rPr>
              <a:t>Market</a:t>
            </a:r>
            <a:r>
              <a:rPr lang="en-US" sz="2000" b="0" dirty="0">
                <a:latin typeface="Arial Narrow" panose="020B0606020202030204" pitchFamily="34" charset="0"/>
              </a:rPr>
              <a:t> Applications</a:t>
            </a:r>
          </a:p>
        </p:txBody>
      </p:sp>
      <p:sp>
        <p:nvSpPr>
          <p:cNvPr id="4" name="Slide Number Placeholder 3"/>
          <p:cNvSpPr>
            <a:spLocks noGrp="1"/>
          </p:cNvSpPr>
          <p:nvPr>
            <p:ph type="sldNum" sz="quarter" idx="4"/>
          </p:nvPr>
        </p:nvSpPr>
        <p:spPr/>
        <p:txBody>
          <a:bodyPr/>
          <a:lstStyle/>
          <a:p>
            <a:fld id="{8ED1CEE6-8BBE-4393-857A-BEE0A5C48EE0}" type="slidenum">
              <a:rPr lang="en-US" smtClean="0"/>
              <a:pPr/>
              <a:t>23</a:t>
            </a:fld>
            <a:endParaRPr lang="en-US" dirty="0"/>
          </a:p>
        </p:txBody>
      </p:sp>
      <p:grpSp>
        <p:nvGrpSpPr>
          <p:cNvPr id="43" name="Group 42"/>
          <p:cNvGrpSpPr/>
          <p:nvPr/>
        </p:nvGrpSpPr>
        <p:grpSpPr>
          <a:xfrm>
            <a:off x="1341788" y="1580614"/>
            <a:ext cx="2698502" cy="1750703"/>
            <a:chOff x="4815602" y="1140116"/>
            <a:chExt cx="2698502" cy="1750703"/>
          </a:xfrm>
        </p:grpSpPr>
        <p:sp>
          <p:nvSpPr>
            <p:cNvPr id="7" name="Snip Single Corner Rectangle 6"/>
            <p:cNvSpPr/>
            <p:nvPr/>
          </p:nvSpPr>
          <p:spPr>
            <a:xfrm>
              <a:off x="4815602" y="1155184"/>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815604" y="1140116"/>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Intelligent Traffic Light Monitors</a:t>
              </a:r>
              <a:endParaRPr lang="en-US" sz="1600" dirty="0">
                <a:solidFill>
                  <a:schemeClr val="bg1"/>
                </a:solidFill>
                <a:latin typeface="Arial Narrow" panose="020B0606020202030204" pitchFamily="34" charset="0"/>
              </a:endParaRPr>
            </a:p>
          </p:txBody>
        </p:sp>
        <p:pic>
          <p:nvPicPr>
            <p:cNvPr id="13" name="Picture 2" descr="http://cdn.nextgov.com/media/img/upload/2014/09/11/091114trafficlightNG/nextgov-medium.jpg">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a:ext>
              </a:extLst>
            </a:blip>
            <a:srcRect l="13568" b="23862"/>
            <a:stretch/>
          </p:blipFill>
          <p:spPr bwMode="auto">
            <a:xfrm>
              <a:off x="4815604" y="1457470"/>
              <a:ext cx="2698500" cy="1433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4614557" y="1599182"/>
            <a:ext cx="2718023" cy="1749078"/>
            <a:chOff x="7564792" y="1853766"/>
            <a:chExt cx="2718023" cy="1749078"/>
          </a:xfrm>
        </p:grpSpPr>
        <p:sp>
          <p:nvSpPr>
            <p:cNvPr id="16" name="Snip Single Corner Rectangle 15"/>
            <p:cNvSpPr/>
            <p:nvPr/>
          </p:nvSpPr>
          <p:spPr>
            <a:xfrm>
              <a:off x="7564792" y="1868834"/>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7564794" y="1853766"/>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Industrial Tank Level Sensor</a:t>
              </a:r>
              <a:endParaRPr lang="en-US" sz="1600" dirty="0">
                <a:solidFill>
                  <a:schemeClr val="bg1"/>
                </a:solidFill>
                <a:latin typeface="Arial Narrow" panose="020B0606020202030204" pitchFamily="34" charset="0"/>
              </a:endParaRPr>
            </a:p>
          </p:txBody>
        </p:sp>
        <p:pic>
          <p:nvPicPr>
            <p:cNvPr id="19" name="Picture 2" descr="http://www.thomasindcoatings.com/sites/default/files/storage-tanks.jpg">
              <a:hlinkClick r:id="rId5" action="ppaction://hlinksldjump"/>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123" r="36288"/>
            <a:stretch/>
          </p:blipFill>
          <p:spPr bwMode="auto">
            <a:xfrm>
              <a:off x="7564792" y="2148657"/>
              <a:ext cx="2718023" cy="14541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p:cNvGrpSpPr/>
          <p:nvPr/>
        </p:nvGrpSpPr>
        <p:grpSpPr>
          <a:xfrm>
            <a:off x="7889427" y="1614250"/>
            <a:ext cx="2698502" cy="1815867"/>
            <a:chOff x="7679886" y="3805668"/>
            <a:chExt cx="2698502" cy="1815867"/>
          </a:xfrm>
        </p:grpSpPr>
        <p:sp>
          <p:nvSpPr>
            <p:cNvPr id="10" name="Snip Single Corner Rectangle 9"/>
            <p:cNvSpPr/>
            <p:nvPr/>
          </p:nvSpPr>
          <p:spPr>
            <a:xfrm>
              <a:off x="7679886" y="3820736"/>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7679888" y="3805668"/>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Automotive Radar</a:t>
              </a:r>
              <a:endParaRPr lang="en-US" sz="1600" dirty="0">
                <a:solidFill>
                  <a:schemeClr val="bg1"/>
                </a:solidFill>
                <a:latin typeface="Arial Narrow" panose="020B0606020202030204" pitchFamily="34" charset="0"/>
              </a:endParaRPr>
            </a:p>
          </p:txBody>
        </p:sp>
        <p:pic>
          <p:nvPicPr>
            <p:cNvPr id="29" name="Picture 12" descr="http://www.insblogs.com/wp-content/uploads/2015/12/driver-assist-tech.png">
              <a:hlinkClick r:id="rId7" action="ppaction://hlinksldjump"/>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3157" t="9718" r="2462" b="5430"/>
            <a:stretch/>
          </p:blipFill>
          <p:spPr bwMode="auto">
            <a:xfrm>
              <a:off x="7679888" y="4132907"/>
              <a:ext cx="2698500" cy="14886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4703090" y="3984210"/>
            <a:ext cx="2698502" cy="1743467"/>
            <a:chOff x="2066408" y="3729646"/>
            <a:chExt cx="2698502" cy="1743467"/>
          </a:xfrm>
        </p:grpSpPr>
        <p:sp>
          <p:nvSpPr>
            <p:cNvPr id="25" name="Snip Single Corner Rectangle 24"/>
            <p:cNvSpPr/>
            <p:nvPr/>
          </p:nvSpPr>
          <p:spPr>
            <a:xfrm>
              <a:off x="2066408" y="3744714"/>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2066410" y="3729646"/>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Radio Altimeter</a:t>
              </a:r>
              <a:endParaRPr lang="en-US" sz="1600" dirty="0">
                <a:solidFill>
                  <a:schemeClr val="bg1"/>
                </a:solidFill>
                <a:latin typeface="Arial Narrow" panose="020B0606020202030204" pitchFamily="34" charset="0"/>
              </a:endParaRPr>
            </a:p>
          </p:txBody>
        </p:sp>
        <p:pic>
          <p:nvPicPr>
            <p:cNvPr id="1034" name="Picture 10" descr="https://i.ytimg.com/vi/WxuDQo_slp8/maxresdefault.jpg">
              <a:hlinkClick r:id="rId5" action="ppaction://hlinksldjump"/>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634" t="9723" r="12616"/>
            <a:stretch/>
          </p:blipFill>
          <p:spPr bwMode="auto">
            <a:xfrm>
              <a:off x="2066410" y="4050948"/>
              <a:ext cx="2698500" cy="1422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977962" y="4022303"/>
            <a:ext cx="2698502" cy="1735635"/>
            <a:chOff x="2066410" y="1881951"/>
            <a:chExt cx="2698502" cy="1735635"/>
          </a:xfrm>
        </p:grpSpPr>
        <p:sp>
          <p:nvSpPr>
            <p:cNvPr id="32" name="Snip Single Corner Rectangle 31"/>
            <p:cNvSpPr/>
            <p:nvPr/>
          </p:nvSpPr>
          <p:spPr>
            <a:xfrm>
              <a:off x="2066410" y="1897019"/>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p:cNvSpPr txBox="1"/>
            <p:nvPr/>
          </p:nvSpPr>
          <p:spPr>
            <a:xfrm>
              <a:off x="2066412" y="1881951"/>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Collision Avoidance System</a:t>
              </a:r>
              <a:endParaRPr lang="en-US" sz="1600" dirty="0">
                <a:solidFill>
                  <a:schemeClr val="bg1"/>
                </a:solidFill>
                <a:latin typeface="Arial Narrow" panose="020B0606020202030204" pitchFamily="34" charset="0"/>
              </a:endParaRPr>
            </a:p>
          </p:txBody>
        </p:sp>
        <p:pic>
          <p:nvPicPr>
            <p:cNvPr id="1038" name="Picture 14" descr="https://www.aibotix.com/tl_files/inhalte/anwendungen/industrie/windradinspektion/inspection_windmill.JPG">
              <a:hlinkClick r:id="rId10" action="ppaction://hlinksldjump"/>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015" t="12459" r="1827" b="19917"/>
            <a:stretch/>
          </p:blipFill>
          <p:spPr bwMode="auto">
            <a:xfrm>
              <a:off x="2066410" y="2197783"/>
              <a:ext cx="2698502" cy="1419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1584626" y="4020890"/>
            <a:ext cx="3580076" cy="1776930"/>
            <a:chOff x="4866290" y="4677713"/>
            <a:chExt cx="3580076" cy="1776930"/>
          </a:xfrm>
        </p:grpSpPr>
        <p:sp>
          <p:nvSpPr>
            <p:cNvPr id="36" name="Snip Single Corner Rectangle 35"/>
            <p:cNvSpPr/>
            <p:nvPr/>
          </p:nvSpPr>
          <p:spPr>
            <a:xfrm>
              <a:off x="4866290" y="4734076"/>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4866290" y="4677713"/>
              <a:ext cx="3580076"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Motion - Surveillance &amp; Security </a:t>
              </a:r>
              <a:endParaRPr lang="en-US" sz="1600" dirty="0">
                <a:solidFill>
                  <a:schemeClr val="bg1"/>
                </a:solidFill>
                <a:latin typeface="Arial Narrow" panose="020B0606020202030204" pitchFamily="34" charset="0"/>
              </a:endParaRPr>
            </a:p>
          </p:txBody>
        </p:sp>
        <p:pic>
          <p:nvPicPr>
            <p:cNvPr id="1040" name="Picture 16" descr="http://www.broadbandbuyer.co.uk/images/NEWS/2813/arlocamera-7.png">
              <a:hlinkClick r:id="rId12" action="ppaction://hlinksldjump"/>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0004" y="5003499"/>
              <a:ext cx="2684788" cy="139708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hlinkClick r:id="rId14" action="ppaction://hlinksldjump"/>
          </p:cNvPr>
          <p:cNvSpPr/>
          <p:nvPr/>
        </p:nvSpPr>
        <p:spPr>
          <a:xfrm>
            <a:off x="10765316" y="3158675"/>
            <a:ext cx="1108982" cy="994812"/>
          </a:xfrm>
          <a:prstGeom prst="rect">
            <a:avLst/>
          </a:prstGeom>
          <a:solidFill>
            <a:schemeClr val="tx2"/>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Narrow" panose="020B0606020202030204" pitchFamily="34" charset="0"/>
              </a:rPr>
              <a:t>Technical Solution</a:t>
            </a:r>
            <a:endParaRPr lang="en-US" sz="1600" b="1" dirty="0">
              <a:solidFill>
                <a:schemeClr val="bg1"/>
              </a:solidFill>
              <a:latin typeface="Arial Narrow" panose="020B0606020202030204" pitchFamily="34" charset="0"/>
            </a:endParaRPr>
          </a:p>
        </p:txBody>
      </p:sp>
      <p:sp>
        <p:nvSpPr>
          <p:cNvPr id="31"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2769036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243517" y="4345415"/>
            <a:ext cx="4720369" cy="2212307"/>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a:p>
            <a:endParaRPr lang="en-US" sz="1600" dirty="0">
              <a:solidFill>
                <a:schemeClr val="bg1"/>
              </a:solidFill>
            </a:endParaRPr>
          </a:p>
          <a:p>
            <a:pPr marL="0" indent="0">
              <a:buNone/>
            </a:pPr>
            <a:endParaRPr lang="en-US" dirty="0">
              <a:solidFill>
                <a:schemeClr val="bg1"/>
              </a:solidFill>
            </a:endParaRPr>
          </a:p>
          <a:p>
            <a:endParaRPr lang="en-US" dirty="0"/>
          </a:p>
          <a:p>
            <a:endParaRPr lang="en-US" dirty="0"/>
          </a:p>
        </p:txBody>
      </p:sp>
      <p:sp>
        <p:nvSpPr>
          <p:cNvPr id="21" name="Footer Placeholder 5"/>
          <p:cNvSpPr txBox="1">
            <a:spLocks/>
          </p:cNvSpPr>
          <p:nvPr/>
        </p:nvSpPr>
        <p:spPr>
          <a:xfrm>
            <a:off x="2776446" y="64893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©2018 Analog Devices, Inc. All rights reserved. </a:t>
            </a:r>
            <a:endParaRPr lang="en-US" dirty="0"/>
          </a:p>
        </p:txBody>
      </p:sp>
      <p:sp>
        <p:nvSpPr>
          <p:cNvPr id="2" name="Text Placeholder 1"/>
          <p:cNvSpPr>
            <a:spLocks noGrp="1"/>
          </p:cNvSpPr>
          <p:nvPr>
            <p:ph type="body" sz="quarter" idx="12"/>
          </p:nvPr>
        </p:nvSpPr>
        <p:spPr>
          <a:xfrm>
            <a:off x="434259" y="1438474"/>
            <a:ext cx="7756012" cy="2660815"/>
          </a:xfrm>
        </p:spPr>
        <p:txBody>
          <a:bodyPr/>
          <a:lstStyle/>
          <a:p>
            <a:r>
              <a:rPr lang="en-US" sz="2800" dirty="0"/>
              <a:t>Radar </a:t>
            </a:r>
            <a:r>
              <a:rPr lang="en-US" sz="2800" dirty="0" smtClean="0"/>
              <a:t>Technology</a:t>
            </a:r>
            <a:endParaRPr lang="en-US" sz="2800" dirty="0"/>
          </a:p>
          <a:p>
            <a:r>
              <a:rPr lang="en-US" sz="2800" dirty="0"/>
              <a:t> </a:t>
            </a:r>
          </a:p>
          <a:p>
            <a:r>
              <a:rPr lang="en-IE" sz="2800" dirty="0" smtClean="0"/>
              <a:t>24 GHz Radar System Solution Details </a:t>
            </a:r>
            <a:r>
              <a:rPr lang="en-IE" sz="2800" dirty="0"/>
              <a:t/>
            </a:r>
            <a:br>
              <a:rPr lang="en-IE" sz="2800" dirty="0"/>
            </a:br>
            <a:r>
              <a:rPr lang="en-IE" sz="2400" dirty="0"/>
              <a:t>		</a:t>
            </a:r>
            <a:br>
              <a:rPr lang="en-IE" sz="2400" dirty="0"/>
            </a:br>
            <a:endParaRPr lang="en-US" dirty="0"/>
          </a:p>
        </p:txBody>
      </p:sp>
      <p:pic>
        <p:nvPicPr>
          <p:cNvPr id="5" name="Content Placeholder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85137" y="2768881"/>
            <a:ext cx="1992749" cy="1801014"/>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9585136" y="772858"/>
            <a:ext cx="1992750" cy="1785345"/>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82119" y="4780573"/>
            <a:ext cx="1992749" cy="1453991"/>
          </a:xfrm>
          <a:prstGeom prst="rect">
            <a:avLst/>
          </a:prstGeom>
        </p:spPr>
      </p:pic>
    </p:spTree>
    <p:extLst>
      <p:ext uri="{BB962C8B-B14F-4D97-AF65-F5344CB8AC3E}">
        <p14:creationId xmlns:p14="http://schemas.microsoft.com/office/powerpoint/2010/main" val="4060240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1676400"/>
            <a:ext cx="4330719" cy="4114800"/>
          </a:xfrm>
          <a:prstGeom prst="rect">
            <a:avLst/>
          </a:prstGeom>
        </p:spPr>
      </p:pic>
      <p:sp>
        <p:nvSpPr>
          <p:cNvPr id="2" name="Title 1"/>
          <p:cNvSpPr>
            <a:spLocks noGrp="1"/>
          </p:cNvSpPr>
          <p:nvPr>
            <p:ph type="title"/>
          </p:nvPr>
        </p:nvSpPr>
        <p:spPr/>
        <p:txBody>
          <a:bodyPr>
            <a:normAutofit/>
          </a:bodyPr>
          <a:lstStyle/>
          <a:p>
            <a:r>
              <a:rPr lang="en-IE" dirty="0" smtClean="0"/>
              <a:t>Analog </a:t>
            </a:r>
            <a:r>
              <a:rPr lang="en-IE" dirty="0"/>
              <a:t>Devices </a:t>
            </a:r>
            <a:r>
              <a:rPr lang="en-IE" dirty="0" smtClean="0"/>
              <a:t>24 GHz </a:t>
            </a:r>
            <a:r>
              <a:rPr lang="en-IE" dirty="0"/>
              <a:t>Radar Sensor Platform “DEMORAD” </a:t>
            </a:r>
            <a:r>
              <a:rPr lang="en-US" dirty="0"/>
              <a:t/>
            </a:r>
            <a:br>
              <a:rPr lang="en-US" dirty="0"/>
            </a:br>
            <a:r>
              <a:rPr lang="en-IE" sz="1600" dirty="0"/>
              <a:t>Application Development on a Reference Design </a:t>
            </a:r>
            <a:r>
              <a:rPr lang="en-IE" sz="1600" dirty="0" smtClean="0"/>
              <a:t>- Available </a:t>
            </a:r>
            <a:r>
              <a:rPr lang="en-IE" sz="1600" dirty="0"/>
              <a:t>on SAP for Purchase</a:t>
            </a:r>
            <a:endParaRPr lang="en-US" sz="1600" dirty="0"/>
          </a:p>
        </p:txBody>
      </p:sp>
      <p:sp>
        <p:nvSpPr>
          <p:cNvPr id="3" name="Oval 2"/>
          <p:cNvSpPr/>
          <p:nvPr/>
        </p:nvSpPr>
        <p:spPr>
          <a:xfrm>
            <a:off x="7391400" y="4038600"/>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8" name="Oval 7"/>
          <p:cNvSpPr/>
          <p:nvPr/>
        </p:nvSpPr>
        <p:spPr>
          <a:xfrm>
            <a:off x="9372600" y="3886200"/>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9" name="Oval 8"/>
          <p:cNvSpPr/>
          <p:nvPr/>
        </p:nvSpPr>
        <p:spPr>
          <a:xfrm>
            <a:off x="9677400" y="3886200"/>
            <a:ext cx="285750" cy="2857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10" name="Oval 9"/>
          <p:cNvSpPr/>
          <p:nvPr/>
        </p:nvSpPr>
        <p:spPr>
          <a:xfrm>
            <a:off x="8305800" y="3028950"/>
            <a:ext cx="514350" cy="45720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13" name="Oval 12"/>
          <p:cNvSpPr/>
          <p:nvPr/>
        </p:nvSpPr>
        <p:spPr>
          <a:xfrm>
            <a:off x="8229600" y="2209800"/>
            <a:ext cx="514350" cy="514350"/>
          </a:xfrm>
          <a:prstGeom prst="ellipse">
            <a:avLst/>
          </a:prstGeom>
          <a:noFill/>
          <a:ln w="508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350">
              <a:solidFill>
                <a:srgbClr val="FFFFFF"/>
              </a:solidFill>
            </a:endParaRPr>
          </a:p>
        </p:txBody>
      </p:sp>
      <p:sp>
        <p:nvSpPr>
          <p:cNvPr id="6" name="TextBox 5"/>
          <p:cNvSpPr txBox="1"/>
          <p:nvPr/>
        </p:nvSpPr>
        <p:spPr>
          <a:xfrm>
            <a:off x="6477000" y="5791200"/>
            <a:ext cx="742950" cy="285750"/>
          </a:xfrm>
          <a:prstGeom prst="rect">
            <a:avLst/>
          </a:prstGeom>
          <a:noFill/>
        </p:spPr>
        <p:txBody>
          <a:bodyPr wrap="none" lIns="0" tIns="0" rIns="0" bIns="0" rtlCol="0">
            <a:noAutofit/>
          </a:bodyPr>
          <a:lstStyle/>
          <a:p>
            <a:pPr defTabSz="342900" fontAlgn="base">
              <a:spcBef>
                <a:spcPts val="750"/>
              </a:spcBef>
              <a:spcAft>
                <a:spcPct val="0"/>
              </a:spcAft>
              <a:buClr>
                <a:srgbClr val="1E4056"/>
              </a:buClr>
              <a:buSzPct val="75000"/>
            </a:pPr>
            <a:r>
              <a:rPr lang="en-IE" sz="1200" b="1" dirty="0">
                <a:solidFill>
                  <a:srgbClr val="FF7200"/>
                </a:solidFill>
                <a:cs typeface="Arial" charset="0"/>
              </a:rPr>
              <a:t>ADF5904 RX</a:t>
            </a:r>
            <a:endParaRPr lang="en-US" sz="1200" b="1" dirty="0">
              <a:solidFill>
                <a:srgbClr val="FF7200"/>
              </a:solidFill>
              <a:cs typeface="Arial" charset="0"/>
            </a:endParaRPr>
          </a:p>
        </p:txBody>
      </p:sp>
      <p:sp>
        <p:nvSpPr>
          <p:cNvPr id="14" name="TextBox 13"/>
          <p:cNvSpPr txBox="1"/>
          <p:nvPr/>
        </p:nvSpPr>
        <p:spPr>
          <a:xfrm>
            <a:off x="8686800" y="5791200"/>
            <a:ext cx="742950" cy="285750"/>
          </a:xfrm>
          <a:prstGeom prst="rect">
            <a:avLst/>
          </a:prstGeom>
          <a:noFill/>
        </p:spPr>
        <p:txBody>
          <a:bodyPr wrap="none" lIns="0" tIns="0" rIns="0" bIns="0" rtlCol="0">
            <a:noAutofit/>
          </a:bodyPr>
          <a:lstStyle/>
          <a:p>
            <a:pPr defTabSz="342900" fontAlgn="base">
              <a:spcBef>
                <a:spcPts val="750"/>
              </a:spcBef>
              <a:spcAft>
                <a:spcPct val="0"/>
              </a:spcAft>
              <a:buClr>
                <a:srgbClr val="1E4056"/>
              </a:buClr>
              <a:buSzPct val="75000"/>
            </a:pPr>
            <a:r>
              <a:rPr lang="en-IE" sz="1200" b="1" dirty="0">
                <a:solidFill>
                  <a:srgbClr val="FF7200"/>
                </a:solidFill>
                <a:cs typeface="Arial" charset="0"/>
              </a:rPr>
              <a:t>ADF5901 TX</a:t>
            </a:r>
            <a:endParaRPr lang="en-US" sz="1200" b="1" dirty="0">
              <a:solidFill>
                <a:srgbClr val="FF7200"/>
              </a:solidFill>
              <a:cs typeface="Arial" charset="0"/>
            </a:endParaRPr>
          </a:p>
        </p:txBody>
      </p:sp>
      <p:sp>
        <p:nvSpPr>
          <p:cNvPr id="15" name="TextBox 14"/>
          <p:cNvSpPr txBox="1"/>
          <p:nvPr/>
        </p:nvSpPr>
        <p:spPr>
          <a:xfrm>
            <a:off x="10668000" y="3962400"/>
            <a:ext cx="742950" cy="285750"/>
          </a:xfrm>
          <a:prstGeom prst="rect">
            <a:avLst/>
          </a:prstGeom>
          <a:noFill/>
        </p:spPr>
        <p:txBody>
          <a:bodyPr wrap="none" lIns="0" tIns="0" rIns="0" bIns="0" rtlCol="0">
            <a:noAutofit/>
          </a:bodyPr>
          <a:lstStyle/>
          <a:p>
            <a:pPr defTabSz="342900" fontAlgn="base">
              <a:spcBef>
                <a:spcPts val="750"/>
              </a:spcBef>
              <a:spcAft>
                <a:spcPct val="0"/>
              </a:spcAft>
              <a:buClr>
                <a:srgbClr val="1E4056"/>
              </a:buClr>
              <a:buSzPct val="75000"/>
            </a:pPr>
            <a:r>
              <a:rPr lang="en-IE" sz="1200" b="1" dirty="0">
                <a:solidFill>
                  <a:srgbClr val="FF7200"/>
                </a:solidFill>
                <a:cs typeface="Arial" charset="0"/>
              </a:rPr>
              <a:t>ADF4159 PLL</a:t>
            </a:r>
            <a:endParaRPr lang="en-US" sz="1200" b="1" dirty="0">
              <a:solidFill>
                <a:srgbClr val="FF7200"/>
              </a:solidFill>
              <a:cs typeface="Arial" charset="0"/>
            </a:endParaRPr>
          </a:p>
        </p:txBody>
      </p:sp>
      <p:sp>
        <p:nvSpPr>
          <p:cNvPr id="16" name="TextBox 15"/>
          <p:cNvSpPr txBox="1"/>
          <p:nvPr/>
        </p:nvSpPr>
        <p:spPr>
          <a:xfrm>
            <a:off x="10668000" y="3124200"/>
            <a:ext cx="742950" cy="285750"/>
          </a:xfrm>
          <a:prstGeom prst="rect">
            <a:avLst/>
          </a:prstGeom>
          <a:noFill/>
        </p:spPr>
        <p:txBody>
          <a:bodyPr wrap="none" lIns="0" tIns="0" rIns="0" bIns="0" rtlCol="0">
            <a:noAutofit/>
          </a:bodyPr>
          <a:lstStyle/>
          <a:p>
            <a:pPr defTabSz="342900" fontAlgn="base">
              <a:spcBef>
                <a:spcPts val="750"/>
              </a:spcBef>
              <a:spcAft>
                <a:spcPct val="0"/>
              </a:spcAft>
              <a:buClr>
                <a:srgbClr val="1E4056"/>
              </a:buClr>
              <a:buSzPct val="75000"/>
            </a:pPr>
            <a:r>
              <a:rPr lang="en-IE" sz="1200" b="1" dirty="0">
                <a:solidFill>
                  <a:srgbClr val="FF7200"/>
                </a:solidFill>
                <a:cs typeface="Arial" charset="0"/>
              </a:rPr>
              <a:t>ADAR7251 AFE</a:t>
            </a:r>
            <a:endParaRPr lang="en-US" sz="1200" b="1" dirty="0">
              <a:solidFill>
                <a:srgbClr val="FF7200"/>
              </a:solidFill>
              <a:cs typeface="Arial" charset="0"/>
            </a:endParaRPr>
          </a:p>
        </p:txBody>
      </p:sp>
      <p:sp>
        <p:nvSpPr>
          <p:cNvPr id="17" name="TextBox 16"/>
          <p:cNvSpPr txBox="1"/>
          <p:nvPr/>
        </p:nvSpPr>
        <p:spPr>
          <a:xfrm>
            <a:off x="10668000" y="2286000"/>
            <a:ext cx="742950" cy="285750"/>
          </a:xfrm>
          <a:prstGeom prst="rect">
            <a:avLst/>
          </a:prstGeom>
          <a:noFill/>
        </p:spPr>
        <p:txBody>
          <a:bodyPr wrap="none" lIns="0" tIns="0" rIns="0" bIns="0" rtlCol="0">
            <a:noAutofit/>
          </a:bodyPr>
          <a:lstStyle/>
          <a:p>
            <a:pPr defTabSz="342900" fontAlgn="base">
              <a:spcBef>
                <a:spcPts val="750"/>
              </a:spcBef>
              <a:spcAft>
                <a:spcPct val="0"/>
              </a:spcAft>
              <a:buClr>
                <a:srgbClr val="1E4056"/>
              </a:buClr>
              <a:buSzPct val="75000"/>
            </a:pPr>
            <a:r>
              <a:rPr lang="en-IE" sz="1200" b="1" dirty="0">
                <a:solidFill>
                  <a:srgbClr val="FF7200"/>
                </a:solidFill>
                <a:cs typeface="Arial" charset="0"/>
              </a:rPr>
              <a:t>ADSP-BF706</a:t>
            </a:r>
            <a:endParaRPr lang="en-US" sz="1200" b="1" dirty="0">
              <a:solidFill>
                <a:srgbClr val="FF7200"/>
              </a:solidFill>
              <a:cs typeface="Arial" charset="0"/>
            </a:endParaRPr>
          </a:p>
        </p:txBody>
      </p:sp>
      <p:cxnSp>
        <p:nvCxnSpPr>
          <p:cNvPr id="18" name="Straight Arrow Connector 17"/>
          <p:cNvCxnSpPr/>
          <p:nvPr/>
        </p:nvCxnSpPr>
        <p:spPr>
          <a:xfrm flipV="1">
            <a:off x="6858000" y="4267200"/>
            <a:ext cx="571500" cy="1447799"/>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p:cNvCxnSpPr>
          <p:nvPr/>
        </p:nvCxnSpPr>
        <p:spPr>
          <a:xfrm flipV="1">
            <a:off x="9058275" y="4191000"/>
            <a:ext cx="390525" cy="160020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8763000" y="2362200"/>
            <a:ext cx="1828800" cy="13335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8839200" y="3200400"/>
            <a:ext cx="1752600" cy="5715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9982200" y="4038600"/>
            <a:ext cx="609600" cy="1"/>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712276" y="5714999"/>
            <a:ext cx="1766830" cy="400110"/>
          </a:xfrm>
          <a:prstGeom prst="rect">
            <a:avLst/>
          </a:prstGeom>
          <a:noFill/>
        </p:spPr>
        <p:txBody>
          <a:bodyPr wrap="none" rtlCol="0">
            <a:spAutoFit/>
          </a:bodyPr>
          <a:lstStyle/>
          <a:p>
            <a:pPr algn="ctr" fontAlgn="base">
              <a:spcBef>
                <a:spcPct val="0"/>
              </a:spcBef>
              <a:spcAft>
                <a:spcPct val="0"/>
              </a:spcAft>
            </a:pPr>
            <a:r>
              <a:rPr lang="en-IE" sz="2000" b="1" dirty="0">
                <a:solidFill>
                  <a:srgbClr val="1E4056"/>
                </a:solidFill>
                <a:cs typeface="Arial" charset="0"/>
              </a:rPr>
              <a:t>Single Board</a:t>
            </a:r>
            <a:endParaRPr lang="en-US" sz="2000" b="1" dirty="0">
              <a:solidFill>
                <a:srgbClr val="1E4056"/>
              </a:solidFill>
              <a:cs typeface="Arial" charset="0"/>
            </a:endParaRPr>
          </a:p>
        </p:txBody>
      </p:sp>
      <p:sp>
        <p:nvSpPr>
          <p:cNvPr id="21" name="Slide Number Placeholder 20"/>
          <p:cNvSpPr>
            <a:spLocks noGrp="1"/>
          </p:cNvSpPr>
          <p:nvPr>
            <p:ph type="sldNum" sz="quarter" idx="4"/>
          </p:nvPr>
        </p:nvSpPr>
        <p:spPr/>
        <p:txBody>
          <a:bodyPr/>
          <a:lstStyle/>
          <a:p>
            <a:fld id="{8ED1CEE6-8BBE-4393-857A-BEE0A5C48EE0}" type="slidenum">
              <a:rPr/>
              <a:pPr/>
              <a:t>25</a:t>
            </a:fld>
            <a:endParaRPr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105" y="1554805"/>
            <a:ext cx="4213180" cy="4114800"/>
          </a:xfrm>
          <a:prstGeom prst="rect">
            <a:avLst/>
          </a:prstGeom>
        </p:spPr>
      </p:pic>
      <p:sp>
        <p:nvSpPr>
          <p:cNvPr id="24" name="Footer Placeholder 5"/>
          <p:cNvSpPr txBox="1">
            <a:spLocks/>
          </p:cNvSpPr>
          <p:nvPr/>
        </p:nvSpPr>
        <p:spPr>
          <a:xfrm>
            <a:off x="763313" y="6586051"/>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
        <p:nvSpPr>
          <p:cNvPr id="25" name="TextBox 24"/>
          <p:cNvSpPr txBox="1"/>
          <p:nvPr/>
        </p:nvSpPr>
        <p:spPr>
          <a:xfrm>
            <a:off x="314087" y="1123950"/>
            <a:ext cx="11836400" cy="254146"/>
          </a:xfrm>
          <a:prstGeom prst="rect">
            <a:avLst/>
          </a:prstGeom>
          <a:noFill/>
        </p:spPr>
        <p:txBody>
          <a:bodyPr wrap="square" lIns="0" tIns="0" rIns="0" bIns="0" rtlCol="0">
            <a:noAutofit/>
          </a:bodyPr>
          <a:lstStyle/>
          <a:p>
            <a:pPr marL="171450" indent="-171450" defTabSz="342900">
              <a:spcBef>
                <a:spcPts val="750"/>
              </a:spcBef>
              <a:buClr>
                <a:srgbClr val="1E4056"/>
              </a:buClr>
              <a:buSzPct val="75000"/>
              <a:buFont typeface="Lucida Grande"/>
              <a:buChar char="►"/>
            </a:pPr>
            <a:r>
              <a:rPr lang="en-IE" sz="1600" b="1" dirty="0">
                <a:solidFill>
                  <a:srgbClr val="000000"/>
                </a:solidFill>
              </a:rPr>
              <a:t> 4RX2TX (MIMO) Radar + ADI-BF-DSP digital baseband + plus basic Radar software </a:t>
            </a:r>
            <a:r>
              <a:rPr lang="en-IE" sz="1600" b="1" dirty="0" smtClean="0">
                <a:solidFill>
                  <a:srgbClr val="000000"/>
                </a:solidFill>
              </a:rPr>
              <a:t>&amp; GUI   </a:t>
            </a:r>
          </a:p>
          <a:p>
            <a:pPr defTabSz="342900">
              <a:spcBef>
                <a:spcPts val="750"/>
              </a:spcBef>
              <a:buClr>
                <a:srgbClr val="1E4056"/>
              </a:buClr>
              <a:buSzPct val="75000"/>
            </a:pPr>
            <a:r>
              <a:rPr lang="en-IE" sz="1600" b="1" dirty="0">
                <a:solidFill>
                  <a:srgbClr val="000000"/>
                </a:solidFill>
              </a:rPr>
              <a:t>	</a:t>
            </a:r>
            <a:r>
              <a:rPr lang="en-IE" sz="1600" b="1" dirty="0" smtClean="0">
                <a:solidFill>
                  <a:srgbClr val="000000"/>
                </a:solidFill>
              </a:rPr>
              <a:t>											Radar </a:t>
            </a:r>
            <a:r>
              <a:rPr lang="en-IE" sz="1600" b="1" dirty="0">
                <a:solidFill>
                  <a:srgbClr val="000000"/>
                </a:solidFill>
              </a:rPr>
              <a:t>macros in DSP library </a:t>
            </a:r>
            <a:endParaRPr lang="en-US" sz="1600" b="1" dirty="0">
              <a:solidFill>
                <a:srgbClr val="000000"/>
              </a:solidFill>
            </a:endParaRPr>
          </a:p>
        </p:txBody>
      </p:sp>
      <p:sp>
        <p:nvSpPr>
          <p:cNvPr id="29" name="Rectangle 28"/>
          <p:cNvSpPr/>
          <p:nvPr/>
        </p:nvSpPr>
        <p:spPr>
          <a:xfrm>
            <a:off x="7143750" y="6185941"/>
            <a:ext cx="2847254" cy="400110"/>
          </a:xfrm>
          <a:prstGeom prst="rect">
            <a:avLst/>
          </a:prstGeom>
        </p:spPr>
        <p:txBody>
          <a:bodyPr wrap="none">
            <a:spAutoFit/>
          </a:bodyPr>
          <a:lstStyle/>
          <a:p>
            <a:r>
              <a:rPr lang="en-IE" sz="2000" b="1" dirty="0">
                <a:solidFill>
                  <a:schemeClr val="accent2"/>
                </a:solidFill>
              </a:rPr>
              <a:t>(USB Interface to PC) </a:t>
            </a:r>
            <a:endParaRPr lang="en-US" sz="2000" b="1" dirty="0">
              <a:solidFill>
                <a:schemeClr val="accent2"/>
              </a:solidFill>
            </a:endParaRPr>
          </a:p>
        </p:txBody>
      </p:sp>
    </p:spTree>
    <p:extLst>
      <p:ext uri="{BB962C8B-B14F-4D97-AF65-F5344CB8AC3E}">
        <p14:creationId xmlns:p14="http://schemas.microsoft.com/office/powerpoint/2010/main" val="242855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Analog Devices </a:t>
            </a:r>
            <a:r>
              <a:rPr lang="en-IE" dirty="0" smtClean="0"/>
              <a:t>24 GHz </a:t>
            </a:r>
            <a:r>
              <a:rPr lang="en-IE" dirty="0"/>
              <a:t>Radar Sensor Platform “</a:t>
            </a:r>
            <a:r>
              <a:rPr lang="en-IE" dirty="0" smtClean="0"/>
              <a:t>DemoRAD</a:t>
            </a:r>
            <a:r>
              <a:rPr lang="en-IE" dirty="0"/>
              <a:t>” </a:t>
            </a:r>
            <a:r>
              <a:rPr lang="en-US" dirty="0"/>
              <a:t/>
            </a:r>
            <a:br>
              <a:rPr lang="en-US" dirty="0"/>
            </a:br>
            <a:r>
              <a:rPr lang="en-IE" dirty="0"/>
              <a:t>Application Development on a Reference </a:t>
            </a:r>
            <a:r>
              <a:rPr lang="en-IE" dirty="0" smtClean="0"/>
              <a:t>Design</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t>DemoRAD </a:t>
            </a:r>
            <a:r>
              <a:rPr lang="en-US" sz="1800" dirty="0"/>
              <a:t>is a standalone radar system with a </a:t>
            </a:r>
            <a:r>
              <a:rPr lang="en-US" sz="1800" dirty="0" smtClean="0"/>
              <a:t>24 GHz </a:t>
            </a:r>
            <a:r>
              <a:rPr lang="en-US" sz="1800" dirty="0"/>
              <a:t>MIMO FMCW frontend featuring two transmit (TX), four receive (RX) channels, ADC, and a Blackfin DSP from Analog Devices. The system is mainly designed for range-Doppler and MIMO radar applications and the DSP enables real-time signal processing capabilities. The antenna arrangement is chosen to support a uniform virtual array with a spacing of half the wavelength. When using both TX antennas 7 virtual elements can be generated with two virtual element overlapping in order to implement motion compensation algorithms. The main features of the </a:t>
            </a:r>
            <a:r>
              <a:rPr lang="en-US" sz="1800" dirty="0" smtClean="0"/>
              <a:t>24 GHz </a:t>
            </a:r>
            <a:r>
              <a:rPr lang="en-US" sz="1800" dirty="0"/>
              <a:t>radar system include</a:t>
            </a:r>
          </a:p>
          <a:p>
            <a:pPr marL="0" indent="0">
              <a:buNone/>
            </a:pPr>
            <a:endParaRPr lang="en-US" sz="1800" dirty="0"/>
          </a:p>
          <a:p>
            <a:pPr lvl="1"/>
            <a:r>
              <a:rPr lang="en-US" sz="1600" dirty="0" smtClean="0"/>
              <a:t>24 GHz </a:t>
            </a:r>
            <a:r>
              <a:rPr lang="en-US" sz="1600" dirty="0"/>
              <a:t>ISM band operation</a:t>
            </a:r>
          </a:p>
          <a:p>
            <a:pPr lvl="1"/>
            <a:r>
              <a:rPr lang="en-US" sz="1600" dirty="0"/>
              <a:t>Sampling rate up to 1.2 MSPS per IF channel</a:t>
            </a:r>
          </a:p>
          <a:p>
            <a:pPr lvl="1"/>
            <a:r>
              <a:rPr lang="en-US" sz="1600" dirty="0"/>
              <a:t>Ramp Synchronous sampling</a:t>
            </a:r>
          </a:p>
          <a:p>
            <a:pPr lvl="1"/>
            <a:r>
              <a:rPr lang="en-US" sz="1600" dirty="0"/>
              <a:t>Freely programmable FMCW timing</a:t>
            </a:r>
          </a:p>
          <a:p>
            <a:pPr lvl="1"/>
            <a:r>
              <a:rPr lang="en-US" sz="1600" dirty="0"/>
              <a:t>MIMO processing with arbitrary antenna activation</a:t>
            </a:r>
          </a:p>
          <a:p>
            <a:pPr lvl="1"/>
            <a:r>
              <a:rPr lang="en-US" sz="1600" dirty="0"/>
              <a:t>Real-time signal processing on the Blackfin DSP</a:t>
            </a:r>
          </a:p>
          <a:p>
            <a:pPr lvl="1"/>
            <a:r>
              <a:rPr lang="en-US" sz="1600" dirty="0"/>
              <a:t>USB 2.0 interface for communication.</a:t>
            </a:r>
          </a:p>
        </p:txBody>
      </p:sp>
      <p:sp>
        <p:nvSpPr>
          <p:cNvPr id="4"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506776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“DemoRAD” Block Diagram System Eval &amp; solution</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27</a:t>
            </a:fld>
            <a:endParaRPr lang="en-US" dirty="0"/>
          </a:p>
        </p:txBody>
      </p:sp>
      <p:pic>
        <p:nvPicPr>
          <p:cNvPr id="7" name="Content Placeholder 6"/>
          <p:cNvPicPr>
            <a:picLocks noGrp="1" noChangeAspect="1"/>
          </p:cNvPicPr>
          <p:nvPr>
            <p:ph idx="1"/>
          </p:nvPr>
        </p:nvPicPr>
        <p:blipFill>
          <a:blip r:embed="rId2"/>
          <a:stretch>
            <a:fillRect/>
          </a:stretch>
        </p:blipFill>
        <p:spPr>
          <a:xfrm>
            <a:off x="1490908" y="1333404"/>
            <a:ext cx="5467350" cy="1876425"/>
          </a:xfrm>
          <a:prstGeom prst="rect">
            <a:avLst/>
          </a:prstGeom>
        </p:spPr>
      </p:pic>
      <p:sp>
        <p:nvSpPr>
          <p:cNvPr id="8" name="Content Placeholder 2"/>
          <p:cNvSpPr txBox="1">
            <a:spLocks/>
          </p:cNvSpPr>
          <p:nvPr/>
        </p:nvSpPr>
        <p:spPr>
          <a:xfrm>
            <a:off x="1728354" y="3514534"/>
            <a:ext cx="8572500" cy="2812473"/>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lang="en-US" sz="1800" kern="1200" baseline="0">
                <a:solidFill>
                  <a:srgbClr val="000000"/>
                </a:solidFill>
                <a:latin typeface="+mn-lt"/>
                <a:ea typeface="+mn-ea"/>
                <a:cs typeface="+mn-cs"/>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lang="en-US" sz="1600" kern="1200" baseline="0">
                <a:solidFill>
                  <a:srgbClr val="000000"/>
                </a:solidFill>
                <a:latin typeface="+mn-lt"/>
                <a:ea typeface="+mn-ea"/>
                <a:cs typeface="+mn-cs"/>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lang="en-US" sz="1400" kern="1200">
                <a:solidFill>
                  <a:srgbClr val="000000"/>
                </a:solidFill>
                <a:latin typeface="+mn-lt"/>
                <a:ea typeface="+mn-ea"/>
                <a:cs typeface="+mn-cs"/>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lang="en-US" sz="1200" kern="1200" baseline="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A Blackfin BF706 DSP is used to control the RF frontend and to process the measured radar signals of the receive channels. An ADF5901 dual-channel transmitter in conjunction with the frequency-synthesizer ADF4159 is used to generate the FMCW transmit signal. The two TX antennas (TX1, TX2) are fed from the ADF5901 transmitter whereas the receive path of the frontend is realized with a ADF5904 quad-channel receiver. An ADAR7251 analog frontend is used to amplify and sample the measured IF signals of the receiver. Thereafter, the signals are processed in the DSP and the results can be accessed with a USB 2.0 interface. The entire board including the power supply is designed on a single PCB with a total size of 100 mm </a:t>
            </a:r>
            <a:r>
              <a:rPr lang="en-US" sz="1800" dirty="0" smtClean="0"/>
              <a:t>× </a:t>
            </a:r>
            <a:r>
              <a:rPr lang="en-US" sz="1800" dirty="0"/>
              <a:t>100 mm. </a:t>
            </a:r>
          </a:p>
        </p:txBody>
      </p:sp>
      <p:sp>
        <p:nvSpPr>
          <p:cNvPr id="6"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pic>
        <p:nvPicPr>
          <p:cNvPr id="9" name="Picture 8"/>
          <p:cNvPicPr>
            <a:picLocks noChangeAspect="1"/>
          </p:cNvPicPr>
          <p:nvPr/>
        </p:nvPicPr>
        <p:blipFill>
          <a:blip r:embed="rId3"/>
          <a:stretch>
            <a:fillRect/>
          </a:stretch>
        </p:blipFill>
        <p:spPr>
          <a:xfrm>
            <a:off x="8477763" y="1044953"/>
            <a:ext cx="3352906" cy="2181129"/>
          </a:xfrm>
          <a:prstGeom prst="rect">
            <a:avLst/>
          </a:prstGeom>
        </p:spPr>
      </p:pic>
    </p:spTree>
    <p:extLst>
      <p:ext uri="{BB962C8B-B14F-4D97-AF65-F5344CB8AC3E}">
        <p14:creationId xmlns:p14="http://schemas.microsoft.com/office/powerpoint/2010/main" val="2085158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PCB Mechanical </a:t>
            </a:r>
            <a:r>
              <a:rPr lang="en-US" dirty="0"/>
              <a:t>Data</a:t>
            </a:r>
          </a:p>
        </p:txBody>
      </p:sp>
      <p:pic>
        <p:nvPicPr>
          <p:cNvPr id="5" name="Content Placeholder 4"/>
          <p:cNvPicPr>
            <a:picLocks noGrp="1" noChangeAspect="1"/>
          </p:cNvPicPr>
          <p:nvPr>
            <p:ph idx="1"/>
          </p:nvPr>
        </p:nvPicPr>
        <p:blipFill>
          <a:blip r:embed="rId2"/>
          <a:stretch>
            <a:fillRect/>
          </a:stretch>
        </p:blipFill>
        <p:spPr>
          <a:xfrm>
            <a:off x="3740472" y="1364672"/>
            <a:ext cx="4797647" cy="4762500"/>
          </a:xfrm>
          <a:prstGeom prst="rect">
            <a:avLst/>
          </a:prstGeom>
        </p:spPr>
      </p:pic>
      <p:sp>
        <p:nvSpPr>
          <p:cNvPr id="3" name="Rectangle 2"/>
          <p:cNvSpPr/>
          <p:nvPr/>
        </p:nvSpPr>
        <p:spPr>
          <a:xfrm>
            <a:off x="5791201" y="4835612"/>
            <a:ext cx="1375719" cy="321275"/>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6" name="Rectangle 5"/>
          <p:cNvSpPr/>
          <p:nvPr/>
        </p:nvSpPr>
        <p:spPr>
          <a:xfrm>
            <a:off x="5523472" y="5066271"/>
            <a:ext cx="1375719" cy="321275"/>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endParaRPr>
          </a:p>
        </p:txBody>
      </p:sp>
      <p:sp>
        <p:nvSpPr>
          <p:cNvPr id="12" name="Slide Number Placeholder 11"/>
          <p:cNvSpPr>
            <a:spLocks noGrp="1"/>
          </p:cNvSpPr>
          <p:nvPr>
            <p:ph type="sldNum" sz="quarter" idx="4"/>
          </p:nvPr>
        </p:nvSpPr>
        <p:spPr/>
        <p:txBody>
          <a:bodyPr/>
          <a:lstStyle/>
          <a:p>
            <a:fld id="{8ED1CEE6-8BBE-4393-857A-BEE0A5C48EE0}" type="slidenum">
              <a:rPr/>
              <a:pPr/>
              <a:t>28</a:t>
            </a:fld>
            <a:endParaRPr dirty="0"/>
          </a:p>
        </p:txBody>
      </p:sp>
      <p:sp>
        <p:nvSpPr>
          <p:cNvPr id="9" name="Footer Placeholder 5"/>
          <p:cNvSpPr txBox="1">
            <a:spLocks/>
          </p:cNvSpPr>
          <p:nvPr/>
        </p:nvSpPr>
        <p:spPr>
          <a:xfrm>
            <a:off x="763313" y="6586051"/>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910566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Antenna Details</a:t>
            </a:r>
            <a:endParaRPr lang="en-US" dirty="0"/>
          </a:p>
        </p:txBody>
      </p:sp>
      <p:pic>
        <p:nvPicPr>
          <p:cNvPr id="5" name="Content Placeholder 4"/>
          <p:cNvPicPr>
            <a:picLocks noGrp="1" noChangeAspect="1"/>
          </p:cNvPicPr>
          <p:nvPr>
            <p:ph idx="1"/>
          </p:nvPr>
        </p:nvPicPr>
        <p:blipFill>
          <a:blip r:embed="rId2"/>
          <a:stretch>
            <a:fillRect/>
          </a:stretch>
        </p:blipFill>
        <p:spPr>
          <a:xfrm>
            <a:off x="1972993" y="1873394"/>
            <a:ext cx="3790950" cy="1819275"/>
          </a:xfrm>
          <a:prstGeom prst="rect">
            <a:avLst/>
          </a:prstGeom>
        </p:spPr>
      </p:pic>
      <p:sp>
        <p:nvSpPr>
          <p:cNvPr id="4" name="Slide Number Placeholder 3"/>
          <p:cNvSpPr>
            <a:spLocks noGrp="1"/>
          </p:cNvSpPr>
          <p:nvPr>
            <p:ph type="sldNum" sz="quarter" idx="4"/>
          </p:nvPr>
        </p:nvSpPr>
        <p:spPr/>
        <p:txBody>
          <a:bodyPr/>
          <a:lstStyle/>
          <a:p>
            <a:fld id="{8ED1CEE6-8BBE-4393-857A-BEE0A5C48EE0}" type="slidenum">
              <a:rPr lang="en-US" smtClean="0"/>
              <a:pPr/>
              <a:t>29</a:t>
            </a:fld>
            <a:endParaRPr lang="en-US" dirty="0"/>
          </a:p>
        </p:txBody>
      </p:sp>
      <p:sp>
        <p:nvSpPr>
          <p:cNvPr id="6" name="Rectangle 5"/>
          <p:cNvSpPr/>
          <p:nvPr/>
        </p:nvSpPr>
        <p:spPr>
          <a:xfrm>
            <a:off x="2116506" y="3620963"/>
            <a:ext cx="3754584" cy="276999"/>
          </a:xfrm>
          <a:prstGeom prst="rect">
            <a:avLst/>
          </a:prstGeom>
        </p:spPr>
        <p:txBody>
          <a:bodyPr wrap="square">
            <a:spAutoFit/>
          </a:bodyPr>
          <a:lstStyle/>
          <a:p>
            <a:r>
              <a:rPr lang="en-US" sz="1200" dirty="0">
                <a:latin typeface="CMR10"/>
              </a:rPr>
              <a:t>Antenna arrangement with virtual antenna positions.</a:t>
            </a:r>
            <a:endParaRPr lang="en-US" sz="1200" dirty="0"/>
          </a:p>
        </p:txBody>
      </p:sp>
      <p:pic>
        <p:nvPicPr>
          <p:cNvPr id="7" name="Picture 6"/>
          <p:cNvPicPr>
            <a:picLocks noChangeAspect="1"/>
          </p:cNvPicPr>
          <p:nvPr/>
        </p:nvPicPr>
        <p:blipFill>
          <a:blip r:embed="rId3"/>
          <a:stretch>
            <a:fillRect/>
          </a:stretch>
        </p:blipFill>
        <p:spPr>
          <a:xfrm>
            <a:off x="2274105" y="4574597"/>
            <a:ext cx="2962275" cy="105727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5354" y="2415695"/>
            <a:ext cx="4109355" cy="3121602"/>
          </a:xfrm>
          <a:prstGeom prst="rect">
            <a:avLst/>
          </a:prstGeom>
        </p:spPr>
      </p:pic>
      <p:sp>
        <p:nvSpPr>
          <p:cNvPr id="9" name="Rectangle 8"/>
          <p:cNvSpPr/>
          <p:nvPr/>
        </p:nvSpPr>
        <p:spPr>
          <a:xfrm>
            <a:off x="2116506" y="1152482"/>
            <a:ext cx="8315967" cy="461665"/>
          </a:xfrm>
          <a:prstGeom prst="rect">
            <a:avLst/>
          </a:prstGeom>
        </p:spPr>
        <p:txBody>
          <a:bodyPr wrap="square">
            <a:spAutoFit/>
          </a:bodyPr>
          <a:lstStyle/>
          <a:p>
            <a:r>
              <a:rPr lang="en-US" sz="1200" dirty="0">
                <a:latin typeface="CMR10"/>
              </a:rPr>
              <a:t>The serial fed patch antennas feature eight elements with an amplitude taper and are fed from the backside of the PCB. The antennas are fabricated on a Rogers 4350 substrate.</a:t>
            </a:r>
          </a:p>
        </p:txBody>
      </p:sp>
      <p:sp>
        <p:nvSpPr>
          <p:cNvPr id="10"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2218930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470" y="3608233"/>
            <a:ext cx="2931230" cy="31877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8350" y="3912264"/>
            <a:ext cx="3740888" cy="2645737"/>
          </a:xfrm>
          <a:prstGeom prst="rect">
            <a:avLst/>
          </a:prstGeom>
        </p:spPr>
      </p:pic>
      <p:sp>
        <p:nvSpPr>
          <p:cNvPr id="2" name="Title 1"/>
          <p:cNvSpPr>
            <a:spLocks noGrp="1"/>
          </p:cNvSpPr>
          <p:nvPr>
            <p:ph type="title"/>
          </p:nvPr>
        </p:nvSpPr>
        <p:spPr>
          <a:xfrm>
            <a:off x="1" y="0"/>
            <a:ext cx="10058399" cy="1028700"/>
          </a:xfrm>
        </p:spPr>
        <p:txBody>
          <a:bodyPr/>
          <a:lstStyle/>
          <a:p>
            <a:r>
              <a:rPr lang="en-IE" dirty="0" smtClean="0"/>
              <a:t>This is Traditional “Radar”   “</a:t>
            </a:r>
            <a:r>
              <a:rPr lang="en-IE" u="sng" dirty="0" err="1" smtClean="0"/>
              <a:t>RA</a:t>
            </a:r>
            <a:r>
              <a:rPr lang="en-IE" dirty="0" err="1" smtClean="0"/>
              <a:t>dio</a:t>
            </a:r>
            <a:r>
              <a:rPr lang="en-IE" dirty="0" smtClean="0"/>
              <a:t> </a:t>
            </a:r>
            <a:r>
              <a:rPr lang="en-IE" u="sng" dirty="0" smtClean="0"/>
              <a:t>D</a:t>
            </a:r>
            <a:r>
              <a:rPr lang="en-IE" dirty="0" smtClean="0"/>
              <a:t>etection </a:t>
            </a:r>
            <a:r>
              <a:rPr lang="en-IE" u="sng" dirty="0"/>
              <a:t>A</a:t>
            </a:r>
            <a:r>
              <a:rPr lang="en-IE" dirty="0" smtClean="0"/>
              <a:t>nd </a:t>
            </a:r>
            <a:r>
              <a:rPr lang="en-IE" u="sng" dirty="0" smtClean="0"/>
              <a:t>R</a:t>
            </a:r>
            <a:r>
              <a:rPr lang="en-IE" dirty="0" smtClean="0"/>
              <a:t>anging”</a:t>
            </a:r>
            <a:endParaRPr lang="en-US" dirty="0"/>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55559" y="4222698"/>
            <a:ext cx="1794945" cy="2291349"/>
          </a:xfrm>
        </p:spPr>
      </p:pic>
      <p:sp>
        <p:nvSpPr>
          <p:cNvPr id="8"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2781" y="1378665"/>
            <a:ext cx="2198861" cy="1319317"/>
          </a:xfrm>
          <a:prstGeom prst="rect">
            <a:avLst/>
          </a:prstGeom>
        </p:spPr>
      </p:pic>
      <p:sp>
        <p:nvSpPr>
          <p:cNvPr id="4" name="TextBox 3"/>
          <p:cNvSpPr txBox="1"/>
          <p:nvPr/>
        </p:nvSpPr>
        <p:spPr>
          <a:xfrm>
            <a:off x="935664" y="1075714"/>
            <a:ext cx="9994605" cy="446567"/>
          </a:xfrm>
          <a:prstGeom prst="rect">
            <a:avLst/>
          </a:prstGeom>
          <a:noFill/>
        </p:spPr>
        <p:txBody>
          <a:bodyPr wrap="square" lIns="0" tIns="0" rIns="0" bIns="0" rtlCol="0">
            <a:noAutofit/>
          </a:bodyPr>
          <a:lstStyle/>
          <a:p>
            <a:pPr defTabSz="457200">
              <a:spcBef>
                <a:spcPts val="1000"/>
              </a:spcBef>
              <a:buClr>
                <a:srgbClr val="1E4056"/>
              </a:buClr>
              <a:buSzPct val="75000"/>
            </a:pPr>
            <a:r>
              <a:rPr lang="en-IE" sz="1600" dirty="0" smtClean="0">
                <a:solidFill>
                  <a:srgbClr val="000000"/>
                </a:solidFill>
              </a:rPr>
              <a:t>Very Old Principle:  Sound </a:t>
            </a:r>
            <a:r>
              <a:rPr lang="en-IE" sz="1600" dirty="0">
                <a:solidFill>
                  <a:srgbClr val="000000"/>
                </a:solidFill>
              </a:rPr>
              <a:t>W</a:t>
            </a:r>
            <a:r>
              <a:rPr lang="en-IE" sz="1600" dirty="0" smtClean="0">
                <a:solidFill>
                  <a:srgbClr val="000000"/>
                </a:solidFill>
              </a:rPr>
              <a:t>aves and Echo used to Judge </a:t>
            </a:r>
            <a:r>
              <a:rPr lang="en-IE" sz="1600" dirty="0">
                <a:solidFill>
                  <a:srgbClr val="000000"/>
                </a:solidFill>
              </a:rPr>
              <a:t>distant </a:t>
            </a:r>
            <a:r>
              <a:rPr lang="en-IE" sz="1600" dirty="0" smtClean="0">
                <a:solidFill>
                  <a:srgbClr val="000000"/>
                </a:solidFill>
              </a:rPr>
              <a:t>(TOF) </a:t>
            </a:r>
            <a:r>
              <a:rPr lang="en-IE" sz="1600" dirty="0">
                <a:solidFill>
                  <a:srgbClr val="000000"/>
                </a:solidFill>
              </a:rPr>
              <a:t>of </a:t>
            </a:r>
            <a:r>
              <a:rPr lang="en-IE" sz="1600" dirty="0" smtClean="0">
                <a:solidFill>
                  <a:srgbClr val="000000"/>
                </a:solidFill>
              </a:rPr>
              <a:t>large objects .. Cliffs or walls   </a:t>
            </a:r>
            <a:endParaRPr lang="en-US" sz="1600" dirty="0">
              <a:solidFill>
                <a:srgbClr val="000000"/>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4400" y="1362726"/>
            <a:ext cx="1644129" cy="1431526"/>
          </a:xfrm>
          <a:prstGeom prst="rect">
            <a:avLst/>
          </a:prstGeom>
        </p:spPr>
      </p:pic>
      <p:sp>
        <p:nvSpPr>
          <p:cNvPr id="10" name="TextBox 9"/>
          <p:cNvSpPr txBox="1"/>
          <p:nvPr/>
        </p:nvSpPr>
        <p:spPr>
          <a:xfrm>
            <a:off x="170119" y="2736563"/>
            <a:ext cx="11802141" cy="446567"/>
          </a:xfrm>
          <a:prstGeom prst="rect">
            <a:avLst/>
          </a:prstGeom>
          <a:noFill/>
        </p:spPr>
        <p:txBody>
          <a:bodyPr wrap="square" lIns="0" tIns="0" rIns="0" bIns="0" rtlCol="0">
            <a:noAutofit/>
          </a:bodyPr>
          <a:lstStyle/>
          <a:p>
            <a:pPr defTabSz="457200">
              <a:spcBef>
                <a:spcPts val="1000"/>
              </a:spcBef>
              <a:buClr>
                <a:srgbClr val="1E4056"/>
              </a:buClr>
              <a:buSzPct val="75000"/>
            </a:pPr>
            <a:r>
              <a:rPr lang="en-IE" sz="1600" dirty="0" smtClean="0">
                <a:solidFill>
                  <a:srgbClr val="000000"/>
                </a:solidFill>
              </a:rPr>
              <a:t>RADAR based on same principle using RF:</a:t>
            </a:r>
          </a:p>
          <a:p>
            <a:pPr defTabSz="457200">
              <a:spcBef>
                <a:spcPts val="1000"/>
              </a:spcBef>
              <a:buClr>
                <a:srgbClr val="1E4056"/>
              </a:buClr>
              <a:buSzPct val="75000"/>
            </a:pPr>
            <a:r>
              <a:rPr lang="en-IE" sz="1600" dirty="0" smtClean="0">
                <a:solidFill>
                  <a:srgbClr val="000000"/>
                </a:solidFill>
              </a:rPr>
              <a:t>  RF signal and Echo/Reflections used to estimate distant / range of objects .. And with multiple Receivers .. Allows more reflections to be received returning at different angles thereby giving object angle information and therefore position with Doppler freq used to determine movement to/from TX       </a:t>
            </a:r>
            <a:endParaRPr lang="en-US" sz="1600" dirty="0">
              <a:solidFill>
                <a:srgbClr val="000000"/>
              </a:solidFill>
            </a:endParaRPr>
          </a:p>
        </p:txBody>
      </p:sp>
    </p:spTree>
    <p:extLst>
      <p:ext uri="{BB962C8B-B14F-4D97-AF65-F5344CB8AC3E}">
        <p14:creationId xmlns:p14="http://schemas.microsoft.com/office/powerpoint/2010/main" val="1978950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2800" dirty="0" err="1"/>
              <a:t>RadarBook</a:t>
            </a:r>
            <a:r>
              <a:rPr lang="en-IE" sz="2800" dirty="0"/>
              <a:t> vs DemoRAD comparison </a:t>
            </a:r>
            <a:r>
              <a:rPr lang="en-IE" dirty="0" smtClean="0"/>
              <a:t/>
            </a:r>
            <a:br>
              <a:rPr lang="en-IE" dirty="0" smtClean="0"/>
            </a:br>
            <a:r>
              <a:rPr lang="en-IE" sz="2000" dirty="0"/>
              <a:t>Ramp Sweep Rate and Range vs Beat Frequency</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423624" y="1428218"/>
            <a:ext cx="7306652" cy="4762500"/>
          </a:xfrm>
          <a:prstGeom prst="rect">
            <a:avLst/>
          </a:prstGeom>
        </p:spPr>
      </p:pic>
      <p:sp>
        <p:nvSpPr>
          <p:cNvPr id="4" name="Slide Number Placeholder 3"/>
          <p:cNvSpPr>
            <a:spLocks noGrp="1"/>
          </p:cNvSpPr>
          <p:nvPr>
            <p:ph type="sldNum" sz="quarter" idx="4"/>
          </p:nvPr>
        </p:nvSpPr>
        <p:spPr/>
        <p:txBody>
          <a:bodyPr/>
          <a:lstStyle/>
          <a:p>
            <a:fld id="{8ED1CEE6-8BBE-4393-857A-BEE0A5C48EE0}" type="slidenum">
              <a:rPr lang="en-US" smtClean="0"/>
              <a:pPr/>
              <a:t>30</a:t>
            </a:fld>
            <a:endParaRPr lang="en-US" dirty="0"/>
          </a:p>
        </p:txBody>
      </p:sp>
      <p:sp>
        <p:nvSpPr>
          <p:cNvPr id="6" name="Rectangle 5"/>
          <p:cNvSpPr/>
          <p:nvPr/>
        </p:nvSpPr>
        <p:spPr>
          <a:xfrm>
            <a:off x="3200401" y="2705476"/>
            <a:ext cx="6328229" cy="2721429"/>
          </a:xfrm>
          <a:prstGeom prst="rect">
            <a:avLst/>
          </a:prstGeom>
          <a:solidFill>
            <a:schemeClr val="accent4">
              <a:alpha val="1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597354" y="4016392"/>
            <a:ext cx="1426779" cy="449317"/>
          </a:xfrm>
          <a:prstGeom prst="rect">
            <a:avLst/>
          </a:prstGeom>
          <a:noFill/>
        </p:spPr>
        <p:txBody>
          <a:bodyPr wrap="none" lIns="0" tIns="0" rIns="0" bIns="0" rtlCol="0">
            <a:noAutofit/>
          </a:bodyPr>
          <a:lstStyle/>
          <a:p>
            <a:pPr defTabSz="457200">
              <a:spcBef>
                <a:spcPts val="1000"/>
              </a:spcBef>
              <a:buClr>
                <a:srgbClr val="1E4056"/>
              </a:buClr>
              <a:buSzPct val="75000"/>
            </a:pPr>
            <a:r>
              <a:rPr lang="en-IE" sz="1400" dirty="0">
                <a:solidFill>
                  <a:schemeClr val="bg2"/>
                </a:solidFill>
              </a:rPr>
              <a:t>DemoRad (ADAR7251)</a:t>
            </a:r>
            <a:endParaRPr lang="en-US" sz="1400" dirty="0">
              <a:solidFill>
                <a:schemeClr val="bg2"/>
              </a:solidFill>
            </a:endParaRPr>
          </a:p>
        </p:txBody>
      </p:sp>
      <p:sp>
        <p:nvSpPr>
          <p:cNvPr id="8" name="Rectangle 7"/>
          <p:cNvSpPr/>
          <p:nvPr/>
        </p:nvSpPr>
        <p:spPr>
          <a:xfrm>
            <a:off x="3200401" y="1982890"/>
            <a:ext cx="6328229" cy="722586"/>
          </a:xfrm>
          <a:prstGeom prst="rect">
            <a:avLst/>
          </a:prstGeom>
          <a:solidFill>
            <a:schemeClr val="accent6">
              <a:alpha val="1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786541" y="2256159"/>
            <a:ext cx="1426779" cy="449317"/>
          </a:xfrm>
          <a:prstGeom prst="rect">
            <a:avLst/>
          </a:prstGeom>
          <a:noFill/>
        </p:spPr>
        <p:txBody>
          <a:bodyPr wrap="none" lIns="0" tIns="0" rIns="0" bIns="0" rtlCol="0">
            <a:noAutofit/>
          </a:bodyPr>
          <a:lstStyle/>
          <a:p>
            <a:pPr defTabSz="457200">
              <a:spcBef>
                <a:spcPts val="1000"/>
              </a:spcBef>
              <a:buClr>
                <a:srgbClr val="1E4056"/>
              </a:buClr>
              <a:buSzPct val="75000"/>
            </a:pPr>
            <a:r>
              <a:rPr lang="en-IE" sz="1400" dirty="0" err="1">
                <a:solidFill>
                  <a:srgbClr val="0070C0"/>
                </a:solidFill>
              </a:rPr>
              <a:t>RadarBook</a:t>
            </a:r>
            <a:r>
              <a:rPr lang="en-IE" sz="1400" dirty="0">
                <a:solidFill>
                  <a:srgbClr val="0070C0"/>
                </a:solidFill>
              </a:rPr>
              <a:t> (AD8283)</a:t>
            </a:r>
            <a:endParaRPr lang="en-US" sz="1400" dirty="0">
              <a:solidFill>
                <a:srgbClr val="0070C0"/>
              </a:solidFill>
            </a:endParaRPr>
          </a:p>
        </p:txBody>
      </p:sp>
      <p:sp>
        <p:nvSpPr>
          <p:cNvPr id="3" name="TextBox 2"/>
          <p:cNvSpPr txBox="1"/>
          <p:nvPr/>
        </p:nvSpPr>
        <p:spPr>
          <a:xfrm>
            <a:off x="9730277" y="2137145"/>
            <a:ext cx="575129" cy="329609"/>
          </a:xfrm>
          <a:prstGeom prst="rect">
            <a:avLst/>
          </a:prstGeom>
          <a:noFill/>
        </p:spPr>
        <p:txBody>
          <a:bodyPr wrap="square" lIns="0" tIns="0" rIns="0" bIns="0" rtlCol="0">
            <a:noAutofit/>
          </a:bodyPr>
          <a:lstStyle/>
          <a:p>
            <a:pPr defTabSz="457200">
              <a:spcBef>
                <a:spcPts val="1000"/>
              </a:spcBef>
              <a:buClr>
                <a:srgbClr val="1E4056"/>
              </a:buClr>
              <a:buSzPct val="75000"/>
            </a:pPr>
            <a:r>
              <a:rPr lang="en-IE" sz="1200" dirty="0">
                <a:solidFill>
                  <a:srgbClr val="000000"/>
                </a:solidFill>
              </a:rPr>
              <a:t>HSR</a:t>
            </a:r>
            <a:endParaRPr lang="en-US" sz="1200" dirty="0">
              <a:solidFill>
                <a:srgbClr val="000000"/>
              </a:solidFill>
            </a:endParaRPr>
          </a:p>
        </p:txBody>
      </p:sp>
      <p:sp>
        <p:nvSpPr>
          <p:cNvPr id="10" name="TextBox 9"/>
          <p:cNvSpPr txBox="1"/>
          <p:nvPr/>
        </p:nvSpPr>
        <p:spPr>
          <a:xfrm>
            <a:off x="9637588" y="3644664"/>
            <a:ext cx="1293104" cy="329609"/>
          </a:xfrm>
          <a:prstGeom prst="rect">
            <a:avLst/>
          </a:prstGeom>
          <a:noFill/>
        </p:spPr>
        <p:txBody>
          <a:bodyPr wrap="square" lIns="0" tIns="0" rIns="0" bIns="0" rtlCol="0">
            <a:noAutofit/>
          </a:bodyPr>
          <a:lstStyle/>
          <a:p>
            <a:pPr defTabSz="457200">
              <a:spcBef>
                <a:spcPts val="1000"/>
              </a:spcBef>
              <a:buClr>
                <a:srgbClr val="1E4056"/>
              </a:buClr>
              <a:buSzPct val="75000"/>
            </a:pPr>
            <a:r>
              <a:rPr lang="en-IE" sz="1200" dirty="0">
                <a:solidFill>
                  <a:srgbClr val="000000"/>
                </a:solidFill>
              </a:rPr>
              <a:t>Low – medium speed FMCW ramps</a:t>
            </a:r>
            <a:endParaRPr lang="en-US" sz="1200" dirty="0">
              <a:solidFill>
                <a:srgbClr val="000000"/>
              </a:solidFill>
            </a:endParaRPr>
          </a:p>
        </p:txBody>
      </p:sp>
      <p:sp>
        <p:nvSpPr>
          <p:cNvPr id="11"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012216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DemoRAD – Basic Radar Algorithms </a:t>
            </a:r>
            <a:br>
              <a:rPr lang="en-IE" dirty="0" smtClean="0"/>
            </a:br>
            <a:r>
              <a:rPr lang="en-IE" dirty="0" smtClean="0"/>
              <a:t>FMCW Mode -  Screen Shots</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31</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1763" y="1293107"/>
            <a:ext cx="4155459" cy="321884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7997" y="2266889"/>
            <a:ext cx="4319324" cy="3331827"/>
          </a:xfrm>
          <a:prstGeom prst="rect">
            <a:avLst/>
          </a:prstGeom>
        </p:spPr>
      </p:pic>
      <p:sp>
        <p:nvSpPr>
          <p:cNvPr id="7" name="TextBox 6"/>
          <p:cNvSpPr txBox="1"/>
          <p:nvPr/>
        </p:nvSpPr>
        <p:spPr>
          <a:xfrm>
            <a:off x="2147454" y="4668982"/>
            <a:ext cx="914400" cy="914400"/>
          </a:xfrm>
          <a:prstGeom prst="rect">
            <a:avLst/>
          </a:prstGeom>
          <a:noFill/>
        </p:spPr>
        <p:txBody>
          <a:bodyPr wrap="none" lIns="0" tIns="0" rIns="0" bIns="0" rtlCol="0">
            <a:noAutofit/>
          </a:bodyPr>
          <a:lstStyle/>
          <a:p>
            <a:pPr defTabSz="457200">
              <a:spcBef>
                <a:spcPts val="1000"/>
              </a:spcBef>
              <a:buClr>
                <a:srgbClr val="1E4056"/>
              </a:buClr>
              <a:buSzPct val="75000"/>
            </a:pPr>
            <a:r>
              <a:rPr lang="en-IE" sz="2000" dirty="0">
                <a:solidFill>
                  <a:srgbClr val="000000"/>
                </a:solidFill>
              </a:rPr>
              <a:t>Raw Data Capture</a:t>
            </a:r>
            <a:endParaRPr lang="en-US" sz="2000" dirty="0">
              <a:solidFill>
                <a:srgbClr val="000000"/>
              </a:solidFill>
            </a:endParaRPr>
          </a:p>
        </p:txBody>
      </p:sp>
      <p:sp>
        <p:nvSpPr>
          <p:cNvPr id="8" name="TextBox 7"/>
          <p:cNvSpPr txBox="1"/>
          <p:nvPr/>
        </p:nvSpPr>
        <p:spPr>
          <a:xfrm>
            <a:off x="5935756" y="5750137"/>
            <a:ext cx="914400" cy="914400"/>
          </a:xfrm>
          <a:prstGeom prst="rect">
            <a:avLst/>
          </a:prstGeom>
          <a:noFill/>
        </p:spPr>
        <p:txBody>
          <a:bodyPr wrap="none" lIns="0" tIns="0" rIns="0" bIns="0" rtlCol="0">
            <a:noAutofit/>
          </a:bodyPr>
          <a:lstStyle/>
          <a:p>
            <a:pPr defTabSz="457200">
              <a:spcBef>
                <a:spcPts val="1000"/>
              </a:spcBef>
              <a:buClr>
                <a:srgbClr val="1E4056"/>
              </a:buClr>
              <a:buSzPct val="75000"/>
            </a:pPr>
            <a:r>
              <a:rPr lang="en-IE" sz="2000" dirty="0">
                <a:solidFill>
                  <a:srgbClr val="000000"/>
                </a:solidFill>
              </a:rPr>
              <a:t>Radar sys data Range Data over time</a:t>
            </a:r>
            <a:endParaRPr lang="en-US" sz="2000" dirty="0">
              <a:solidFill>
                <a:srgbClr val="000000"/>
              </a:solidFill>
            </a:endParaRPr>
          </a:p>
        </p:txBody>
      </p:sp>
      <p:sp>
        <p:nvSpPr>
          <p:cNvPr id="9"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806549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DemoRAD – Basic Radar Algorithms </a:t>
            </a:r>
            <a:r>
              <a:rPr lang="en-IE" dirty="0" smtClean="0"/>
              <a:t/>
            </a:r>
            <a:br>
              <a:rPr lang="en-IE" dirty="0" smtClean="0"/>
            </a:br>
            <a:r>
              <a:rPr lang="en-IE" dirty="0" smtClean="0"/>
              <a:t>Range Doppler Mode</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32</a:t>
            </a:fld>
            <a:endParaRPr lang="en-US" dirty="0"/>
          </a:p>
        </p:txBody>
      </p:sp>
      <p:sp>
        <p:nvSpPr>
          <p:cNvPr id="6" name="TextBox 5"/>
          <p:cNvSpPr txBox="1"/>
          <p:nvPr/>
        </p:nvSpPr>
        <p:spPr>
          <a:xfrm>
            <a:off x="3512127" y="5507182"/>
            <a:ext cx="914400" cy="914400"/>
          </a:xfrm>
          <a:prstGeom prst="rect">
            <a:avLst/>
          </a:prstGeom>
          <a:noFill/>
        </p:spPr>
        <p:txBody>
          <a:bodyPr wrap="none" lIns="0" tIns="0" rIns="0" bIns="0" rtlCol="0">
            <a:noAutofit/>
          </a:bodyPr>
          <a:lstStyle/>
          <a:p>
            <a:pPr defTabSz="457200">
              <a:spcBef>
                <a:spcPts val="1000"/>
              </a:spcBef>
              <a:buClr>
                <a:srgbClr val="1E4056"/>
              </a:buClr>
              <a:buSzPct val="75000"/>
            </a:pPr>
            <a:r>
              <a:rPr lang="en-IE" sz="2000" dirty="0">
                <a:solidFill>
                  <a:srgbClr val="000000"/>
                </a:solidFill>
              </a:rPr>
              <a:t>Range and velocity of target</a:t>
            </a:r>
            <a:endParaRPr lang="en-US" sz="2000" dirty="0">
              <a:solidFill>
                <a:srgbClr val="000000"/>
              </a:solidFill>
            </a:endParaRPr>
          </a:p>
        </p:txBody>
      </p:sp>
      <p:pic>
        <p:nvPicPr>
          <p:cNvPr id="8" name="Content Placeholder 7"/>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322448" y="1226127"/>
            <a:ext cx="5426697" cy="4186030"/>
          </a:xfrm>
          <a:prstGeom prst="rect">
            <a:avLst/>
          </a:prstGeom>
        </p:spPr>
      </p:pic>
      <p:sp>
        <p:nvSpPr>
          <p:cNvPr id="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361178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DemoRAD – Basic Radar Algorithms </a:t>
            </a:r>
            <a:r>
              <a:rPr lang="en-IE" dirty="0" smtClean="0"/>
              <a:t/>
            </a:r>
            <a:br>
              <a:rPr lang="en-IE" dirty="0" smtClean="0"/>
            </a:br>
            <a:r>
              <a:rPr lang="en-IE" dirty="0" smtClean="0"/>
              <a:t>Digital Beam Forming Mode – angle position measurement</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821802" y="1579418"/>
            <a:ext cx="4541738" cy="3515591"/>
          </a:xfrm>
          <a:prstGeom prst="rect">
            <a:avLst/>
          </a:prstGeom>
        </p:spPr>
      </p:pic>
      <p:sp>
        <p:nvSpPr>
          <p:cNvPr id="4" name="Slide Number Placeholder 3"/>
          <p:cNvSpPr>
            <a:spLocks noGrp="1"/>
          </p:cNvSpPr>
          <p:nvPr>
            <p:ph type="sldNum" sz="quarter" idx="4"/>
          </p:nvPr>
        </p:nvSpPr>
        <p:spPr/>
        <p:txBody>
          <a:bodyPr/>
          <a:lstStyle/>
          <a:p>
            <a:fld id="{8ED1CEE6-8BBE-4393-857A-BEE0A5C48EE0}" type="slidenum">
              <a:rPr lang="en-US" smtClean="0"/>
              <a:pPr/>
              <a:t>33</a:t>
            </a:fld>
            <a:endParaRPr lang="en-US" dirty="0"/>
          </a:p>
        </p:txBody>
      </p:sp>
      <p:sp>
        <p:nvSpPr>
          <p:cNvPr id="6" name="TextBox 5"/>
          <p:cNvSpPr txBox="1"/>
          <p:nvPr/>
        </p:nvSpPr>
        <p:spPr>
          <a:xfrm>
            <a:off x="4662054" y="5306291"/>
            <a:ext cx="914400" cy="914400"/>
          </a:xfrm>
          <a:prstGeom prst="rect">
            <a:avLst/>
          </a:prstGeom>
          <a:noFill/>
        </p:spPr>
        <p:txBody>
          <a:bodyPr wrap="none" lIns="0" tIns="0" rIns="0" bIns="0" rtlCol="0">
            <a:noAutofit/>
          </a:bodyPr>
          <a:lstStyle/>
          <a:p>
            <a:pPr defTabSz="457200">
              <a:spcBef>
                <a:spcPts val="1000"/>
              </a:spcBef>
              <a:buClr>
                <a:srgbClr val="1E4056"/>
              </a:buClr>
              <a:buSzPct val="75000"/>
            </a:pPr>
            <a:r>
              <a:rPr lang="en-IE" sz="2000" dirty="0">
                <a:solidFill>
                  <a:srgbClr val="000000"/>
                </a:solidFill>
              </a:rPr>
              <a:t>Distance and angle of target</a:t>
            </a:r>
            <a:endParaRPr lang="en-US" sz="2000" dirty="0">
              <a:solidFill>
                <a:srgbClr val="000000"/>
              </a:solidFill>
            </a:endParaRPr>
          </a:p>
        </p:txBody>
      </p:sp>
      <p:sp>
        <p:nvSpPr>
          <p:cNvPr id="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4064378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Narrow" panose="020B0606020202030204" pitchFamily="34" charset="0"/>
              </a:rPr>
              <a:t>Analog Devices 24GHz </a:t>
            </a:r>
            <a:r>
              <a:rPr lang="en-US" dirty="0">
                <a:latin typeface="Arial Narrow" panose="020B0606020202030204" pitchFamily="34" charset="0"/>
              </a:rPr>
              <a:t>Sensor </a:t>
            </a:r>
            <a:r>
              <a:rPr lang="en-US" dirty="0" smtClean="0">
                <a:latin typeface="Arial Narrow" panose="020B0606020202030204" pitchFamily="34" charset="0"/>
              </a:rPr>
              <a:t>Solution Roadmap </a:t>
            </a:r>
            <a:endParaRPr lang="en-US" sz="1800" b="0" dirty="0">
              <a:latin typeface="Arial Narrow" panose="020B060602020203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28308227"/>
              </p:ext>
            </p:extLst>
          </p:nvPr>
        </p:nvGraphicFramePr>
        <p:xfrm>
          <a:off x="1473200" y="1132706"/>
          <a:ext cx="9817100" cy="519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
          </p:nvPr>
        </p:nvSpPr>
        <p:spPr/>
        <p:txBody>
          <a:bodyPr/>
          <a:lstStyle/>
          <a:p>
            <a:fld id="{8ED1CEE6-8BBE-4393-857A-BEE0A5C48EE0}" type="slidenum">
              <a:rPr lang="en-US" smtClean="0"/>
              <a:pPr/>
              <a:t>34</a:t>
            </a:fld>
            <a:endParaRPr lang="en-US" dirty="0"/>
          </a:p>
        </p:txBody>
      </p:sp>
      <p:sp>
        <p:nvSpPr>
          <p:cNvPr id="3" name="TextBox 2"/>
          <p:cNvSpPr txBox="1"/>
          <p:nvPr/>
        </p:nvSpPr>
        <p:spPr>
          <a:xfrm>
            <a:off x="622041" y="1397480"/>
            <a:ext cx="5036887" cy="131121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p>
            <a:pPr marL="228600" indent="-228600" defTabSz="457200">
              <a:spcBef>
                <a:spcPts val="1000"/>
              </a:spcBef>
              <a:buClr>
                <a:srgbClr val="1E4056"/>
              </a:buClr>
              <a:buSzPct val="75000"/>
              <a:buFont typeface="Lucida Grande"/>
              <a:buChar char="►"/>
            </a:pPr>
            <a:r>
              <a:rPr lang="en-US" b="1" dirty="0" smtClean="0">
                <a:solidFill>
                  <a:srgbClr val="000000"/>
                </a:solidFill>
                <a:latin typeface="Arial Narrow" panose="020B0606020202030204" pitchFamily="34" charset="0"/>
              </a:rPr>
              <a:t>Multiple design options, high flexibility</a:t>
            </a:r>
          </a:p>
          <a:p>
            <a:pPr marL="228600" indent="-228600" defTabSz="457200">
              <a:spcBef>
                <a:spcPts val="1000"/>
              </a:spcBef>
              <a:buClr>
                <a:srgbClr val="1E4056"/>
              </a:buClr>
              <a:buSzPct val="75000"/>
              <a:buFont typeface="Lucida Grande"/>
              <a:buChar char="►"/>
            </a:pPr>
            <a:r>
              <a:rPr lang="en-US" b="1" dirty="0" smtClean="0">
                <a:solidFill>
                  <a:srgbClr val="000000"/>
                </a:solidFill>
                <a:latin typeface="Arial Narrow" panose="020B0606020202030204" pitchFamily="34" charset="0"/>
              </a:rPr>
              <a:t>One stop shop for all your signal chain needs</a:t>
            </a:r>
          </a:p>
          <a:p>
            <a:pPr marL="228600" indent="-228600" defTabSz="457200">
              <a:spcBef>
                <a:spcPts val="1000"/>
              </a:spcBef>
              <a:buClr>
                <a:srgbClr val="1E4056"/>
              </a:buClr>
              <a:buSzPct val="75000"/>
              <a:buFont typeface="Lucida Grande"/>
              <a:buChar char="►"/>
            </a:pPr>
            <a:r>
              <a:rPr lang="en-US" b="1" dirty="0" smtClean="0">
                <a:solidFill>
                  <a:srgbClr val="000000"/>
                </a:solidFill>
                <a:latin typeface="Arial Narrow" panose="020B0606020202030204" pitchFamily="34" charset="0"/>
              </a:rPr>
              <a:t>Committed to investing for your future success</a:t>
            </a:r>
            <a:endParaRPr lang="en-US" b="1" dirty="0">
              <a:solidFill>
                <a:srgbClr val="000000"/>
              </a:solidFill>
              <a:latin typeface="Arial Narrow" panose="020B0606020202030204" pitchFamily="34" charset="0"/>
            </a:endParaRPr>
          </a:p>
        </p:txBody>
      </p:sp>
      <p:sp>
        <p:nvSpPr>
          <p:cNvPr id="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628858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243517" y="4345415"/>
            <a:ext cx="4720369" cy="2212307"/>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a:p>
            <a:endParaRPr lang="en-US" sz="1600" dirty="0">
              <a:solidFill>
                <a:schemeClr val="bg1"/>
              </a:solidFill>
            </a:endParaRPr>
          </a:p>
          <a:p>
            <a:pPr marL="0" indent="0">
              <a:buNone/>
            </a:pPr>
            <a:endParaRPr lang="en-US" dirty="0">
              <a:solidFill>
                <a:schemeClr val="bg1"/>
              </a:solidFill>
            </a:endParaRPr>
          </a:p>
          <a:p>
            <a:endParaRPr lang="en-US" dirty="0"/>
          </a:p>
          <a:p>
            <a:endParaRPr lang="en-US" dirty="0"/>
          </a:p>
        </p:txBody>
      </p:sp>
      <p:sp>
        <p:nvSpPr>
          <p:cNvPr id="21" name="Footer Placeholder 5"/>
          <p:cNvSpPr txBox="1">
            <a:spLocks/>
          </p:cNvSpPr>
          <p:nvPr/>
        </p:nvSpPr>
        <p:spPr>
          <a:xfrm>
            <a:off x="2776446" y="64893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©2018 Analog Devices, Inc. All rights reserved. </a:t>
            </a:r>
            <a:endParaRPr lang="en-US" dirty="0"/>
          </a:p>
        </p:txBody>
      </p:sp>
      <p:sp>
        <p:nvSpPr>
          <p:cNvPr id="2" name="Text Placeholder 1"/>
          <p:cNvSpPr>
            <a:spLocks noGrp="1"/>
          </p:cNvSpPr>
          <p:nvPr>
            <p:ph type="body" sz="quarter" idx="12"/>
          </p:nvPr>
        </p:nvSpPr>
        <p:spPr>
          <a:xfrm>
            <a:off x="434259" y="1438474"/>
            <a:ext cx="7756012" cy="2660815"/>
          </a:xfrm>
        </p:spPr>
        <p:txBody>
          <a:bodyPr/>
          <a:lstStyle/>
          <a:p>
            <a:r>
              <a:rPr lang="en-US" sz="2800" dirty="0"/>
              <a:t>Radar </a:t>
            </a:r>
            <a:r>
              <a:rPr lang="en-US" sz="2800" dirty="0" smtClean="0"/>
              <a:t>Technology</a:t>
            </a:r>
            <a:endParaRPr lang="en-US" sz="2800" dirty="0"/>
          </a:p>
          <a:p>
            <a:r>
              <a:rPr lang="en-US" sz="2800" dirty="0"/>
              <a:t> </a:t>
            </a:r>
          </a:p>
          <a:p>
            <a:r>
              <a:rPr lang="en-IE" sz="2800" dirty="0" smtClean="0"/>
              <a:t>24 GHz Radar Chipset Product Details </a:t>
            </a:r>
            <a:r>
              <a:rPr lang="en-IE" sz="2400" dirty="0"/>
              <a:t/>
            </a:r>
            <a:br>
              <a:rPr lang="en-IE" sz="2400" dirty="0"/>
            </a:br>
            <a:r>
              <a:rPr lang="en-IE" sz="2400" dirty="0"/>
              <a:t>		</a:t>
            </a:r>
            <a:br>
              <a:rPr lang="en-IE" sz="2400" dirty="0"/>
            </a:br>
            <a:endParaRPr lang="en-US" dirty="0"/>
          </a:p>
        </p:txBody>
      </p:sp>
    </p:spTree>
    <p:extLst>
      <p:ext uri="{BB962C8B-B14F-4D97-AF65-F5344CB8AC3E}">
        <p14:creationId xmlns:p14="http://schemas.microsoft.com/office/powerpoint/2010/main" val="46690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ADF5904: 4 Channel Receiver</a:t>
            </a:r>
            <a:br>
              <a:rPr lang="en-US" dirty="0" smtClean="0">
                <a:latin typeface="Arial Narrow" panose="020B0606020202030204" pitchFamily="34" charset="0"/>
              </a:rPr>
            </a:br>
            <a:r>
              <a:rPr lang="en-US" sz="2000" b="0" dirty="0" smtClean="0">
                <a:latin typeface="Arial Narrow" panose="020B0606020202030204" pitchFamily="34" charset="0"/>
              </a:rPr>
              <a:t>Rx MMIC for 24GHz FMCW Radar Applications</a:t>
            </a:r>
            <a:endParaRPr lang="en-US" sz="2000" b="0" dirty="0">
              <a:latin typeface="Arial Narrow" panose="020B0606020202030204" pitchFamily="34" charset="0"/>
            </a:endParaRPr>
          </a:p>
        </p:txBody>
      </p:sp>
      <p:sp>
        <p:nvSpPr>
          <p:cNvPr id="4" name="Slide Number Placeholder 3"/>
          <p:cNvSpPr>
            <a:spLocks noGrp="1"/>
          </p:cNvSpPr>
          <p:nvPr>
            <p:ph type="sldNum" sz="quarter" idx="4"/>
          </p:nvPr>
        </p:nvSpPr>
        <p:spPr/>
        <p:txBody>
          <a:bodyPr/>
          <a:lstStyle/>
          <a:p>
            <a:fld id="{8ED1CEE6-8BBE-4393-857A-BEE0A5C48EE0}" type="slidenum">
              <a:rPr lang="en-US" smtClean="0"/>
              <a:pPr/>
              <a:t>36</a:t>
            </a:fld>
            <a:endParaRPr lang="en-US" dirty="0"/>
          </a:p>
        </p:txBody>
      </p:sp>
      <p:sp>
        <p:nvSpPr>
          <p:cNvPr id="11" name="Rectangle 10"/>
          <p:cNvSpPr/>
          <p:nvPr/>
        </p:nvSpPr>
        <p:spPr>
          <a:xfrm>
            <a:off x="534841" y="1523792"/>
            <a:ext cx="5520903" cy="4963271"/>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Rx </a:t>
            </a:r>
            <a:r>
              <a:rPr lang="en-US" sz="1600" dirty="0">
                <a:solidFill>
                  <a:schemeClr val="tx1"/>
                </a:solidFill>
                <a:latin typeface="Arial Narrow" panose="020B0606020202030204" pitchFamily="34" charset="0"/>
              </a:rPr>
              <a:t>channel gain: 22 dB</a:t>
            </a:r>
            <a:endParaRPr lang="en-US" sz="1600" b="1"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Integrated </a:t>
            </a:r>
            <a:r>
              <a:rPr lang="en-US" sz="1600" dirty="0">
                <a:solidFill>
                  <a:schemeClr val="tx1"/>
                </a:solidFill>
                <a:latin typeface="Arial Narrow" panose="020B0606020202030204" pitchFamily="34" charset="0"/>
              </a:rPr>
              <a:t>baluns for single-ended receiver (Rx) inputs and local oscillator </a:t>
            </a:r>
            <a:r>
              <a:rPr lang="en-US" sz="1600" dirty="0" smtClean="0">
                <a:solidFill>
                  <a:schemeClr val="tx1"/>
                </a:solidFill>
                <a:latin typeface="Arial Narrow" panose="020B0606020202030204" pitchFamily="34" charset="0"/>
              </a:rPr>
              <a:t>(LO) input</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Noise </a:t>
            </a:r>
            <a:r>
              <a:rPr lang="en-US" sz="1600" dirty="0">
                <a:solidFill>
                  <a:schemeClr val="tx1"/>
                </a:solidFill>
                <a:latin typeface="Arial Narrow" panose="020B0606020202030204" pitchFamily="34" charset="0"/>
              </a:rPr>
              <a:t>figure </a:t>
            </a:r>
            <a:r>
              <a:rPr lang="en-US" sz="1600" dirty="0" smtClean="0">
                <a:solidFill>
                  <a:schemeClr val="tx1"/>
                </a:solidFill>
                <a:latin typeface="Arial Narrow" panose="020B0606020202030204" pitchFamily="34" charset="0"/>
              </a:rPr>
              <a:t>of 10 </a:t>
            </a:r>
            <a:r>
              <a:rPr lang="en-US" sz="1600" dirty="0">
                <a:solidFill>
                  <a:schemeClr val="tx1"/>
                </a:solidFill>
                <a:latin typeface="Arial Narrow" panose="020B0606020202030204" pitchFamily="34" charset="0"/>
              </a:rPr>
              <a:t>dB</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P1dB</a:t>
            </a:r>
            <a:r>
              <a:rPr lang="en-US" sz="1600" dirty="0">
                <a:solidFill>
                  <a:schemeClr val="tx1"/>
                </a:solidFill>
                <a:latin typeface="Arial Narrow" panose="020B0606020202030204" pitchFamily="34" charset="0"/>
              </a:rPr>
              <a:t>: −10 dBm</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LO </a:t>
            </a:r>
            <a:r>
              <a:rPr lang="en-US" sz="1600" dirty="0">
                <a:solidFill>
                  <a:schemeClr val="tx1"/>
                </a:solidFill>
                <a:latin typeface="Arial Narrow" panose="020B0606020202030204" pitchFamily="34" charset="0"/>
              </a:rPr>
              <a:t>input range: −8 dBm to +5 dBm</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Rx </a:t>
            </a:r>
            <a:r>
              <a:rPr lang="en-US" sz="1600" dirty="0">
                <a:solidFill>
                  <a:schemeClr val="tx1"/>
                </a:solidFill>
                <a:latin typeface="Arial Narrow" panose="020B0606020202030204" pitchFamily="34" charset="0"/>
              </a:rPr>
              <a:t>to IF isolation: 30 dB</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RF </a:t>
            </a:r>
            <a:r>
              <a:rPr lang="en-US" sz="1600" dirty="0">
                <a:solidFill>
                  <a:schemeClr val="tx1"/>
                </a:solidFill>
                <a:latin typeface="Arial Narrow" panose="020B0606020202030204" pitchFamily="34" charset="0"/>
              </a:rPr>
              <a:t>signal bandwidth: 250 MHz</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Rx </a:t>
            </a:r>
            <a:r>
              <a:rPr lang="en-US" sz="1600" dirty="0">
                <a:solidFill>
                  <a:schemeClr val="tx1"/>
                </a:solidFill>
                <a:latin typeface="Arial Narrow" panose="020B0606020202030204" pitchFamily="34" charset="0"/>
              </a:rPr>
              <a:t>output impedance: 900 </a:t>
            </a:r>
            <a:r>
              <a:rPr lang="el-GR" sz="1600" dirty="0">
                <a:solidFill>
                  <a:schemeClr val="tx1"/>
                </a:solidFill>
                <a:latin typeface="Arial Narrow" panose="020B0606020202030204" pitchFamily="34" charset="0"/>
              </a:rPr>
              <a:t>Ω </a:t>
            </a:r>
            <a:r>
              <a:rPr lang="en-US" sz="1600" dirty="0">
                <a:solidFill>
                  <a:schemeClr val="tx1"/>
                </a:solidFill>
                <a:latin typeface="Arial Narrow" panose="020B0606020202030204" pitchFamily="34" charset="0"/>
              </a:rPr>
              <a:t>differential</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LO </a:t>
            </a:r>
            <a:r>
              <a:rPr lang="en-US" sz="1600" dirty="0">
                <a:solidFill>
                  <a:schemeClr val="tx1"/>
                </a:solidFill>
                <a:latin typeface="Arial Narrow" panose="020B0606020202030204" pitchFamily="34" charset="0"/>
              </a:rPr>
              <a:t>input buffer: 24 GHz</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RF </a:t>
            </a:r>
            <a:r>
              <a:rPr lang="en-US" sz="1600" dirty="0">
                <a:solidFill>
                  <a:schemeClr val="tx1"/>
                </a:solidFill>
                <a:latin typeface="Arial Narrow" panose="020B0606020202030204" pitchFamily="34" charset="0"/>
              </a:rPr>
              <a:t>and LO S11 at 50 </a:t>
            </a:r>
            <a:r>
              <a:rPr lang="el-GR" sz="1600" dirty="0">
                <a:solidFill>
                  <a:schemeClr val="tx1"/>
                </a:solidFill>
                <a:latin typeface="Arial Narrow" panose="020B0606020202030204" pitchFamily="34" charset="0"/>
              </a:rPr>
              <a:t>Ω: −5 </a:t>
            </a:r>
            <a:r>
              <a:rPr lang="en-US" sz="1600" dirty="0">
                <a:solidFill>
                  <a:schemeClr val="tx1"/>
                </a:solidFill>
                <a:latin typeface="Arial Narrow" panose="020B0606020202030204" pitchFamily="34" charset="0"/>
              </a:rPr>
              <a:t>dB</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Temperature </a:t>
            </a:r>
            <a:r>
              <a:rPr lang="en-US" sz="1600" dirty="0">
                <a:solidFill>
                  <a:schemeClr val="tx1"/>
                </a:solidFill>
                <a:latin typeface="Arial Narrow" panose="020B0606020202030204" pitchFamily="34" charset="0"/>
              </a:rPr>
              <a:t>sensor with analog output: ±5°</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Electrostatic </a:t>
            </a:r>
            <a:r>
              <a:rPr lang="en-US" sz="1600" dirty="0">
                <a:solidFill>
                  <a:schemeClr val="tx1"/>
                </a:solidFill>
                <a:latin typeface="Arial Narrow" panose="020B0606020202030204" pitchFamily="34" charset="0"/>
              </a:rPr>
              <a:t>discharge (ESD) performance</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Human </a:t>
            </a:r>
            <a:r>
              <a:rPr lang="en-US" sz="1600" dirty="0">
                <a:solidFill>
                  <a:schemeClr val="tx1"/>
                </a:solidFill>
                <a:latin typeface="Arial Narrow" panose="020B0606020202030204" pitchFamily="34" charset="0"/>
              </a:rPr>
              <a:t>body model (HBM): 2000 </a:t>
            </a:r>
            <a:r>
              <a:rPr lang="en-US" sz="1600" dirty="0" smtClean="0">
                <a:solidFill>
                  <a:schemeClr val="tx1"/>
                </a:solidFill>
                <a:latin typeface="Arial Narrow" panose="020B0606020202030204" pitchFamily="34" charset="0"/>
              </a:rPr>
              <a:t>V</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C</a:t>
            </a:r>
            <a:r>
              <a:rPr lang="en-US" sz="1600" dirty="0" smtClean="0">
                <a:solidFill>
                  <a:schemeClr val="tx1"/>
                </a:solidFill>
                <a:latin typeface="Arial Narrow" panose="020B0606020202030204" pitchFamily="34" charset="0"/>
              </a:rPr>
              <a:t>harged </a:t>
            </a:r>
            <a:r>
              <a:rPr lang="en-US" sz="1600" dirty="0">
                <a:solidFill>
                  <a:schemeClr val="tx1"/>
                </a:solidFill>
                <a:latin typeface="Arial Narrow" panose="020B0606020202030204" pitchFamily="34" charset="0"/>
              </a:rPr>
              <a:t>device model (CDM): 500 V</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Qualified </a:t>
            </a:r>
            <a:r>
              <a:rPr lang="en-US" sz="1600" dirty="0">
                <a:solidFill>
                  <a:schemeClr val="tx1"/>
                </a:solidFill>
                <a:latin typeface="Arial Narrow" panose="020B0606020202030204" pitchFamily="34" charset="0"/>
              </a:rPr>
              <a:t>for automotive </a:t>
            </a:r>
            <a:r>
              <a:rPr lang="en-US" sz="1600" dirty="0" smtClean="0">
                <a:solidFill>
                  <a:schemeClr val="tx1"/>
                </a:solidFill>
                <a:latin typeface="Arial Narrow" panose="020B0606020202030204" pitchFamily="34" charset="0"/>
              </a:rPr>
              <a:t>applications</a:t>
            </a:r>
          </a:p>
          <a:p>
            <a:pPr marL="285750" indent="-285750">
              <a:buFont typeface="Arial" panose="020B0604020202020204" pitchFamily="34" charset="0"/>
              <a:buChar char="•"/>
            </a:pPr>
            <a:r>
              <a:rPr lang="en-IE" sz="1600" dirty="0" smtClean="0">
                <a:solidFill>
                  <a:schemeClr val="tx1"/>
                </a:solidFill>
                <a:latin typeface="Arial Narrow" panose="020B0606020202030204" pitchFamily="34" charset="0"/>
              </a:rPr>
              <a:t>-40 ºC to 105 °C operation</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3074" name="Picture 2" descr="ADF5904"/>
          <p:cNvPicPr>
            <a:picLocks noGrp="1" noChangeAspect="1" noChangeArrowheads="1"/>
          </p:cNvPicPr>
          <p:nvPr>
            <p:ph idx="10"/>
          </p:nvPr>
        </p:nvPicPr>
        <p:blipFill>
          <a:blip r:embed="rId2">
            <a:extLst>
              <a:ext uri="{28A0092B-C50C-407E-A947-70E740481C1C}">
                <a14:useLocalDpi xmlns:a14="http://schemas.microsoft.com/office/drawing/2010/main"/>
              </a:ext>
            </a:extLst>
          </a:blip>
          <a:srcRect/>
          <a:stretch>
            <a:fillRect/>
          </a:stretch>
        </p:blipFill>
        <p:spPr bwMode="auto">
          <a:xfrm>
            <a:off x="6269038" y="1144230"/>
            <a:ext cx="5559425" cy="28044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416258" y="4443743"/>
            <a:ext cx="5316744" cy="2043320"/>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Highest performance and integration level for 24 GHz multichannel receiver in the industry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Lower total cost of ownership for Rx:</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Highly integrated design eliminates the need for discrete</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Small size sensors using 4 channels in single chip</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Lower power consumption</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Ease of adoption and </a:t>
            </a:r>
            <a:r>
              <a:rPr lang="en-US" sz="1600" dirty="0" smtClean="0">
                <a:solidFill>
                  <a:schemeClr val="tx1"/>
                </a:solidFill>
                <a:latin typeface="Arial Narrow" panose="020B0606020202030204" pitchFamily="34" charset="0"/>
              </a:rPr>
              <a:t>use</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Increased reliability using built in test capability</a:t>
            </a:r>
          </a:p>
        </p:txBody>
      </p:sp>
      <p:sp>
        <p:nvSpPr>
          <p:cNvPr id="13" name="Rectangle 12"/>
          <p:cNvSpPr/>
          <p:nvPr/>
        </p:nvSpPr>
        <p:spPr>
          <a:xfrm>
            <a:off x="6416258" y="4064181"/>
            <a:ext cx="531674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sp>
        <p:nvSpPr>
          <p:cNvPr id="9"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5225246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8" name="Rectangle 42"/>
          <p:cNvSpPr>
            <a:spLocks noGrp="1" noChangeArrowheads="1"/>
          </p:cNvSpPr>
          <p:nvPr>
            <p:ph type="body" idx="1"/>
          </p:nvPr>
        </p:nvSpPr>
        <p:spPr>
          <a:xfrm>
            <a:off x="403612" y="1460668"/>
            <a:ext cx="4349658" cy="4828709"/>
          </a:xfrm>
          <a:ln/>
        </p:spPr>
        <p:txBody>
          <a:bodyPr>
            <a:normAutofit fontScale="77500" lnSpcReduction="20000"/>
          </a:bodyPr>
          <a:lstStyle/>
          <a:p>
            <a:r>
              <a:rPr lang="en-US" b="1" dirty="0">
                <a:solidFill>
                  <a:srgbClr val="7030A0"/>
                </a:solidFill>
              </a:rPr>
              <a:t>Block Diagram </a:t>
            </a:r>
          </a:p>
          <a:p>
            <a:endParaRPr lang="en-IE" dirty="0" smtClean="0"/>
          </a:p>
          <a:p>
            <a:endParaRPr lang="en-US" dirty="0" smtClean="0"/>
          </a:p>
          <a:p>
            <a:endParaRPr lang="en-US" dirty="0"/>
          </a:p>
          <a:p>
            <a:pPr marL="0" indent="0">
              <a:buNone/>
            </a:pPr>
            <a:endParaRPr lang="en-IE" dirty="0" smtClean="0"/>
          </a:p>
          <a:p>
            <a:pPr marL="0" indent="0">
              <a:buNone/>
            </a:pPr>
            <a:endParaRPr lang="en-US" dirty="0"/>
          </a:p>
          <a:p>
            <a:r>
              <a:rPr lang="en-US" sz="1800" b="1" dirty="0">
                <a:solidFill>
                  <a:srgbClr val="7030A0"/>
                </a:solidFill>
              </a:rPr>
              <a:t>Key </a:t>
            </a:r>
            <a:r>
              <a:rPr lang="en-US" sz="1800" b="1" dirty="0" smtClean="0">
                <a:solidFill>
                  <a:srgbClr val="7030A0"/>
                </a:solidFill>
              </a:rPr>
              <a:t>Features</a:t>
            </a:r>
            <a:endParaRPr lang="en-US" sz="1800" b="1" dirty="0">
              <a:solidFill>
                <a:srgbClr val="7030A0"/>
              </a:solidFill>
            </a:endParaRPr>
          </a:p>
          <a:p>
            <a:pPr lvl="1" defTabSz="914400">
              <a:lnSpc>
                <a:spcPct val="80000"/>
              </a:lnSpc>
              <a:spcBef>
                <a:spcPct val="0"/>
              </a:spcBef>
              <a:spcAft>
                <a:spcPct val="20000"/>
              </a:spcAft>
            </a:pPr>
            <a:endParaRPr lang="en-IE" sz="1300" dirty="0" smtClean="0"/>
          </a:p>
          <a:p>
            <a:pPr lvl="1" defTabSz="914400">
              <a:lnSpc>
                <a:spcPct val="80000"/>
              </a:lnSpc>
              <a:spcBef>
                <a:spcPct val="0"/>
              </a:spcBef>
              <a:spcAft>
                <a:spcPct val="20000"/>
              </a:spcAft>
            </a:pPr>
            <a:r>
              <a:rPr lang="en-IE" sz="1700" dirty="0" smtClean="0"/>
              <a:t>Single-ended Rx </a:t>
            </a:r>
            <a:r>
              <a:rPr lang="en-IE" sz="1700" dirty="0"/>
              <a:t>inputs: S11 </a:t>
            </a:r>
            <a:r>
              <a:rPr lang="en-IE" sz="1700" dirty="0" smtClean="0"/>
              <a:t>&lt; </a:t>
            </a:r>
            <a:r>
              <a:rPr lang="en-IE" sz="1700" dirty="0"/>
              <a:t>-</a:t>
            </a:r>
            <a:r>
              <a:rPr lang="en-IE" sz="1700" dirty="0" smtClean="0"/>
              <a:t>12 dB</a:t>
            </a:r>
            <a:endParaRPr lang="en-IE" sz="1700" dirty="0"/>
          </a:p>
          <a:p>
            <a:pPr lvl="1" defTabSz="914400">
              <a:lnSpc>
                <a:spcPct val="80000"/>
              </a:lnSpc>
              <a:spcBef>
                <a:spcPct val="0"/>
              </a:spcBef>
              <a:spcAft>
                <a:spcPct val="20000"/>
              </a:spcAft>
            </a:pPr>
            <a:r>
              <a:rPr lang="en-IE" sz="1700" dirty="0" smtClean="0"/>
              <a:t>20 dB </a:t>
            </a:r>
            <a:r>
              <a:rPr lang="en-IE" sz="1700" dirty="0"/>
              <a:t>Rx Gain (Fixed)</a:t>
            </a:r>
          </a:p>
          <a:p>
            <a:pPr lvl="1" defTabSz="914400">
              <a:lnSpc>
                <a:spcPct val="80000"/>
              </a:lnSpc>
              <a:spcBef>
                <a:spcPct val="0"/>
              </a:spcBef>
              <a:spcAft>
                <a:spcPct val="20000"/>
              </a:spcAft>
            </a:pPr>
            <a:r>
              <a:rPr lang="en-IE" sz="1700" dirty="0"/>
              <a:t>NF </a:t>
            </a:r>
            <a:r>
              <a:rPr lang="en-US" sz="1700" dirty="0"/>
              <a:t>≤ </a:t>
            </a:r>
            <a:r>
              <a:rPr lang="en-US" sz="1700" dirty="0" smtClean="0"/>
              <a:t>10 dB</a:t>
            </a:r>
            <a:r>
              <a:rPr lang="en-US" sz="1700" dirty="0"/>
              <a:t>,  </a:t>
            </a:r>
            <a:r>
              <a:rPr lang="en-IE" sz="1700" dirty="0"/>
              <a:t>P1dB = -</a:t>
            </a:r>
            <a:r>
              <a:rPr lang="en-IE" sz="1700" dirty="0" smtClean="0"/>
              <a:t>10 dBm</a:t>
            </a:r>
            <a:r>
              <a:rPr lang="en-IE" sz="1700" dirty="0"/>
              <a:t>, IIP3 = </a:t>
            </a:r>
            <a:r>
              <a:rPr lang="en-IE" sz="1700" dirty="0" smtClean="0"/>
              <a:t>0 dBm</a:t>
            </a:r>
            <a:endParaRPr lang="en-IE" sz="1700" dirty="0"/>
          </a:p>
          <a:p>
            <a:pPr lvl="1" defTabSz="914400">
              <a:lnSpc>
                <a:spcPct val="80000"/>
              </a:lnSpc>
              <a:spcBef>
                <a:spcPct val="0"/>
              </a:spcBef>
              <a:spcAft>
                <a:spcPct val="20000"/>
              </a:spcAft>
            </a:pPr>
            <a:r>
              <a:rPr lang="en-IE" sz="1700" dirty="0" smtClean="0"/>
              <a:t>24 GHz </a:t>
            </a:r>
            <a:r>
              <a:rPr lang="en-IE" sz="1700" dirty="0"/>
              <a:t>LO input range -20 </a:t>
            </a:r>
            <a:r>
              <a:rPr lang="en-IE" sz="1700" dirty="0" smtClean="0"/>
              <a:t>dBm to 0 dBm</a:t>
            </a:r>
            <a:endParaRPr lang="en-IE" sz="1700" dirty="0"/>
          </a:p>
          <a:p>
            <a:pPr lvl="1" defTabSz="914400">
              <a:lnSpc>
                <a:spcPct val="80000"/>
              </a:lnSpc>
              <a:spcBef>
                <a:spcPct val="0"/>
              </a:spcBef>
              <a:spcAft>
                <a:spcPct val="20000"/>
              </a:spcAft>
            </a:pPr>
            <a:r>
              <a:rPr lang="en-IE" sz="1700" dirty="0"/>
              <a:t>RX to RX isolation </a:t>
            </a:r>
            <a:r>
              <a:rPr lang="en-IE" sz="1700" dirty="0" smtClean="0"/>
              <a:t>30 dB</a:t>
            </a:r>
            <a:endParaRPr lang="en-IE" sz="1700" dirty="0"/>
          </a:p>
          <a:p>
            <a:pPr lvl="1" defTabSz="914400">
              <a:lnSpc>
                <a:spcPct val="80000"/>
              </a:lnSpc>
              <a:spcBef>
                <a:spcPct val="0"/>
              </a:spcBef>
              <a:spcAft>
                <a:spcPct val="20000"/>
              </a:spcAft>
            </a:pPr>
            <a:r>
              <a:rPr lang="en-IE" sz="1700" dirty="0" smtClean="0"/>
              <a:t>250 MHz </a:t>
            </a:r>
            <a:r>
              <a:rPr lang="en-IE" sz="1700" dirty="0"/>
              <a:t>Signal Bandwidth </a:t>
            </a:r>
          </a:p>
          <a:p>
            <a:pPr lvl="1" defTabSz="914400">
              <a:lnSpc>
                <a:spcPct val="80000"/>
              </a:lnSpc>
              <a:spcBef>
                <a:spcPct val="0"/>
              </a:spcBef>
              <a:spcAft>
                <a:spcPct val="20000"/>
              </a:spcAft>
            </a:pPr>
            <a:r>
              <a:rPr lang="en-US" sz="1700" dirty="0" smtClean="0">
                <a:cs typeface="Arial" pitchFamily="34" charset="0"/>
              </a:rPr>
              <a:t>±5° C </a:t>
            </a:r>
            <a:r>
              <a:rPr lang="en-IE" sz="1700" dirty="0" smtClean="0"/>
              <a:t>Temp </a:t>
            </a:r>
            <a:r>
              <a:rPr lang="en-IE" sz="1700" dirty="0"/>
              <a:t>Sensor, SPI &amp; single 3.3 V supply</a:t>
            </a:r>
            <a:endParaRPr lang="en-US" sz="1700" dirty="0">
              <a:cs typeface="Arial" pitchFamily="34" charset="0"/>
            </a:endParaRPr>
          </a:p>
          <a:p>
            <a:pPr lvl="1" defTabSz="914400">
              <a:lnSpc>
                <a:spcPct val="80000"/>
              </a:lnSpc>
              <a:spcBef>
                <a:spcPct val="0"/>
              </a:spcBef>
              <a:spcAft>
                <a:spcPct val="20000"/>
              </a:spcAft>
            </a:pPr>
            <a:r>
              <a:rPr lang="en-IE" sz="1700" dirty="0"/>
              <a:t>Auto Temperature Range </a:t>
            </a:r>
            <a:r>
              <a:rPr lang="en-IE" sz="1700" dirty="0" smtClean="0"/>
              <a:t>(-40 °C to </a:t>
            </a:r>
            <a:r>
              <a:rPr lang="en-IE" sz="1700" dirty="0"/>
              <a:t>105 °C)</a:t>
            </a:r>
          </a:p>
          <a:p>
            <a:pPr lvl="1" defTabSz="914400">
              <a:lnSpc>
                <a:spcPct val="80000"/>
              </a:lnSpc>
              <a:spcBef>
                <a:spcPct val="0"/>
              </a:spcBef>
              <a:spcAft>
                <a:spcPct val="20000"/>
              </a:spcAft>
            </a:pPr>
            <a:r>
              <a:rPr lang="en-IE" sz="1700" dirty="0"/>
              <a:t>Integrated Test </a:t>
            </a:r>
            <a:r>
              <a:rPr lang="en-IE" sz="1700" dirty="0" smtClean="0"/>
              <a:t>monitors</a:t>
            </a:r>
          </a:p>
          <a:p>
            <a:pPr lvl="1" defTabSz="914400">
              <a:lnSpc>
                <a:spcPct val="80000"/>
              </a:lnSpc>
              <a:spcBef>
                <a:spcPct val="0"/>
              </a:spcBef>
              <a:spcAft>
                <a:spcPct val="20000"/>
              </a:spcAft>
            </a:pPr>
            <a:endParaRPr lang="en-IE" sz="1700" dirty="0"/>
          </a:p>
          <a:p>
            <a:pPr lvl="1" defTabSz="914400">
              <a:lnSpc>
                <a:spcPct val="80000"/>
              </a:lnSpc>
              <a:spcBef>
                <a:spcPct val="0"/>
              </a:spcBef>
              <a:spcAft>
                <a:spcPct val="20000"/>
              </a:spcAft>
            </a:pPr>
            <a:r>
              <a:rPr lang="en-IE" sz="1700" dirty="0"/>
              <a:t>Small </a:t>
            </a:r>
            <a:r>
              <a:rPr lang="en-IE" sz="1700" dirty="0" smtClean="0"/>
              <a:t>5 mm × 5 mm 32-lead LFCSP package </a:t>
            </a:r>
            <a:endParaRPr lang="en-IE" sz="1700" dirty="0"/>
          </a:p>
          <a:p>
            <a:pPr lvl="1" defTabSz="914400">
              <a:lnSpc>
                <a:spcPct val="80000"/>
              </a:lnSpc>
              <a:spcBef>
                <a:spcPct val="0"/>
              </a:spcBef>
              <a:spcAft>
                <a:spcPct val="20000"/>
              </a:spcAft>
            </a:pPr>
            <a:r>
              <a:rPr lang="en-IE" sz="1700" dirty="0"/>
              <a:t>AECQ100 Automotive </a:t>
            </a:r>
            <a:r>
              <a:rPr lang="en-IE" sz="1700" dirty="0" smtClean="0"/>
              <a:t>Qualified</a:t>
            </a:r>
          </a:p>
          <a:p>
            <a:pPr lvl="1" defTabSz="914400">
              <a:lnSpc>
                <a:spcPct val="80000"/>
              </a:lnSpc>
              <a:spcBef>
                <a:spcPct val="0"/>
              </a:spcBef>
              <a:spcAft>
                <a:spcPct val="20000"/>
              </a:spcAft>
            </a:pPr>
            <a:r>
              <a:rPr lang="en-IE" sz="1700" dirty="0"/>
              <a:t>All 4 Ch - Power Consumption </a:t>
            </a:r>
            <a:r>
              <a:rPr lang="en-IE" sz="1700" dirty="0" smtClean="0"/>
              <a:t>~500 mW</a:t>
            </a:r>
          </a:p>
          <a:p>
            <a:pPr lvl="1" defTabSz="914400">
              <a:lnSpc>
                <a:spcPct val="80000"/>
              </a:lnSpc>
              <a:spcBef>
                <a:spcPct val="0"/>
              </a:spcBef>
              <a:spcAft>
                <a:spcPct val="20000"/>
              </a:spcAft>
            </a:pPr>
            <a:endParaRPr lang="en-US" sz="1700" dirty="0"/>
          </a:p>
          <a:p>
            <a:pPr lvl="1" defTabSz="914400">
              <a:lnSpc>
                <a:spcPct val="80000"/>
              </a:lnSpc>
              <a:spcBef>
                <a:spcPct val="0"/>
              </a:spcBef>
              <a:spcAft>
                <a:spcPct val="20000"/>
              </a:spcAft>
            </a:pPr>
            <a:r>
              <a:rPr lang="en-US" sz="1700" dirty="0" smtClean="0"/>
              <a:t>30 dB </a:t>
            </a:r>
            <a:r>
              <a:rPr lang="en-US" sz="1700" dirty="0"/>
              <a:t>Rx to Rx isolation  </a:t>
            </a:r>
            <a:endParaRPr lang="en-IE" sz="1200" dirty="0"/>
          </a:p>
          <a:p>
            <a:pPr marL="228600" lvl="1" indent="0" defTabSz="914400">
              <a:lnSpc>
                <a:spcPct val="80000"/>
              </a:lnSpc>
              <a:spcBef>
                <a:spcPct val="0"/>
              </a:spcBef>
              <a:spcAft>
                <a:spcPct val="20000"/>
              </a:spcAft>
              <a:buNone/>
            </a:pPr>
            <a:endParaRPr lang="en-IE" sz="1100" dirty="0"/>
          </a:p>
        </p:txBody>
      </p:sp>
      <p:sp>
        <p:nvSpPr>
          <p:cNvPr id="14377" name="Rectangle 41"/>
          <p:cNvSpPr>
            <a:spLocks noGrp="1" noChangeArrowheads="1"/>
          </p:cNvSpPr>
          <p:nvPr>
            <p:ph type="title"/>
          </p:nvPr>
        </p:nvSpPr>
        <p:spPr>
          <a:xfrm>
            <a:off x="0" y="0"/>
            <a:ext cx="10042358" cy="1044766"/>
          </a:xfrm>
        </p:spPr>
        <p:txBody>
          <a:bodyPr>
            <a:normAutofit/>
          </a:bodyPr>
          <a:lstStyle/>
          <a:p>
            <a:r>
              <a:rPr lang="en-IE" dirty="0"/>
              <a:t>ADF5904: </a:t>
            </a:r>
            <a:r>
              <a:rPr lang="en-US" dirty="0"/>
              <a:t>4 Ch. 24 GHz </a:t>
            </a:r>
            <a:r>
              <a:rPr lang="en-US" dirty="0" smtClean="0"/>
              <a:t>Receiver</a:t>
            </a:r>
            <a:br>
              <a:rPr lang="en-US" dirty="0" smtClean="0"/>
            </a:br>
            <a:r>
              <a:rPr lang="en-US" b="0" dirty="0">
                <a:latin typeface="Arial Narrow" panose="020B0606020202030204" pitchFamily="34" charset="0"/>
              </a:rPr>
              <a:t>Rx MMIC for </a:t>
            </a:r>
            <a:r>
              <a:rPr lang="en-US" b="0" dirty="0" smtClean="0">
                <a:latin typeface="Arial Narrow" panose="020B0606020202030204" pitchFamily="34" charset="0"/>
              </a:rPr>
              <a:t>24 GHz </a:t>
            </a:r>
            <a:r>
              <a:rPr lang="en-US" b="0" dirty="0">
                <a:latin typeface="Arial Narrow" panose="020B0606020202030204" pitchFamily="34" charset="0"/>
              </a:rPr>
              <a:t>FMCW Radar Applications</a:t>
            </a:r>
            <a:endParaRPr lang="en-US" dirty="0">
              <a:latin typeface="Arial" charset="0"/>
            </a:endParaRPr>
          </a:p>
        </p:txBody>
      </p:sp>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11429" y="1741770"/>
            <a:ext cx="3060272" cy="1604777"/>
          </a:xfrm>
          <a:prstGeom prst="rect">
            <a:avLst/>
          </a:prstGeom>
          <a:noFill/>
          <a:ln w="9525">
            <a:noFill/>
            <a:miter lim="800000"/>
            <a:headEnd/>
            <a:tailEnd/>
          </a:ln>
        </p:spPr>
      </p:pic>
      <p:pic>
        <p:nvPicPr>
          <p:cNvPr id="10" name="Picture 9"/>
          <p:cNvPicPr>
            <a:picLocks noChangeAspect="1"/>
          </p:cNvPicPr>
          <p:nvPr/>
        </p:nvPicPr>
        <p:blipFill>
          <a:blip r:embed="rId4"/>
          <a:stretch>
            <a:fillRect/>
          </a:stretch>
        </p:blipFill>
        <p:spPr>
          <a:xfrm>
            <a:off x="4281524" y="1535252"/>
            <a:ext cx="2136919" cy="1656257"/>
          </a:xfrm>
          <a:prstGeom prst="rect">
            <a:avLst/>
          </a:prstGeom>
        </p:spPr>
      </p:pic>
      <p:sp>
        <p:nvSpPr>
          <p:cNvPr id="11" name="TextBox 10"/>
          <p:cNvSpPr txBox="1"/>
          <p:nvPr/>
        </p:nvSpPr>
        <p:spPr>
          <a:xfrm>
            <a:off x="4281524" y="1193680"/>
            <a:ext cx="2539349" cy="307777"/>
          </a:xfrm>
          <a:prstGeom prst="rect">
            <a:avLst/>
          </a:prstGeom>
          <a:noFill/>
        </p:spPr>
        <p:txBody>
          <a:bodyPr wrap="square" rtlCol="0">
            <a:spAutoFit/>
          </a:bodyPr>
          <a:lstStyle/>
          <a:p>
            <a:r>
              <a:rPr lang="en-IE" sz="1200" dirty="0"/>
              <a:t>RX </a:t>
            </a:r>
            <a:r>
              <a:rPr lang="en-US" sz="1200" i="1" dirty="0"/>
              <a:t>Noise Figure vs. RF Freq</a:t>
            </a:r>
            <a:r>
              <a:rPr lang="en-US" sz="1400" i="1" dirty="0"/>
              <a:t> </a:t>
            </a:r>
            <a:endParaRPr lang="en-US" dirty="0"/>
          </a:p>
        </p:txBody>
      </p:sp>
      <p:sp>
        <p:nvSpPr>
          <p:cNvPr id="12" name="TextBox 11"/>
          <p:cNvSpPr txBox="1"/>
          <p:nvPr/>
        </p:nvSpPr>
        <p:spPr>
          <a:xfrm>
            <a:off x="4742379" y="3439926"/>
            <a:ext cx="2326411" cy="276999"/>
          </a:xfrm>
          <a:prstGeom prst="rect">
            <a:avLst/>
          </a:prstGeom>
          <a:noFill/>
        </p:spPr>
        <p:txBody>
          <a:bodyPr wrap="square" rtlCol="0">
            <a:spAutoFit/>
          </a:bodyPr>
          <a:lstStyle/>
          <a:p>
            <a:r>
              <a:rPr lang="en-IE" sz="1200" dirty="0"/>
              <a:t>RX </a:t>
            </a:r>
            <a:r>
              <a:rPr lang="en-US" sz="1200" i="1" dirty="0"/>
              <a:t>P1dB </a:t>
            </a:r>
            <a:endParaRPr lang="en-US" dirty="0"/>
          </a:p>
        </p:txBody>
      </p:sp>
      <p:pic>
        <p:nvPicPr>
          <p:cNvPr id="13" name="Picture 12"/>
          <p:cNvPicPr>
            <a:picLocks noChangeAspect="1"/>
          </p:cNvPicPr>
          <p:nvPr/>
        </p:nvPicPr>
        <p:blipFill>
          <a:blip r:embed="rId5"/>
          <a:stretch>
            <a:fillRect/>
          </a:stretch>
        </p:blipFill>
        <p:spPr>
          <a:xfrm>
            <a:off x="4346379" y="3716925"/>
            <a:ext cx="2159650" cy="1674259"/>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322617664"/>
              </p:ext>
            </p:extLst>
          </p:nvPr>
        </p:nvGraphicFramePr>
        <p:xfrm>
          <a:off x="198880" y="6088188"/>
          <a:ext cx="4662242" cy="627889"/>
        </p:xfrm>
        <a:graphic>
          <a:graphicData uri="http://schemas.openxmlformats.org/drawingml/2006/table">
            <a:tbl>
              <a:tblPr firstRow="1" bandRow="1">
                <a:tableStyleId>{21E4AEA4-8DFA-4A89-87EB-49C32662AFE0}</a:tableStyleId>
              </a:tblPr>
              <a:tblGrid>
                <a:gridCol w="4662242"/>
              </a:tblGrid>
              <a:tr h="0">
                <a:tc>
                  <a:txBody>
                    <a:bodyPr/>
                    <a:lstStyle/>
                    <a:p>
                      <a:pPr marL="0" marR="0" lvl="0" indent="0" algn="l" defTabSz="1428750" rtl="0" eaLnBrk="0" fontAlgn="base" latinLnBrk="0" hangingPunct="0">
                        <a:lnSpc>
                          <a:spcPct val="90000"/>
                        </a:lnSpc>
                        <a:spcBef>
                          <a:spcPct val="20000"/>
                        </a:spcBef>
                        <a:spcAft>
                          <a:spcPct val="0"/>
                        </a:spcAft>
                        <a:buClr>
                          <a:schemeClr val="folHlink"/>
                        </a:buClr>
                        <a:buSzPct val="70000"/>
                        <a:buFont typeface="Wingdings" pitchFamily="2" charset="2"/>
                        <a:buNone/>
                        <a:tabLst/>
                      </a:pPr>
                      <a:r>
                        <a:rPr kumimoji="0" lang="en-US" sz="1400" b="1" i="0" u="none" strike="noStrike" cap="none" normalizeH="0" baseline="0" dirty="0" smtClean="0">
                          <a:ln>
                            <a:noFill/>
                          </a:ln>
                          <a:solidFill>
                            <a:schemeClr val="bg1"/>
                          </a:solidFill>
                          <a:effectLst/>
                          <a:latin typeface="Arial" charset="0"/>
                        </a:rPr>
                        <a:t> Key Benefit</a:t>
                      </a:r>
                    </a:p>
                  </a:txBody>
                  <a:tcPr marL="45720" marR="27432" marT="27432" marB="27432" anchor="ctr" horzOverflow="overflow">
                    <a:lnB w="12700" cap="flat" cmpd="sng" algn="ctr">
                      <a:solidFill>
                        <a:schemeClr val="bg1"/>
                      </a:solidFill>
                      <a:prstDash val="solid"/>
                      <a:round/>
                      <a:headEnd type="none" w="med" len="med"/>
                      <a:tailEnd type="none" w="med" len="med"/>
                    </a:lnB>
                    <a:solidFill>
                      <a:srgbClr val="003D61"/>
                    </a:solidFill>
                  </a:tcPr>
                </a:tc>
              </a:tr>
              <a:tr h="381001">
                <a:tc>
                  <a:txBody>
                    <a:bodyPr/>
                    <a:lstStyle/>
                    <a:p>
                      <a:pPr marL="228600" marR="0" lvl="0" indent="-228600" algn="l" defTabSz="457200" rtl="0" eaLnBrk="1" fontAlgn="auto" latinLnBrk="0" hangingPunct="1">
                        <a:lnSpc>
                          <a:spcPct val="100000"/>
                        </a:lnSpc>
                        <a:spcBef>
                          <a:spcPct val="20000"/>
                        </a:spcBef>
                        <a:spcAft>
                          <a:spcPts val="0"/>
                        </a:spcAft>
                        <a:buClrTx/>
                        <a:buSzTx/>
                        <a:buFontTx/>
                        <a:buBlip>
                          <a:blip r:embed="rId6"/>
                        </a:buBlip>
                        <a:tabLst/>
                        <a:defRPr/>
                      </a:pPr>
                      <a:r>
                        <a:rPr kumimoji="0" lang="en-IE" sz="1200" b="0" i="0" u="none" strike="noStrike" cap="none" normalizeH="0" baseline="0" dirty="0" smtClean="0">
                          <a:ln>
                            <a:noFill/>
                          </a:ln>
                          <a:solidFill>
                            <a:schemeClr val="tx2"/>
                          </a:solidFill>
                          <a:effectLst/>
                          <a:latin typeface="Arial" charset="0"/>
                        </a:rPr>
                        <a:t>High Performance Low Power 24 GHz Multi-Channel Receiver </a:t>
                      </a:r>
                      <a:endParaRPr kumimoji="0" lang="en-US" sz="1200" b="0" i="0" u="none" strike="noStrike" cap="none" normalizeH="0" baseline="0" dirty="0" smtClean="0">
                        <a:ln>
                          <a:noFill/>
                        </a:ln>
                        <a:solidFill>
                          <a:schemeClr val="tx2"/>
                        </a:solidFill>
                        <a:effectLst/>
                        <a:latin typeface="Arial" charset="0"/>
                      </a:endParaRPr>
                    </a:p>
                  </a:txBody>
                  <a:tcPr marL="45720" marR="27432" anchor="ctr" horzOverflow="overflow">
                    <a:lnT w="12700" cap="flat" cmpd="sng" algn="ctr">
                      <a:solidFill>
                        <a:schemeClr val="bg1"/>
                      </a:solidFill>
                      <a:prstDash val="solid"/>
                      <a:round/>
                      <a:headEnd type="none" w="med" len="med"/>
                      <a:tailEnd type="none" w="med" len="med"/>
                    </a:lnT>
                    <a:solidFill>
                      <a:srgbClr val="E7E8EA"/>
                    </a:solidFill>
                  </a:tcPr>
                </a:tc>
              </a:tr>
            </a:tbl>
          </a:graphicData>
        </a:graphic>
      </p:graphicFrame>
      <p:sp>
        <p:nvSpPr>
          <p:cNvPr id="2" name="Rectangle 1"/>
          <p:cNvSpPr/>
          <p:nvPr/>
        </p:nvSpPr>
        <p:spPr>
          <a:xfrm>
            <a:off x="6506029" y="1709126"/>
            <a:ext cx="4796589" cy="584775"/>
          </a:xfrm>
          <a:prstGeom prst="rect">
            <a:avLst/>
          </a:prstGeom>
        </p:spPr>
        <p:txBody>
          <a:bodyPr wrap="square">
            <a:spAutoFit/>
          </a:bodyPr>
          <a:lstStyle/>
          <a:p>
            <a:r>
              <a:rPr lang="en-US" sz="1600" dirty="0">
                <a:solidFill>
                  <a:schemeClr val="bg2">
                    <a:lumMod val="75000"/>
                  </a:schemeClr>
                </a:solidFill>
              </a:rPr>
              <a:t>The industry’s best combination of low-noise, high linearity and low-power consumption</a:t>
            </a:r>
            <a:r>
              <a:rPr lang="en-US" sz="1600" dirty="0">
                <a:solidFill>
                  <a:srgbClr val="C00000"/>
                </a:solidFill>
              </a:rPr>
              <a:t>. </a:t>
            </a:r>
            <a:endParaRPr lang="en-US" sz="1600" b="1" dirty="0">
              <a:solidFill>
                <a:srgbClr val="C00000"/>
              </a:solidFill>
            </a:endParaRPr>
          </a:p>
        </p:txBody>
      </p:sp>
      <p:sp>
        <p:nvSpPr>
          <p:cNvPr id="16" name="Content Placeholder 11"/>
          <p:cNvSpPr txBox="1">
            <a:spLocks/>
          </p:cNvSpPr>
          <p:nvPr/>
        </p:nvSpPr>
        <p:spPr>
          <a:xfrm>
            <a:off x="7006051" y="3128394"/>
            <a:ext cx="4712707" cy="2430834"/>
          </a:xfrm>
          <a:prstGeom prst="rect">
            <a:avLst/>
          </a:prstGeom>
          <a:solidFill>
            <a:schemeClr val="bg1"/>
          </a:solidFill>
          <a:ln>
            <a:noFill/>
          </a:ln>
          <a:effectLst>
            <a:glow rad="101600">
              <a:schemeClr val="bg1">
                <a:lumMod val="75000"/>
                <a:alpha val="60000"/>
              </a:schemeClr>
            </a:glow>
          </a:effectLst>
        </p:spPr>
        <p:txBody>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chemeClr val="tx1"/>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chemeClr val="bg1">
                    <a:lumMod val="50000"/>
                  </a:schemeClr>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chemeClr val="bg1">
                    <a:lumMod val="50000"/>
                  </a:schemeClr>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chemeClr val="bg1">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E" sz="1800" kern="0" dirty="0">
                <a:solidFill>
                  <a:schemeClr val="bg2">
                    <a:lumMod val="75000"/>
                  </a:schemeClr>
                </a:solidFill>
              </a:rPr>
              <a:t>“</a:t>
            </a:r>
            <a:r>
              <a:rPr lang="en-IE" sz="1400" kern="0" dirty="0">
                <a:solidFill>
                  <a:schemeClr val="bg2">
                    <a:lumMod val="75000"/>
                  </a:schemeClr>
                </a:solidFill>
              </a:rPr>
              <a:t>Best combination of </a:t>
            </a:r>
            <a:r>
              <a:rPr lang="en-IE" sz="1400" kern="0" dirty="0" smtClean="0">
                <a:solidFill>
                  <a:schemeClr val="bg2">
                    <a:lumMod val="75000"/>
                  </a:schemeClr>
                </a:solidFill>
              </a:rPr>
              <a:t>24 GHz performance </a:t>
            </a:r>
            <a:r>
              <a:rPr lang="en-IE" sz="1400" kern="0" dirty="0">
                <a:solidFill>
                  <a:schemeClr val="bg2">
                    <a:lumMod val="75000"/>
                  </a:schemeClr>
                </a:solidFill>
              </a:rPr>
              <a:t>and integration on the market”   				</a:t>
            </a:r>
            <a:endParaRPr lang="en-IE" sz="1200" kern="0" dirty="0">
              <a:solidFill>
                <a:schemeClr val="bg2">
                  <a:lumMod val="75000"/>
                </a:schemeClr>
              </a:solidFill>
            </a:endParaRPr>
          </a:p>
          <a:p>
            <a:pPr marL="0" indent="0">
              <a:spcBef>
                <a:spcPts val="0"/>
              </a:spcBef>
              <a:buNone/>
            </a:pPr>
            <a:r>
              <a:rPr lang="en-IE" sz="1200" i="1" kern="0" dirty="0">
                <a:solidFill>
                  <a:schemeClr val="bg2">
                    <a:lumMod val="75000"/>
                  </a:schemeClr>
                </a:solidFill>
              </a:rPr>
              <a:t>“Industrial Sensor Customer Testimonial</a:t>
            </a:r>
            <a:r>
              <a:rPr lang="en-IE" sz="1200" i="1" kern="0" dirty="0" smtClean="0">
                <a:solidFill>
                  <a:schemeClr val="bg2">
                    <a:lumMod val="75000"/>
                  </a:schemeClr>
                </a:solidFill>
              </a:rPr>
              <a:t>”</a:t>
            </a:r>
          </a:p>
          <a:p>
            <a:pPr marL="0" indent="0">
              <a:spcBef>
                <a:spcPts val="0"/>
              </a:spcBef>
              <a:buNone/>
            </a:pPr>
            <a:endParaRPr lang="en-IE" sz="1100" kern="0" dirty="0">
              <a:solidFill>
                <a:schemeClr val="bg2">
                  <a:lumMod val="75000"/>
                </a:schemeClr>
              </a:solidFill>
            </a:endParaRPr>
          </a:p>
          <a:p>
            <a:r>
              <a:rPr lang="en-US" dirty="0">
                <a:solidFill>
                  <a:schemeClr val="bg2">
                    <a:lumMod val="75000"/>
                  </a:schemeClr>
                </a:solidFill>
              </a:rPr>
              <a:t> </a:t>
            </a:r>
            <a:r>
              <a:rPr lang="en-US" sz="1600" dirty="0">
                <a:solidFill>
                  <a:schemeClr val="bg2">
                    <a:lumMod val="75000"/>
                  </a:schemeClr>
                </a:solidFill>
              </a:rPr>
              <a:t>High level of µwave integration</a:t>
            </a:r>
          </a:p>
          <a:p>
            <a:pPr lvl="1">
              <a:buFont typeface="Wingdings" panose="05000000000000000000" pitchFamily="2" charset="2"/>
              <a:buChar char="§"/>
            </a:pPr>
            <a:r>
              <a:rPr lang="en-US" sz="1400" dirty="0">
                <a:solidFill>
                  <a:schemeClr val="bg2">
                    <a:lumMod val="75000"/>
                  </a:schemeClr>
                </a:solidFill>
              </a:rPr>
              <a:t>enables simpler PCB system design</a:t>
            </a:r>
          </a:p>
          <a:p>
            <a:pPr lvl="1">
              <a:buFont typeface="Wingdings" panose="05000000000000000000" pitchFamily="2" charset="2"/>
              <a:buChar char="§"/>
            </a:pPr>
            <a:r>
              <a:rPr lang="en-US" sz="1400" dirty="0">
                <a:solidFill>
                  <a:schemeClr val="bg2">
                    <a:lumMod val="75000"/>
                  </a:schemeClr>
                </a:solidFill>
              </a:rPr>
              <a:t>ease of use</a:t>
            </a:r>
          </a:p>
          <a:p>
            <a:pPr lvl="1">
              <a:buFont typeface="Wingdings" panose="05000000000000000000" pitchFamily="2" charset="2"/>
              <a:buChar char="§"/>
            </a:pPr>
            <a:r>
              <a:rPr lang="en-US" sz="1400" dirty="0">
                <a:solidFill>
                  <a:schemeClr val="bg2">
                    <a:lumMod val="75000"/>
                  </a:schemeClr>
                </a:solidFill>
              </a:rPr>
              <a:t>faster time to market.</a:t>
            </a:r>
          </a:p>
          <a:p>
            <a:pPr marL="0" indent="0">
              <a:spcBef>
                <a:spcPts val="0"/>
              </a:spcBef>
              <a:buNone/>
            </a:pPr>
            <a:endParaRPr lang="en-IE" sz="1100" kern="0" dirty="0"/>
          </a:p>
          <a:p>
            <a:pPr marL="176213" lvl="1" indent="0" algn="r">
              <a:buNone/>
            </a:pPr>
            <a:r>
              <a:rPr lang="en-IE" sz="1600" kern="0" dirty="0"/>
              <a:t>   </a:t>
            </a:r>
          </a:p>
          <a:p>
            <a:endParaRPr lang="en-US" dirty="0"/>
          </a:p>
        </p:txBody>
      </p:sp>
      <p:pic>
        <p:nvPicPr>
          <p:cNvPr id="20" name="Picture 19"/>
          <p:cNvPicPr>
            <a:picLocks noChangeAspect="1"/>
          </p:cNvPicPr>
          <p:nvPr/>
        </p:nvPicPr>
        <p:blipFill>
          <a:blip r:embed="rId7"/>
          <a:stretch>
            <a:fillRect/>
          </a:stretch>
        </p:blipFill>
        <p:spPr>
          <a:xfrm>
            <a:off x="3371701" y="1294726"/>
            <a:ext cx="731398" cy="599584"/>
          </a:xfrm>
          <a:prstGeom prst="rect">
            <a:avLst/>
          </a:prstGeom>
        </p:spPr>
      </p:pic>
      <p:sp>
        <p:nvSpPr>
          <p:cNvPr id="18" name="Footer Placeholder 5"/>
          <p:cNvSpPr txBox="1">
            <a:spLocks/>
          </p:cNvSpPr>
          <p:nvPr/>
        </p:nvSpPr>
        <p:spPr>
          <a:xfrm>
            <a:off x="5426204" y="63912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274317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ADF5901: 2 Channel Transmitter and VCO</a:t>
            </a:r>
            <a:br>
              <a:rPr lang="en-US" dirty="0" smtClean="0">
                <a:latin typeface="Arial Narrow" panose="020B0606020202030204" pitchFamily="34" charset="0"/>
              </a:rPr>
            </a:br>
            <a:r>
              <a:rPr lang="en-US" sz="2000" b="0" dirty="0" smtClean="0">
                <a:latin typeface="Arial Narrow" panose="020B0606020202030204" pitchFamily="34" charset="0"/>
              </a:rPr>
              <a:t>Tx MMIC for 24 GHz FMCW Radar applications</a:t>
            </a:r>
            <a:endParaRPr lang="en-US" sz="2000" b="0" dirty="0">
              <a:latin typeface="Arial Narrow" panose="020B0606020202030204" pitchFamily="34" charset="0"/>
            </a:endParaRPr>
          </a:p>
        </p:txBody>
      </p:sp>
      <p:sp>
        <p:nvSpPr>
          <p:cNvPr id="4" name="Slide Number Placeholder 3"/>
          <p:cNvSpPr>
            <a:spLocks noGrp="1"/>
          </p:cNvSpPr>
          <p:nvPr>
            <p:ph type="sldNum" sz="quarter" idx="4"/>
          </p:nvPr>
        </p:nvSpPr>
        <p:spPr>
          <a:xfrm>
            <a:off x="196513" y="6450181"/>
            <a:ext cx="338328" cy="324781"/>
          </a:xfrm>
        </p:spPr>
        <p:txBody>
          <a:bodyPr/>
          <a:lstStyle/>
          <a:p>
            <a:fld id="{8ED1CEE6-8BBE-4393-857A-BEE0A5C48EE0}" type="slidenum">
              <a:rPr lang="en-US" smtClean="0"/>
              <a:pPr/>
              <a:t>38</a:t>
            </a:fld>
            <a:endParaRPr lang="en-US" dirty="0"/>
          </a:p>
        </p:txBody>
      </p:sp>
      <p:sp>
        <p:nvSpPr>
          <p:cNvPr id="11" name="Rectangle 10"/>
          <p:cNvSpPr/>
          <p:nvPr/>
        </p:nvSpPr>
        <p:spPr>
          <a:xfrm>
            <a:off x="534841" y="1523793"/>
            <a:ext cx="5520903" cy="5007224"/>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 GHz VCO with 2 channel power amplifier output</a:t>
            </a:r>
            <a:endParaRPr lang="en-US" sz="1600" dirty="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b="1" dirty="0" smtClean="0">
                <a:solidFill>
                  <a:schemeClr val="tx1"/>
                </a:solidFill>
                <a:latin typeface="Arial Narrow" panose="020B0606020202030204" pitchFamily="34" charset="0"/>
              </a:rPr>
              <a:t>24 </a:t>
            </a:r>
            <a:r>
              <a:rPr lang="en-US" sz="1600" b="1" dirty="0">
                <a:solidFill>
                  <a:schemeClr val="tx1"/>
                </a:solidFill>
                <a:latin typeface="Arial Narrow" panose="020B0606020202030204" pitchFamily="34" charset="0"/>
              </a:rPr>
              <a:t>GHz to 24.25 GHz voltage controlled oscillator </a:t>
            </a:r>
            <a:r>
              <a:rPr lang="en-US" sz="1600" dirty="0">
                <a:solidFill>
                  <a:schemeClr val="tx1"/>
                </a:solidFill>
                <a:latin typeface="Arial Narrow" panose="020B0606020202030204" pitchFamily="34" charset="0"/>
              </a:rPr>
              <a:t>(VCO)</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2-channel </a:t>
            </a:r>
            <a:r>
              <a:rPr lang="en-US" sz="1600" dirty="0">
                <a:solidFill>
                  <a:schemeClr val="tx1"/>
                </a:solidFill>
                <a:latin typeface="Arial Narrow" panose="020B0606020202030204" pitchFamily="34" charset="0"/>
              </a:rPr>
              <a:t>24 GHz power </a:t>
            </a:r>
            <a:r>
              <a:rPr lang="en-US" sz="1600" dirty="0" smtClean="0">
                <a:solidFill>
                  <a:schemeClr val="tx1"/>
                </a:solidFill>
                <a:latin typeface="Arial Narrow" panose="020B0606020202030204" pitchFamily="34" charset="0"/>
              </a:rPr>
              <a:t>amplifier </a:t>
            </a:r>
            <a:r>
              <a:rPr lang="en-US" sz="1600" dirty="0">
                <a:solidFill>
                  <a:schemeClr val="tx1"/>
                </a:solidFill>
                <a:latin typeface="Arial Narrow" panose="020B0606020202030204" pitchFamily="34" charset="0"/>
              </a:rPr>
              <a:t>with </a:t>
            </a:r>
            <a:r>
              <a:rPr lang="en-US" sz="1600" b="1" dirty="0">
                <a:solidFill>
                  <a:schemeClr val="tx1"/>
                </a:solidFill>
                <a:latin typeface="Arial Narrow" panose="020B0606020202030204" pitchFamily="34" charset="0"/>
              </a:rPr>
              <a:t>8 </a:t>
            </a:r>
            <a:r>
              <a:rPr lang="en-US" sz="1600" b="1" dirty="0" err="1">
                <a:solidFill>
                  <a:schemeClr val="tx1"/>
                </a:solidFill>
                <a:latin typeface="Arial Narrow" panose="020B0606020202030204" pitchFamily="34" charset="0"/>
              </a:rPr>
              <a:t>dBm</a:t>
            </a:r>
            <a:r>
              <a:rPr lang="en-US" sz="1600" b="1" dirty="0">
                <a:solidFill>
                  <a:schemeClr val="tx1"/>
                </a:solidFill>
                <a:latin typeface="Arial Narrow" panose="020B0606020202030204" pitchFamily="34" charset="0"/>
              </a:rPr>
              <a:t> output</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Single-ended </a:t>
            </a:r>
            <a:r>
              <a:rPr lang="en-US" sz="1600" dirty="0">
                <a:solidFill>
                  <a:schemeClr val="tx1"/>
                </a:solidFill>
                <a:latin typeface="Arial Narrow" panose="020B0606020202030204" pitchFamily="34" charset="0"/>
              </a:rPr>
              <a:t>outputs</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2-channel </a:t>
            </a:r>
            <a:r>
              <a:rPr lang="en-US" sz="1600" dirty="0" err="1">
                <a:solidFill>
                  <a:schemeClr val="tx1"/>
                </a:solidFill>
                <a:latin typeface="Arial Narrow" panose="020B0606020202030204" pitchFamily="34" charset="0"/>
              </a:rPr>
              <a:t>muxed</a:t>
            </a:r>
            <a:r>
              <a:rPr lang="en-US" sz="1600" dirty="0">
                <a:solidFill>
                  <a:schemeClr val="tx1"/>
                </a:solidFill>
                <a:latin typeface="Arial Narrow" panose="020B0606020202030204" pitchFamily="34" charset="0"/>
              </a:rPr>
              <a:t> outputs with mute function</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Programmable </a:t>
            </a:r>
            <a:r>
              <a:rPr lang="en-US" sz="1600" dirty="0">
                <a:solidFill>
                  <a:schemeClr val="tx1"/>
                </a:solidFill>
                <a:latin typeface="Arial Narrow" panose="020B0606020202030204" pitchFamily="34" charset="0"/>
              </a:rPr>
              <a:t>output </a:t>
            </a:r>
            <a:r>
              <a:rPr lang="en-US" sz="1600" dirty="0" smtClean="0">
                <a:solidFill>
                  <a:schemeClr val="tx1"/>
                </a:solidFill>
                <a:latin typeface="Arial Narrow" panose="020B0606020202030204" pitchFamily="34" charset="0"/>
              </a:rPr>
              <a:t>power of </a:t>
            </a:r>
            <a:r>
              <a:rPr lang="en-US" sz="1600" b="1" dirty="0" smtClean="0">
                <a:solidFill>
                  <a:schemeClr val="tx1"/>
                </a:solidFill>
                <a:latin typeface="Arial Narrow" panose="020B0606020202030204" pitchFamily="34" charset="0"/>
              </a:rPr>
              <a:t>-5 dB to +8 dB in 1 dB steps</a:t>
            </a:r>
            <a:endParaRPr lang="en-US" sz="1600" b="1" dirty="0">
              <a:solidFill>
                <a:schemeClr val="tx1"/>
              </a:solidFill>
              <a:latin typeface="Arial Narrow" panose="020B0606020202030204" pitchFamily="34" charset="0"/>
            </a:endParaRP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N </a:t>
            </a:r>
            <a:r>
              <a:rPr lang="en-US" sz="1600" dirty="0">
                <a:solidFill>
                  <a:schemeClr val="tx1"/>
                </a:solidFill>
                <a:latin typeface="Arial Narrow" panose="020B0606020202030204" pitchFamily="34" charset="0"/>
              </a:rPr>
              <a:t>divider output (frequency discriminator</a:t>
            </a:r>
            <a:r>
              <a:rPr lang="en-US" sz="1600" dirty="0" smtClean="0">
                <a:solidFill>
                  <a:schemeClr val="tx1"/>
                </a:solidFill>
                <a:latin typeface="Arial Narrow" panose="020B0606020202030204" pitchFamily="34" charset="0"/>
              </a:rPr>
              <a:t>)</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24 </a:t>
            </a:r>
            <a:r>
              <a:rPr lang="en-US" sz="1600" dirty="0">
                <a:solidFill>
                  <a:schemeClr val="tx1"/>
                </a:solidFill>
                <a:latin typeface="Arial Narrow" panose="020B0606020202030204" pitchFamily="34" charset="0"/>
              </a:rPr>
              <a:t>GHz local oscillator (LO) output buffer</a:t>
            </a:r>
          </a:p>
          <a:p>
            <a:pPr marL="742950" lvl="1" indent="-285750">
              <a:buFont typeface="Arial" panose="020B0604020202020204" pitchFamily="34" charset="0"/>
              <a:buChar char="•"/>
            </a:pPr>
            <a:r>
              <a:rPr lang="en-US" sz="1600" b="1" dirty="0" smtClean="0">
                <a:solidFill>
                  <a:schemeClr val="tx1"/>
                </a:solidFill>
                <a:latin typeface="Arial Narrow" panose="020B0606020202030204" pitchFamily="34" charset="0"/>
              </a:rPr>
              <a:t>250 </a:t>
            </a:r>
            <a:r>
              <a:rPr lang="en-US" sz="1600" b="1" dirty="0">
                <a:solidFill>
                  <a:schemeClr val="tx1"/>
                </a:solidFill>
                <a:latin typeface="Arial Narrow" panose="020B0606020202030204" pitchFamily="34" charset="0"/>
              </a:rPr>
              <a:t>MHz signal </a:t>
            </a:r>
            <a:r>
              <a:rPr lang="en-US" sz="1600" b="1" dirty="0" smtClean="0">
                <a:solidFill>
                  <a:schemeClr val="tx1"/>
                </a:solidFill>
                <a:latin typeface="Arial Narrow" panose="020B0606020202030204" pitchFamily="34" charset="0"/>
              </a:rPr>
              <a:t>bandwidth</a:t>
            </a:r>
          </a:p>
          <a:p>
            <a:pPr marL="742950" lvl="1" indent="-285750">
              <a:buFont typeface="Arial" panose="020B0604020202020204" pitchFamily="34" charset="0"/>
              <a:buChar char="•"/>
            </a:pPr>
            <a:r>
              <a:rPr lang="en-US" sz="1600" dirty="0" smtClean="0">
                <a:solidFill>
                  <a:schemeClr val="tx1"/>
                </a:solidFill>
                <a:latin typeface="Arial Narrow" panose="020B0606020202030204" pitchFamily="34" charset="0"/>
              </a:rPr>
              <a:t>VCO Phase noise:</a:t>
            </a:r>
          </a:p>
          <a:p>
            <a:pPr marL="1200150" lvl="2" indent="-285750">
              <a:buFont typeface="Arial" panose="020B0604020202020204" pitchFamily="34" charset="0"/>
              <a:buChar char="•"/>
            </a:pPr>
            <a:r>
              <a:rPr lang="en-US" sz="1600" dirty="0" smtClean="0">
                <a:solidFill>
                  <a:schemeClr val="tx1"/>
                </a:solidFill>
                <a:latin typeface="Arial Narrow" panose="020B0606020202030204" pitchFamily="34" charset="0"/>
              </a:rPr>
              <a:t>-85 dBc/Hz @ 100 kHz offset</a:t>
            </a:r>
          </a:p>
          <a:p>
            <a:pPr marL="1200150" lvl="2" indent="-285750">
              <a:buFont typeface="Arial" panose="020B0604020202020204" pitchFamily="34" charset="0"/>
              <a:buChar char="•"/>
            </a:pPr>
            <a:r>
              <a:rPr lang="en-US" sz="1600" dirty="0" smtClean="0">
                <a:solidFill>
                  <a:schemeClr val="tx1"/>
                </a:solidFill>
                <a:latin typeface="Arial Narrow" panose="020B0606020202030204" pitchFamily="34" charset="0"/>
              </a:rPr>
              <a:t>-105 dBc/Hz @ 1 MHz offset</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Power </a:t>
            </a:r>
            <a:r>
              <a:rPr lang="en-US" sz="1600" dirty="0">
                <a:solidFill>
                  <a:schemeClr val="tx1"/>
                </a:solidFill>
                <a:latin typeface="Arial Narrow" panose="020B0606020202030204" pitchFamily="34" charset="0"/>
              </a:rPr>
              <a:t>control detector</a:t>
            </a:r>
          </a:p>
          <a:p>
            <a:pPr marL="285750" indent="-285750">
              <a:buFont typeface="Arial" panose="020B0604020202020204" pitchFamily="34" charset="0"/>
              <a:buChar char="•"/>
            </a:pPr>
            <a:r>
              <a:rPr lang="en-US" sz="1600" b="1" dirty="0" smtClean="0">
                <a:solidFill>
                  <a:schemeClr val="tx1"/>
                </a:solidFill>
                <a:latin typeface="Arial Narrow" panose="020B0606020202030204" pitchFamily="34" charset="0"/>
              </a:rPr>
              <a:t>Auxiliary </a:t>
            </a:r>
            <a:r>
              <a:rPr lang="en-US" sz="1600" b="1" dirty="0">
                <a:solidFill>
                  <a:schemeClr val="tx1"/>
                </a:solidFill>
                <a:latin typeface="Arial Narrow" panose="020B0606020202030204" pitchFamily="34" charset="0"/>
              </a:rPr>
              <a:t>8-bit ADC</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±5°C integrated </a:t>
            </a:r>
            <a:r>
              <a:rPr lang="en-US" sz="1600" dirty="0">
                <a:solidFill>
                  <a:schemeClr val="tx1"/>
                </a:solidFill>
                <a:latin typeface="Arial Narrow" panose="020B0606020202030204" pitchFamily="34" charset="0"/>
              </a:rPr>
              <a:t>temperature sensor</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Programmable SPI interface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Single supply operation at -3.3 V</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170 mA current @ 3.3 V: </a:t>
            </a:r>
            <a:r>
              <a:rPr lang="en-US" sz="1600" b="1" dirty="0" smtClean="0">
                <a:solidFill>
                  <a:schemeClr val="tx1"/>
                </a:solidFill>
                <a:latin typeface="Arial Narrow" panose="020B0606020202030204" pitchFamily="34" charset="0"/>
              </a:rPr>
              <a:t>560 mW @ 100% duty cycle</a:t>
            </a:r>
            <a:endParaRPr lang="en-US" sz="1600" b="1"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Operating temperature range of -40 °C to +105 °C</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32-lead, 5 mm × 5 mm LFCSP</a:t>
            </a: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4098" name="Picture 2" descr="ADF5901"/>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6173577" y="1144230"/>
            <a:ext cx="5559425" cy="32182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cons.iconarchive.com/icons/martz90/circle/128/app-draw-icon.png">
            <a:hlinkClick r:id="" action="ppaction://noaction"/>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79170" y="6531017"/>
            <a:ext cx="241539" cy="24153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
          <p:cNvSpPr txBox="1">
            <a:spLocks/>
          </p:cNvSpPr>
          <p:nvPr/>
        </p:nvSpPr>
        <p:spPr>
          <a:xfrm>
            <a:off x="6173577" y="6386646"/>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
        <p:nvSpPr>
          <p:cNvPr id="10" name="Rectangle 9"/>
          <p:cNvSpPr/>
          <p:nvPr/>
        </p:nvSpPr>
        <p:spPr>
          <a:xfrm>
            <a:off x="6394072" y="4761320"/>
            <a:ext cx="5569265" cy="1544102"/>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smtClean="0">
                <a:solidFill>
                  <a:schemeClr val="tx1"/>
                </a:solidFill>
                <a:latin typeface="Arial Narrow" panose="020B0606020202030204" pitchFamily="34" charset="0"/>
              </a:rPr>
              <a:t>Highest performance integration level for 24 GHz multi-ch transmitter in the industry</a:t>
            </a:r>
          </a:p>
          <a:p>
            <a:pPr marL="285750" indent="-285750">
              <a:buFont typeface="Arial" panose="020B0604020202020204" pitchFamily="34" charset="0"/>
              <a:buChar char="•"/>
            </a:pPr>
            <a:r>
              <a:rPr lang="en-IE" sz="1200" dirty="0" smtClean="0">
                <a:solidFill>
                  <a:schemeClr val="tx1"/>
                </a:solidFill>
                <a:latin typeface="Arial Narrow" panose="020B0606020202030204" pitchFamily="34" charset="0"/>
              </a:rPr>
              <a:t>Low Phase Noise VCO with on-chip auto </a:t>
            </a:r>
            <a:r>
              <a:rPr lang="en-IE" sz="1200" dirty="0" err="1" smtClean="0">
                <a:solidFill>
                  <a:schemeClr val="tx1"/>
                </a:solidFill>
                <a:latin typeface="Arial Narrow" panose="020B0606020202030204" pitchFamily="34" charset="0"/>
              </a:rPr>
              <a:t>cal</a:t>
            </a:r>
            <a:endParaRPr lang="en-US" sz="1200"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US" sz="1200" dirty="0" smtClean="0">
                <a:solidFill>
                  <a:schemeClr val="tx1"/>
                </a:solidFill>
                <a:latin typeface="Arial Narrow" panose="020B0606020202030204" pitchFamily="34" charset="0"/>
              </a:rPr>
              <a:t>Lower total cost of ownership for Tx:</a:t>
            </a:r>
          </a:p>
          <a:p>
            <a:pPr marL="742950" lvl="1" indent="-285750">
              <a:buFont typeface="Arial" panose="020B0604020202020204" pitchFamily="34" charset="0"/>
              <a:buChar char="•"/>
            </a:pPr>
            <a:r>
              <a:rPr lang="en-US" sz="1200" dirty="0" smtClean="0">
                <a:solidFill>
                  <a:schemeClr val="tx1"/>
                </a:solidFill>
                <a:latin typeface="Arial Narrow" panose="020B0606020202030204" pitchFamily="34" charset="0"/>
              </a:rPr>
              <a:t>Highly integrated design eliminates the need for discrete</a:t>
            </a:r>
          </a:p>
          <a:p>
            <a:pPr marL="742950" lvl="1" indent="-285750">
              <a:buFont typeface="Arial" panose="020B0604020202020204" pitchFamily="34" charset="0"/>
              <a:buChar char="•"/>
            </a:pPr>
            <a:r>
              <a:rPr lang="en-US" sz="1200" dirty="0" smtClean="0">
                <a:solidFill>
                  <a:schemeClr val="tx1"/>
                </a:solidFill>
                <a:latin typeface="Arial Narrow" panose="020B0606020202030204" pitchFamily="34" charset="0"/>
              </a:rPr>
              <a:t>Small size using 2 channels in single chip</a:t>
            </a:r>
          </a:p>
          <a:p>
            <a:pPr marL="742950" lvl="1" indent="-285750">
              <a:buFont typeface="Arial" panose="020B0604020202020204" pitchFamily="34" charset="0"/>
              <a:buChar char="•"/>
            </a:pPr>
            <a:r>
              <a:rPr lang="en-US" sz="1200" dirty="0" smtClean="0">
                <a:solidFill>
                  <a:schemeClr val="tx1"/>
                </a:solidFill>
                <a:latin typeface="Arial Narrow" panose="020B0606020202030204" pitchFamily="34" charset="0"/>
              </a:rPr>
              <a:t>Lower power consumption</a:t>
            </a:r>
          </a:p>
          <a:p>
            <a:pPr marL="742950" lvl="1" indent="-285750">
              <a:buFont typeface="Arial" panose="020B0604020202020204" pitchFamily="34" charset="0"/>
              <a:buChar char="•"/>
            </a:pPr>
            <a:r>
              <a:rPr lang="en-US" sz="1200" dirty="0">
                <a:solidFill>
                  <a:schemeClr val="tx1"/>
                </a:solidFill>
                <a:latin typeface="Arial Narrow" panose="020B0606020202030204" pitchFamily="34" charset="0"/>
              </a:rPr>
              <a:t>Ease of adoption and </a:t>
            </a:r>
            <a:r>
              <a:rPr lang="en-US" sz="1200" dirty="0" smtClean="0">
                <a:solidFill>
                  <a:schemeClr val="tx1"/>
                </a:solidFill>
                <a:latin typeface="Arial Narrow" panose="020B0606020202030204" pitchFamily="34" charset="0"/>
              </a:rPr>
              <a:t>use</a:t>
            </a:r>
            <a:endParaRPr lang="en-US" sz="12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200" dirty="0" smtClean="0">
                <a:solidFill>
                  <a:schemeClr val="tx1"/>
                </a:solidFill>
                <a:latin typeface="Arial Narrow" panose="020B0606020202030204" pitchFamily="34" charset="0"/>
              </a:rPr>
              <a:t>Increased reliability using built in test capability</a:t>
            </a:r>
            <a:endParaRPr lang="en-US" sz="1600" dirty="0" smtClean="0">
              <a:solidFill>
                <a:schemeClr val="tx1"/>
              </a:solidFill>
              <a:latin typeface="Arial Narrow" panose="020B0606020202030204" pitchFamily="34" charset="0"/>
            </a:endParaRPr>
          </a:p>
        </p:txBody>
      </p:sp>
      <p:sp>
        <p:nvSpPr>
          <p:cNvPr id="13" name="Rectangle 12"/>
          <p:cNvSpPr/>
          <p:nvPr/>
        </p:nvSpPr>
        <p:spPr>
          <a:xfrm>
            <a:off x="6394071" y="4371914"/>
            <a:ext cx="5569265"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Benefits</a:t>
            </a:r>
            <a:endParaRPr lang="en-US"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98322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latin typeface="Arial Narrow" panose="020B0606020202030204" pitchFamily="34" charset="0"/>
              </a:rPr>
              <a:t>ADF4159: Direct Modulation/ Waveform Generating 13 GHz Fractional-N Frequency Synthesizer</a:t>
            </a:r>
            <a:br>
              <a:rPr lang="en-US" dirty="0" smtClean="0">
                <a:latin typeface="Arial Narrow" panose="020B0606020202030204" pitchFamily="34" charset="0"/>
              </a:rPr>
            </a:br>
            <a:r>
              <a:rPr lang="en-US" sz="2000" b="0" dirty="0" smtClean="0">
                <a:latin typeface="Arial Narrow" panose="020B0606020202030204" pitchFamily="34" charset="0"/>
              </a:rPr>
              <a:t>PLL with ramp function for 24 GHz FMCW Radar applications</a:t>
            </a:r>
            <a:endParaRPr lang="en-US" sz="2000" b="0" dirty="0">
              <a:latin typeface="Arial Narrow" panose="020B0606020202030204" pitchFamily="34" charset="0"/>
            </a:endParaRPr>
          </a:p>
        </p:txBody>
      </p:sp>
      <p:sp>
        <p:nvSpPr>
          <p:cNvPr id="4" name="Slide Number Placeholder 3"/>
          <p:cNvSpPr>
            <a:spLocks noGrp="1"/>
          </p:cNvSpPr>
          <p:nvPr>
            <p:ph type="sldNum" sz="quarter" idx="4"/>
          </p:nvPr>
        </p:nvSpPr>
        <p:spPr/>
        <p:txBody>
          <a:bodyPr/>
          <a:lstStyle/>
          <a:p>
            <a:fld id="{8ED1CEE6-8BBE-4393-857A-BEE0A5C48EE0}" type="slidenum">
              <a:rPr lang="en-US" smtClean="0"/>
              <a:pPr/>
              <a:t>39</a:t>
            </a:fld>
            <a:endParaRPr lang="en-US" dirty="0"/>
          </a:p>
        </p:txBody>
      </p:sp>
      <p:pic>
        <p:nvPicPr>
          <p:cNvPr id="2052" name="Picture 4" descr="ADF4159"/>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6269038" y="1144230"/>
            <a:ext cx="5559425" cy="31812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sp>
        <p:nvSpPr>
          <p:cNvPr id="13" name="Rectangle 12"/>
          <p:cNvSpPr/>
          <p:nvPr/>
        </p:nvSpPr>
        <p:spPr>
          <a:xfrm>
            <a:off x="534841" y="1523792"/>
            <a:ext cx="5520903" cy="4803215"/>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Arial Narrow" panose="020B0606020202030204" pitchFamily="34" charset="0"/>
              </a:rPr>
              <a:t>500 MHz – 13 GHz</a:t>
            </a:r>
            <a:r>
              <a:rPr lang="en-US" sz="1600" dirty="0" smtClean="0">
                <a:solidFill>
                  <a:schemeClr val="tx1"/>
                </a:solidFill>
                <a:latin typeface="Arial Narrow" panose="020B0606020202030204" pitchFamily="34" charset="0"/>
              </a:rPr>
              <a:t> range</a:t>
            </a:r>
          </a:p>
          <a:p>
            <a:pPr marL="285750" indent="-285750">
              <a:buFont typeface="Arial" panose="020B0604020202020204" pitchFamily="34" charset="0"/>
              <a:buChar char="•"/>
            </a:pPr>
            <a:r>
              <a:rPr lang="en-US" sz="1600" b="1" dirty="0" smtClean="0">
                <a:solidFill>
                  <a:schemeClr val="tx1"/>
                </a:solidFill>
                <a:latin typeface="Arial Narrow" panose="020B0606020202030204" pitchFamily="34" charset="0"/>
              </a:rPr>
              <a:t>25-bit divider </a:t>
            </a:r>
            <a:r>
              <a:rPr lang="en-US" sz="1600" dirty="0" smtClean="0">
                <a:solidFill>
                  <a:schemeClr val="tx1"/>
                </a:solidFill>
                <a:latin typeface="Arial Narrow" panose="020B0606020202030204" pitchFamily="34" charset="0"/>
              </a:rPr>
              <a:t>modulus</a:t>
            </a:r>
          </a:p>
          <a:p>
            <a:pPr marL="742950" lvl="2" indent="-285750">
              <a:buFont typeface="Arial" panose="020B0604020202020204" pitchFamily="34" charset="0"/>
              <a:buChar char="•"/>
            </a:pPr>
            <a:r>
              <a:rPr lang="en-US" sz="1600" dirty="0" smtClean="0">
                <a:solidFill>
                  <a:schemeClr val="tx1"/>
                </a:solidFill>
                <a:latin typeface="Arial Narrow" panose="020B0606020202030204" pitchFamily="34" charset="0"/>
              </a:rPr>
              <a:t>Sub-1 Hz </a:t>
            </a:r>
            <a:r>
              <a:rPr lang="en-US" sz="1600" dirty="0">
                <a:solidFill>
                  <a:schemeClr val="tx1"/>
                </a:solidFill>
                <a:latin typeface="Arial Narrow" panose="020B0606020202030204" pitchFamily="34" charset="0"/>
              </a:rPr>
              <a:t>frequency resolution</a:t>
            </a:r>
          </a:p>
          <a:p>
            <a:pPr marL="285750" indent="-285750">
              <a:buFont typeface="Arial" panose="020B0604020202020204" pitchFamily="34" charset="0"/>
              <a:buChar char="•"/>
            </a:pPr>
            <a:r>
              <a:rPr lang="en-US" sz="1600" b="1" dirty="0" smtClean="0">
                <a:solidFill>
                  <a:schemeClr val="tx1"/>
                </a:solidFill>
                <a:latin typeface="Arial Narrow" panose="020B0606020202030204" pitchFamily="34" charset="0"/>
              </a:rPr>
              <a:t>110 MHz PFD </a:t>
            </a:r>
            <a:r>
              <a:rPr lang="en-US" sz="1600" dirty="0" smtClean="0">
                <a:solidFill>
                  <a:schemeClr val="tx1"/>
                </a:solidFill>
                <a:latin typeface="Arial Narrow" panose="020B0606020202030204" pitchFamily="34" charset="0"/>
              </a:rPr>
              <a:t>maximum frequency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Normalized phase noise floor of </a:t>
            </a:r>
            <a:r>
              <a:rPr lang="en-US" sz="1600" b="1" dirty="0" smtClean="0">
                <a:solidFill>
                  <a:schemeClr val="tx1"/>
                </a:solidFill>
                <a:latin typeface="Arial Narrow" panose="020B0606020202030204" pitchFamily="34" charset="0"/>
              </a:rPr>
              <a:t>-224 dBc/Hz</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Programmable phase control</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2.7 V to 3.45 V analog power supply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1.8 V digital power supply</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Programmable charge pump currents</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3-wire programmable serial interface</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Digital lock detect</a:t>
            </a:r>
          </a:p>
          <a:p>
            <a:pPr marL="285750" indent="-285750">
              <a:buFont typeface="Arial" panose="020B0604020202020204" pitchFamily="34" charset="0"/>
              <a:buChar char="•"/>
            </a:pPr>
            <a:r>
              <a:rPr lang="en-US" sz="1600" b="1" dirty="0" smtClean="0">
                <a:solidFill>
                  <a:schemeClr val="tx1"/>
                </a:solidFill>
                <a:latin typeface="Arial Narrow" panose="020B0606020202030204" pitchFamily="34" charset="0"/>
              </a:rPr>
              <a:t>FSK and PSK </a:t>
            </a:r>
            <a:r>
              <a:rPr lang="en-US" sz="1600" dirty="0" smtClean="0">
                <a:solidFill>
                  <a:schemeClr val="tx1"/>
                </a:solidFill>
                <a:latin typeface="Arial Narrow" panose="020B0606020202030204" pitchFamily="34" charset="0"/>
              </a:rPr>
              <a:t>modulation capabilities</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Supports </a:t>
            </a:r>
            <a:r>
              <a:rPr lang="en-US" sz="1600" b="1" dirty="0">
                <a:solidFill>
                  <a:schemeClr val="tx1"/>
                </a:solidFill>
                <a:latin typeface="Arial Narrow" panose="020B0606020202030204" pitchFamily="34" charset="0"/>
              </a:rPr>
              <a:t>fast </a:t>
            </a:r>
            <a:r>
              <a:rPr lang="en-US" sz="1600" b="1" dirty="0" smtClean="0">
                <a:solidFill>
                  <a:schemeClr val="tx1"/>
                </a:solidFill>
                <a:latin typeface="Arial Narrow" panose="020B0606020202030204" pitchFamily="34" charset="0"/>
              </a:rPr>
              <a:t>ramps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Ramp delay, frequency reed back and interrupt functions</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Generates highly linear saw tooth and triangular waveforms</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Cycle slip reduction for fast lock times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ESD performance: </a:t>
            </a:r>
            <a:r>
              <a:rPr lang="en-US" sz="1600" b="1" dirty="0" smtClean="0">
                <a:solidFill>
                  <a:schemeClr val="tx1"/>
                </a:solidFill>
                <a:latin typeface="Arial Narrow" panose="020B0606020202030204" pitchFamily="34" charset="0"/>
              </a:rPr>
              <a:t>3000 V </a:t>
            </a:r>
            <a:r>
              <a:rPr lang="en-US" sz="1600" b="1" dirty="0">
                <a:solidFill>
                  <a:schemeClr val="tx1"/>
                </a:solidFill>
                <a:latin typeface="Arial Narrow" panose="020B0606020202030204" pitchFamily="34" charset="0"/>
              </a:rPr>
              <a:t>HBM</a:t>
            </a:r>
            <a:r>
              <a:rPr lang="en-US" sz="1600" dirty="0">
                <a:solidFill>
                  <a:schemeClr val="tx1"/>
                </a:solidFill>
                <a:latin typeface="Arial Narrow" panose="020B0606020202030204" pitchFamily="34" charset="0"/>
              </a:rPr>
              <a:t>, </a:t>
            </a:r>
            <a:r>
              <a:rPr lang="en-US" sz="1600" dirty="0" smtClean="0">
                <a:solidFill>
                  <a:schemeClr val="tx1"/>
                </a:solidFill>
                <a:latin typeface="Arial Narrow" panose="020B0606020202030204" pitchFamily="34" charset="0"/>
              </a:rPr>
              <a:t>1000 V </a:t>
            </a:r>
            <a:r>
              <a:rPr lang="en-US" sz="1600" dirty="0">
                <a:solidFill>
                  <a:schemeClr val="tx1"/>
                </a:solidFill>
                <a:latin typeface="Arial Narrow" panose="020B0606020202030204" pitchFamily="34" charset="0"/>
              </a:rPr>
              <a:t>CDM</a:t>
            </a:r>
          </a:p>
          <a:p>
            <a:pPr marL="285750" indent="-285750">
              <a:buFont typeface="Arial" panose="020B0604020202020204" pitchFamily="34" charset="0"/>
              <a:buChar char="•"/>
            </a:pPr>
            <a:r>
              <a:rPr lang="en-US" sz="1600" b="1" dirty="0">
                <a:solidFill>
                  <a:schemeClr val="tx1"/>
                </a:solidFill>
                <a:latin typeface="Arial Narrow" panose="020B0606020202030204" pitchFamily="34" charset="0"/>
              </a:rPr>
              <a:t>Qualified for automotive applications</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24-LFCSP (4mm × 4mm) package</a:t>
            </a:r>
          </a:p>
        </p:txBody>
      </p:sp>
      <p:pic>
        <p:nvPicPr>
          <p:cNvPr id="8" name="Picture 6" descr="http://icons.iconarchive.com/icons/martz90/circle/128/app-draw-icon.png">
            <a:hlinkClick r:id="" action="ppaction://noaction"/>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79170" y="6531017"/>
            <a:ext cx="241539" cy="24153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spTree>
    <p:extLst>
      <p:ext uri="{BB962C8B-B14F-4D97-AF65-F5344CB8AC3E}">
        <p14:creationId xmlns:p14="http://schemas.microsoft.com/office/powerpoint/2010/main" val="163811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53"/>
            <a:ext cx="10074442" cy="1028700"/>
          </a:xfrm>
        </p:spPr>
        <p:txBody>
          <a:bodyPr/>
          <a:lstStyle/>
          <a:p>
            <a:r>
              <a:rPr lang="en-IE" dirty="0" smtClean="0"/>
              <a:t>This is new RADAR - Localized Sensing</a:t>
            </a:r>
            <a:endParaRPr lang="en-US" dirty="0"/>
          </a:p>
        </p:txBody>
      </p:sp>
      <p:grpSp>
        <p:nvGrpSpPr>
          <p:cNvPr id="5" name="Group 4"/>
          <p:cNvGrpSpPr/>
          <p:nvPr/>
        </p:nvGrpSpPr>
        <p:grpSpPr>
          <a:xfrm>
            <a:off x="479967" y="1480290"/>
            <a:ext cx="2698502" cy="1815867"/>
            <a:chOff x="7679886" y="3805668"/>
            <a:chExt cx="2698502" cy="1815867"/>
          </a:xfrm>
        </p:grpSpPr>
        <p:sp>
          <p:nvSpPr>
            <p:cNvPr id="6" name="Snip Single Corner Rectangle 5"/>
            <p:cNvSpPr/>
            <p:nvPr/>
          </p:nvSpPr>
          <p:spPr>
            <a:xfrm>
              <a:off x="7679886" y="3820736"/>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679888" y="3805668"/>
              <a:ext cx="2698500"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Automotive Radar</a:t>
              </a:r>
              <a:endParaRPr lang="en-US" sz="1600" dirty="0">
                <a:solidFill>
                  <a:schemeClr val="bg1"/>
                </a:solidFill>
                <a:latin typeface="Arial Narrow" panose="020B0606020202030204" pitchFamily="34" charset="0"/>
              </a:endParaRPr>
            </a:p>
          </p:txBody>
        </p:sp>
        <p:pic>
          <p:nvPicPr>
            <p:cNvPr id="8" name="Picture 12" descr="http://www.insblogs.com/wp-content/uploads/2015/12/driver-assist-tech.png">
              <a:hlinkClick r:id="" action="ppaction://noaction"/>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3157" t="9718" r="2462" b="5430"/>
            <a:stretch/>
          </p:blipFill>
          <p:spPr bwMode="auto">
            <a:xfrm>
              <a:off x="7679888" y="4132907"/>
              <a:ext cx="2698500" cy="1488628"/>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488" y="3687561"/>
            <a:ext cx="2802002" cy="1841027"/>
          </a:xfrm>
          <a:prstGeom prst="rect">
            <a:avLst/>
          </a:prstGeom>
        </p:spPr>
      </p:pic>
      <p:pic>
        <p:nvPicPr>
          <p:cNvPr id="9" name="Content Placeholder 18"/>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68138" y="1239958"/>
            <a:ext cx="3489407" cy="2470029"/>
          </a:xfr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159" y="3696789"/>
            <a:ext cx="1037177" cy="1037177"/>
          </a:xfrm>
          <a:prstGeom prst="rect">
            <a:avLst/>
          </a:prstGeom>
        </p:spPr>
      </p:pic>
      <p:sp>
        <p:nvSpPr>
          <p:cNvPr id="11" name="Rectangle 10"/>
          <p:cNvSpPr/>
          <p:nvPr/>
        </p:nvSpPr>
        <p:spPr>
          <a:xfrm>
            <a:off x="738209" y="3378142"/>
            <a:ext cx="2093327" cy="49029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chemeClr val="tx1"/>
                </a:solidFill>
                <a:latin typeface="Arial Narrow" panose="020B0606020202030204" pitchFamily="34" charset="0"/>
              </a:rPr>
              <a:t>ADAS Radar sensor</a:t>
            </a:r>
            <a:endParaRPr lang="en-US" sz="1600" b="1" dirty="0">
              <a:solidFill>
                <a:schemeClr val="tx1"/>
              </a:solidFill>
              <a:latin typeface="Arial Narrow" panose="020B0606020202030204" pitchFamily="34" charset="0"/>
            </a:endParaRPr>
          </a:p>
        </p:txBody>
      </p:sp>
      <p:pic>
        <p:nvPicPr>
          <p:cNvPr id="12" name="Picture 3"/>
          <p:cNvPicPr>
            <a:picLocks noChangeAspect="1" noChangeArrowheads="1"/>
          </p:cNvPicPr>
          <p:nvPr/>
        </p:nvPicPr>
        <p:blipFill>
          <a:blip r:embed="rId7" cstate="print"/>
          <a:srcRect/>
          <a:stretch>
            <a:fillRect/>
          </a:stretch>
        </p:blipFill>
        <p:spPr bwMode="auto">
          <a:xfrm>
            <a:off x="799768" y="4654726"/>
            <a:ext cx="2058900" cy="1303300"/>
          </a:xfrm>
          <a:prstGeom prst="rect">
            <a:avLst/>
          </a:prstGeom>
          <a:noFill/>
          <a:ln w="9525">
            <a:noFill/>
            <a:miter lim="800000"/>
            <a:headEnd/>
            <a:tailEnd/>
          </a:ln>
          <a:effectLst/>
        </p:spPr>
      </p:pic>
      <p:grpSp>
        <p:nvGrpSpPr>
          <p:cNvPr id="20" name="Group 19"/>
          <p:cNvGrpSpPr/>
          <p:nvPr/>
        </p:nvGrpSpPr>
        <p:grpSpPr>
          <a:xfrm>
            <a:off x="4677201" y="4142609"/>
            <a:ext cx="3118766" cy="2390166"/>
            <a:chOff x="5323816" y="2071817"/>
            <a:chExt cx="2698503" cy="1815417"/>
          </a:xfrm>
        </p:grpSpPr>
        <p:grpSp>
          <p:nvGrpSpPr>
            <p:cNvPr id="15" name="Group 14"/>
            <p:cNvGrpSpPr/>
            <p:nvPr/>
          </p:nvGrpSpPr>
          <p:grpSpPr>
            <a:xfrm>
              <a:off x="5323816" y="2071817"/>
              <a:ext cx="2698502" cy="1735635"/>
              <a:chOff x="4815602" y="1140116"/>
              <a:chExt cx="2698502" cy="1735635"/>
            </a:xfrm>
          </p:grpSpPr>
          <p:sp>
            <p:nvSpPr>
              <p:cNvPr id="16" name="Snip Single Corner Rectangle 15"/>
              <p:cNvSpPr/>
              <p:nvPr/>
            </p:nvSpPr>
            <p:spPr>
              <a:xfrm>
                <a:off x="4815602" y="1155184"/>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4815604" y="1140116"/>
                <a:ext cx="2698500" cy="25714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Intelligent Traffic Light Monitor Radar</a:t>
                </a:r>
                <a:endParaRPr lang="en-US" sz="1600" dirty="0">
                  <a:solidFill>
                    <a:schemeClr val="bg1"/>
                  </a:solidFill>
                  <a:latin typeface="Arial Narrow" panose="020B0606020202030204" pitchFamily="34" charset="0"/>
                </a:endParaRPr>
              </a:p>
            </p:txBody>
          </p:sp>
        </p:grpSp>
        <p:pic>
          <p:nvPicPr>
            <p:cNvPr id="19" name="Picture 2" descr="http://itsslab.com/wp-content/uploads/2014/02/td_traficam.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23819" y="2361802"/>
              <a:ext cx="2698500" cy="15254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7598236" y="1712912"/>
            <a:ext cx="2827808" cy="1747062"/>
            <a:chOff x="7649987" y="1587755"/>
            <a:chExt cx="2827808" cy="1747062"/>
          </a:xfrm>
        </p:grpSpPr>
        <p:sp>
          <p:nvSpPr>
            <p:cNvPr id="22" name="Snip Single Corner Rectangle 21"/>
            <p:cNvSpPr/>
            <p:nvPr/>
          </p:nvSpPr>
          <p:spPr>
            <a:xfrm>
              <a:off x="7649988" y="1614250"/>
              <a:ext cx="2698502" cy="1720567"/>
            </a:xfrm>
            <a:prstGeom prst="snip1Rect">
              <a:avLst/>
            </a:prstGeom>
            <a:blipFill>
              <a:blip r:embed="rId2" cstate="screen">
                <a:extLst>
                  <a:ext uri="{28A0092B-C50C-407E-A947-70E740481C1C}">
                    <a14:useLocalDpi xmlns:a14="http://schemas.microsoft.com/office/drawing/2010/main"/>
                  </a:ext>
                </a:extLst>
              </a:blip>
              <a:stretch>
                <a:fillRect/>
              </a:stretch>
            </a:bli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p:nvSpPr>
          <p:spPr>
            <a:xfrm>
              <a:off x="7649988" y="1587755"/>
              <a:ext cx="2827807" cy="338554"/>
            </a:xfrm>
            <a:prstGeom prst="rect">
              <a:avLst/>
            </a:prstGeom>
            <a:noFill/>
          </p:spPr>
          <p:txBody>
            <a:bodyPr wrap="square" rtlCol="0">
              <a:spAutoFit/>
            </a:bodyPr>
            <a:lstStyle/>
            <a:p>
              <a:r>
                <a:rPr lang="en-US" sz="1600" dirty="0" smtClean="0">
                  <a:solidFill>
                    <a:schemeClr val="bg1"/>
                  </a:solidFill>
                  <a:latin typeface="Arial Narrow" panose="020B0606020202030204" pitchFamily="34" charset="0"/>
                </a:rPr>
                <a:t>Industrial Tank Level Radar</a:t>
              </a:r>
              <a:endParaRPr lang="en-US" sz="1600" dirty="0">
                <a:solidFill>
                  <a:schemeClr val="bg1"/>
                </a:solidFill>
                <a:latin typeface="Arial Narrow" panose="020B0606020202030204" pitchFamily="34" charset="0"/>
              </a:endParaRPr>
            </a:p>
          </p:txBody>
        </p:sp>
        <p:pic>
          <p:nvPicPr>
            <p:cNvPr id="25" name="Picture 4" descr="http://www2.emersonprocess.com/en-US/brands/rosemount/Level/Solids-Measurement/PublishingImages/Solids-5400-5600.png"/>
            <p:cNvPicPr>
              <a:picLocks noChangeAspect="1" noChangeArrowheads="1"/>
            </p:cNvPicPr>
            <p:nvPr/>
          </p:nvPicPr>
          <p:blipFill rotWithShape="1">
            <a:blip r:embed="rId9">
              <a:extLst>
                <a:ext uri="{28A0092B-C50C-407E-A947-70E740481C1C}">
                  <a14:useLocalDpi xmlns:a14="http://schemas.microsoft.com/office/drawing/2010/main" val="0"/>
                </a:ext>
              </a:extLst>
            </a:blip>
            <a:srcRect t="21765"/>
            <a:stretch/>
          </p:blipFill>
          <p:spPr bwMode="auto">
            <a:xfrm>
              <a:off x="7649987" y="1913131"/>
              <a:ext cx="2698499" cy="142018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Footer Placeholder 5"/>
          <p:cNvSpPr txBox="1">
            <a:spLocks/>
          </p:cNvSpPr>
          <p:nvPr/>
        </p:nvSpPr>
        <p:spPr>
          <a:xfrm>
            <a:off x="2491001" y="6569949"/>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589330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4" name="Title 1"/>
          <p:cNvSpPr>
            <a:spLocks noGrp="1"/>
          </p:cNvSpPr>
          <p:nvPr>
            <p:ph type="title"/>
          </p:nvPr>
        </p:nvSpPr>
        <p:spPr>
          <a:xfrm>
            <a:off x="1" y="-1"/>
            <a:ext cx="10042358" cy="1058779"/>
          </a:xfrm>
        </p:spPr>
        <p:txBody>
          <a:bodyPr>
            <a:normAutofit/>
          </a:bodyPr>
          <a:lstStyle/>
          <a:p>
            <a:r>
              <a:rPr lang="en-US" dirty="0" smtClean="0"/>
              <a:t>ADF4158: </a:t>
            </a:r>
            <a:r>
              <a:rPr lang="en-US" dirty="0"/>
              <a:t>Direct Modulation/Waveform </a:t>
            </a:r>
            <a:r>
              <a:rPr lang="en-US" dirty="0" smtClean="0"/>
              <a:t>Generating 6 GHz </a:t>
            </a:r>
            <a:r>
              <a:rPr lang="en-US" dirty="0"/>
              <a:t>Fractional-N Frequency </a:t>
            </a:r>
            <a:r>
              <a:rPr lang="en-US" dirty="0" smtClean="0"/>
              <a:t>Synthesizer for Slow-Sweep Ramps</a:t>
            </a:r>
          </a:p>
        </p:txBody>
      </p:sp>
      <p:pic>
        <p:nvPicPr>
          <p:cNvPr id="12" name="Picture 8"/>
          <p:cNvPicPr>
            <a:picLocks noChangeAspect="1" noChangeArrowheads="1"/>
          </p:cNvPicPr>
          <p:nvPr/>
        </p:nvPicPr>
        <p:blipFill>
          <a:blip r:embed="rId3" cstate="print"/>
          <a:srcRect/>
          <a:stretch>
            <a:fillRect/>
          </a:stretch>
        </p:blipFill>
        <p:spPr bwMode="auto">
          <a:xfrm>
            <a:off x="6924179" y="1656126"/>
            <a:ext cx="4348525" cy="3539623"/>
          </a:xfrm>
          <a:prstGeom prst="rect">
            <a:avLst/>
          </a:prstGeom>
          <a:noFill/>
          <a:ln w="12700">
            <a:noFill/>
            <a:miter lim="800000"/>
            <a:headEnd/>
            <a:tailEnd/>
          </a:ln>
        </p:spPr>
      </p:pic>
      <p:sp>
        <p:nvSpPr>
          <p:cNvPr id="10" name="Rectangle 3"/>
          <p:cNvSpPr>
            <a:spLocks noGrp="1" noChangeArrowheads="1"/>
          </p:cNvSpPr>
          <p:nvPr>
            <p:ph sz="quarter" idx="1"/>
          </p:nvPr>
        </p:nvSpPr>
        <p:spPr>
          <a:xfrm>
            <a:off x="758372" y="1704719"/>
            <a:ext cx="4957413" cy="4042143"/>
          </a:xfrm>
          <a:ln/>
        </p:spPr>
        <p:txBody>
          <a:bodyPr/>
          <a:lstStyle/>
          <a:p>
            <a:pPr defTabSz="914400">
              <a:lnSpc>
                <a:spcPct val="80000"/>
              </a:lnSpc>
              <a:spcBef>
                <a:spcPct val="0"/>
              </a:spcBef>
              <a:spcAft>
                <a:spcPct val="20000"/>
              </a:spcAft>
              <a:buNone/>
            </a:pPr>
            <a:r>
              <a:rPr lang="en-US" sz="1600" dirty="0">
                <a:solidFill>
                  <a:schemeClr val="folHlink"/>
                </a:solidFill>
                <a:effectLst>
                  <a:outerShdw blurRad="38100" dist="38100" dir="2700000" algn="tl">
                    <a:srgbClr val="C0C0C0"/>
                  </a:outerShdw>
                </a:effectLst>
                <a:latin typeface="Arial Black" pitchFamily="34" charset="0"/>
              </a:rPr>
              <a:t>KEY FEATURES:</a:t>
            </a:r>
            <a:endParaRPr lang="en-IE" sz="1700" dirty="0"/>
          </a:p>
          <a:p>
            <a:pPr defTabSz="914400">
              <a:lnSpc>
                <a:spcPct val="80000"/>
              </a:lnSpc>
              <a:spcBef>
                <a:spcPct val="0"/>
              </a:spcBef>
              <a:spcAft>
                <a:spcPct val="20000"/>
              </a:spcAft>
            </a:pPr>
            <a:r>
              <a:rPr lang="en-IE" sz="1400" dirty="0" smtClean="0"/>
              <a:t>500 MHz </a:t>
            </a:r>
            <a:r>
              <a:rPr lang="en-IE" sz="1400" dirty="0"/>
              <a:t>– </a:t>
            </a:r>
            <a:r>
              <a:rPr lang="en-IE" sz="1400" dirty="0" smtClean="0"/>
              <a:t>6 GHz Range</a:t>
            </a:r>
            <a:endParaRPr lang="en-IE" sz="1200" dirty="0"/>
          </a:p>
          <a:p>
            <a:pPr defTabSz="914400">
              <a:lnSpc>
                <a:spcPct val="80000"/>
              </a:lnSpc>
              <a:spcBef>
                <a:spcPct val="0"/>
              </a:spcBef>
              <a:spcAft>
                <a:spcPct val="20000"/>
              </a:spcAft>
            </a:pPr>
            <a:r>
              <a:rPr lang="en-IE" sz="1400" dirty="0" smtClean="0"/>
              <a:t>25-bit </a:t>
            </a:r>
            <a:r>
              <a:rPr lang="en-IE" sz="1400" dirty="0"/>
              <a:t>divider modulus</a:t>
            </a:r>
          </a:p>
          <a:p>
            <a:pPr defTabSz="914400">
              <a:lnSpc>
                <a:spcPct val="80000"/>
              </a:lnSpc>
              <a:spcBef>
                <a:spcPct val="0"/>
              </a:spcBef>
              <a:spcAft>
                <a:spcPct val="20000"/>
              </a:spcAft>
            </a:pPr>
            <a:r>
              <a:rPr lang="en-IE" sz="1400" dirty="0" smtClean="0"/>
              <a:t>32 MHz </a:t>
            </a:r>
            <a:r>
              <a:rPr lang="en-IE" sz="1400" dirty="0"/>
              <a:t>PFD maximum frequency</a:t>
            </a:r>
          </a:p>
          <a:p>
            <a:pPr defTabSz="914400">
              <a:lnSpc>
                <a:spcPct val="80000"/>
              </a:lnSpc>
              <a:spcBef>
                <a:spcPct val="0"/>
              </a:spcBef>
              <a:spcAft>
                <a:spcPct val="20000"/>
              </a:spcAft>
            </a:pPr>
            <a:r>
              <a:rPr lang="en-IE" sz="1400" dirty="0"/>
              <a:t>Supports fast Ramps</a:t>
            </a:r>
          </a:p>
          <a:p>
            <a:pPr defTabSz="914400">
              <a:lnSpc>
                <a:spcPct val="80000"/>
              </a:lnSpc>
              <a:spcBef>
                <a:spcPct val="0"/>
              </a:spcBef>
              <a:spcAft>
                <a:spcPct val="20000"/>
              </a:spcAft>
            </a:pPr>
            <a:r>
              <a:rPr lang="en-IE" sz="1400" dirty="0"/>
              <a:t>Normalized PN Floor = -</a:t>
            </a:r>
            <a:r>
              <a:rPr lang="en-IE" sz="1400" dirty="0" smtClean="0"/>
              <a:t>207 dBc/Hz</a:t>
            </a:r>
            <a:endParaRPr lang="en-IE" sz="1400" dirty="0"/>
          </a:p>
          <a:p>
            <a:pPr defTabSz="914400">
              <a:lnSpc>
                <a:spcPct val="80000"/>
              </a:lnSpc>
              <a:spcBef>
                <a:spcPct val="0"/>
              </a:spcBef>
              <a:spcAft>
                <a:spcPct val="20000"/>
              </a:spcAft>
            </a:pPr>
            <a:r>
              <a:rPr lang="en-IE" sz="1400" dirty="0"/>
              <a:t>FSK Modulation up to </a:t>
            </a:r>
            <a:r>
              <a:rPr lang="en-IE" sz="1400" dirty="0" smtClean="0"/>
              <a:t>32 MHz </a:t>
            </a:r>
            <a:r>
              <a:rPr lang="en-IE" sz="1400" dirty="0"/>
              <a:t>PFD</a:t>
            </a:r>
          </a:p>
          <a:p>
            <a:pPr defTabSz="914400">
              <a:lnSpc>
                <a:spcPct val="80000"/>
              </a:lnSpc>
              <a:spcBef>
                <a:spcPct val="0"/>
              </a:spcBef>
              <a:spcAft>
                <a:spcPct val="20000"/>
              </a:spcAft>
            </a:pPr>
            <a:r>
              <a:rPr lang="en-IE" sz="1400" dirty="0"/>
              <a:t>Sub-1Hz frequency resolution</a:t>
            </a:r>
          </a:p>
          <a:p>
            <a:pPr defTabSz="914400">
              <a:lnSpc>
                <a:spcPct val="80000"/>
              </a:lnSpc>
              <a:spcBef>
                <a:spcPct val="0"/>
              </a:spcBef>
              <a:spcAft>
                <a:spcPct val="20000"/>
              </a:spcAft>
            </a:pPr>
            <a:r>
              <a:rPr lang="en-IE" sz="1400" dirty="0"/>
              <a:t>FSK and PSK modulation capability</a:t>
            </a:r>
          </a:p>
          <a:p>
            <a:pPr defTabSz="914400">
              <a:lnSpc>
                <a:spcPct val="80000"/>
              </a:lnSpc>
              <a:spcBef>
                <a:spcPct val="0"/>
              </a:spcBef>
              <a:spcAft>
                <a:spcPct val="20000"/>
              </a:spcAft>
            </a:pPr>
            <a:r>
              <a:rPr lang="en-IE" sz="1400" dirty="0"/>
              <a:t>Generates highly linear saw tooth and triangular waveforms</a:t>
            </a:r>
          </a:p>
          <a:p>
            <a:pPr defTabSz="914400">
              <a:lnSpc>
                <a:spcPct val="80000"/>
              </a:lnSpc>
              <a:spcBef>
                <a:spcPct val="0"/>
              </a:spcBef>
              <a:spcAft>
                <a:spcPct val="20000"/>
              </a:spcAft>
            </a:pPr>
            <a:r>
              <a:rPr lang="en-IE" sz="1400" dirty="0"/>
              <a:t>Cycle slip reduction for fast lock </a:t>
            </a:r>
            <a:r>
              <a:rPr lang="en-IE" sz="1400" dirty="0" smtClean="0"/>
              <a:t>times</a:t>
            </a:r>
          </a:p>
          <a:p>
            <a:pPr marL="0" indent="0" defTabSz="914400">
              <a:lnSpc>
                <a:spcPct val="80000"/>
              </a:lnSpc>
              <a:spcBef>
                <a:spcPct val="0"/>
              </a:spcBef>
              <a:spcAft>
                <a:spcPct val="20000"/>
              </a:spcAft>
              <a:buNone/>
            </a:pPr>
            <a:endParaRPr lang="en-IE" sz="1400" dirty="0"/>
          </a:p>
          <a:p>
            <a:pPr defTabSz="914400">
              <a:lnSpc>
                <a:spcPct val="80000"/>
              </a:lnSpc>
              <a:spcBef>
                <a:spcPct val="0"/>
              </a:spcBef>
              <a:spcAft>
                <a:spcPct val="20000"/>
              </a:spcAft>
            </a:pPr>
            <a:r>
              <a:rPr lang="en-IE" sz="1400" dirty="0"/>
              <a:t>24-LFCSP (4mm </a:t>
            </a:r>
            <a:r>
              <a:rPr lang="en-IE" sz="1400" dirty="0" smtClean="0"/>
              <a:t>× </a:t>
            </a:r>
            <a:r>
              <a:rPr lang="en-IE" sz="1400" dirty="0"/>
              <a:t>4mm)</a:t>
            </a:r>
          </a:p>
          <a:p>
            <a:pPr defTabSz="914400">
              <a:lnSpc>
                <a:spcPct val="80000"/>
              </a:lnSpc>
              <a:spcBef>
                <a:spcPct val="0"/>
              </a:spcBef>
              <a:spcAft>
                <a:spcPct val="20000"/>
              </a:spcAft>
            </a:pPr>
            <a:endParaRPr lang="en-IE" sz="1400" dirty="0" smtClean="0"/>
          </a:p>
          <a:p>
            <a:pPr defTabSz="914400">
              <a:lnSpc>
                <a:spcPct val="80000"/>
              </a:lnSpc>
              <a:spcBef>
                <a:spcPct val="0"/>
              </a:spcBef>
              <a:spcAft>
                <a:spcPct val="20000"/>
              </a:spcAft>
            </a:pPr>
            <a:endParaRPr lang="en-IE" sz="1400" dirty="0" smtClean="0"/>
          </a:p>
        </p:txBody>
      </p:sp>
      <p:graphicFrame>
        <p:nvGraphicFramePr>
          <p:cNvPr id="11" name="Table 10"/>
          <p:cNvGraphicFramePr>
            <a:graphicFrameLocks noGrp="1"/>
          </p:cNvGraphicFramePr>
          <p:nvPr>
            <p:extLst>
              <p:ext uri="{D42A27DB-BD31-4B8C-83A1-F6EECF244321}">
                <p14:modId xmlns:p14="http://schemas.microsoft.com/office/powerpoint/2010/main" val="1950084993"/>
              </p:ext>
            </p:extLst>
          </p:nvPr>
        </p:nvGraphicFramePr>
        <p:xfrm>
          <a:off x="779830" y="5059674"/>
          <a:ext cx="5177909" cy="627889"/>
        </p:xfrm>
        <a:graphic>
          <a:graphicData uri="http://schemas.openxmlformats.org/drawingml/2006/table">
            <a:tbl>
              <a:tblPr firstRow="1" bandRow="1">
                <a:tableStyleId>{21E4AEA4-8DFA-4A89-87EB-49C32662AFE0}</a:tableStyleId>
              </a:tblPr>
              <a:tblGrid>
                <a:gridCol w="5177909"/>
              </a:tblGrid>
              <a:tr h="0">
                <a:tc>
                  <a:txBody>
                    <a:bodyPr/>
                    <a:lstStyle/>
                    <a:p>
                      <a:pPr marL="0" marR="0" lvl="0" indent="0" algn="l" defTabSz="1428750" rtl="0" eaLnBrk="0" fontAlgn="base" latinLnBrk="0" hangingPunct="0">
                        <a:lnSpc>
                          <a:spcPct val="90000"/>
                        </a:lnSpc>
                        <a:spcBef>
                          <a:spcPct val="20000"/>
                        </a:spcBef>
                        <a:spcAft>
                          <a:spcPct val="0"/>
                        </a:spcAft>
                        <a:buClr>
                          <a:schemeClr val="folHlink"/>
                        </a:buClr>
                        <a:buSzPct val="70000"/>
                        <a:buFont typeface="Wingdings" pitchFamily="2" charset="2"/>
                        <a:buNone/>
                        <a:tabLst/>
                      </a:pPr>
                      <a:r>
                        <a:rPr kumimoji="0" lang="en-US" sz="1400" b="1" i="0" u="none" strike="noStrike" cap="none" normalizeH="0" baseline="0" dirty="0" smtClean="0">
                          <a:ln>
                            <a:noFill/>
                          </a:ln>
                          <a:solidFill>
                            <a:schemeClr val="bg1"/>
                          </a:solidFill>
                          <a:effectLst/>
                          <a:latin typeface="Arial" charset="0"/>
                        </a:rPr>
                        <a:t> Key Benefit</a:t>
                      </a:r>
                    </a:p>
                  </a:txBody>
                  <a:tcPr marL="45720" marR="27432" marT="27432" marB="27432" anchor="ctr" horzOverflow="overflow">
                    <a:lnB w="12700" cap="flat" cmpd="sng" algn="ctr">
                      <a:solidFill>
                        <a:schemeClr val="bg1"/>
                      </a:solidFill>
                      <a:prstDash val="solid"/>
                      <a:round/>
                      <a:headEnd type="none" w="med" len="med"/>
                      <a:tailEnd type="none" w="med" len="med"/>
                    </a:lnB>
                    <a:solidFill>
                      <a:srgbClr val="003D61"/>
                    </a:solidFill>
                  </a:tcPr>
                </a:tc>
              </a:tr>
              <a:tr h="381001">
                <a:tc>
                  <a:txBody>
                    <a:bodyPr/>
                    <a:lstStyle/>
                    <a:p>
                      <a:pPr marL="228600" marR="0" lvl="0" indent="-228600" algn="l" defTabSz="457200" rtl="0" eaLnBrk="1" fontAlgn="auto" latinLnBrk="0" hangingPunct="1">
                        <a:lnSpc>
                          <a:spcPct val="100000"/>
                        </a:lnSpc>
                        <a:spcBef>
                          <a:spcPct val="20000"/>
                        </a:spcBef>
                        <a:spcAft>
                          <a:spcPts val="0"/>
                        </a:spcAft>
                        <a:buClrTx/>
                        <a:buSzTx/>
                        <a:buFontTx/>
                        <a:buBlip>
                          <a:blip r:embed="rId4"/>
                        </a:buBlip>
                        <a:tabLst/>
                        <a:defRPr/>
                      </a:pPr>
                      <a:r>
                        <a:rPr kumimoji="0" lang="en-IE" sz="1200" b="1" i="0" u="none" strike="noStrike" cap="none" normalizeH="0" baseline="0" dirty="0" smtClean="0">
                          <a:ln>
                            <a:noFill/>
                          </a:ln>
                          <a:solidFill>
                            <a:schemeClr val="tx2"/>
                          </a:solidFill>
                          <a:effectLst/>
                          <a:latin typeface="Arial" charset="0"/>
                        </a:rPr>
                        <a:t>6 GHz Frac-N PLL with FMCW Ramping Waveform Generator   </a:t>
                      </a:r>
                      <a:endParaRPr kumimoji="0" lang="en-US" sz="1200" b="1" i="0" u="none" strike="noStrike" cap="none" normalizeH="0" baseline="0" dirty="0" smtClean="0">
                        <a:ln>
                          <a:noFill/>
                        </a:ln>
                        <a:solidFill>
                          <a:schemeClr val="tx2"/>
                        </a:solidFill>
                        <a:effectLst/>
                        <a:latin typeface="Arial" charset="0"/>
                      </a:endParaRPr>
                    </a:p>
                  </a:txBody>
                  <a:tcPr marL="45720" marR="27432" anchor="ctr" horzOverflow="overflow">
                    <a:lnT w="12700" cap="flat" cmpd="sng" algn="ctr">
                      <a:solidFill>
                        <a:schemeClr val="bg1"/>
                      </a:solidFill>
                      <a:prstDash val="solid"/>
                      <a:round/>
                      <a:headEnd type="none" w="med" len="med"/>
                      <a:tailEnd type="none" w="med" len="med"/>
                    </a:lnT>
                    <a:solidFill>
                      <a:srgbClr val="E7E8EA"/>
                    </a:solidFill>
                  </a:tcPr>
                </a:tc>
              </a:tr>
            </a:tbl>
          </a:graphicData>
        </a:graphic>
      </p:graphicFrame>
      <p:sp>
        <p:nvSpPr>
          <p:cNvPr id="6"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4120471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FMCW - </a:t>
            </a:r>
            <a:r>
              <a:rPr lang="en-US" dirty="0">
                <a:solidFill>
                  <a:srgbClr val="FF0000"/>
                </a:solidFill>
              </a:rPr>
              <a:t>F</a:t>
            </a:r>
            <a:r>
              <a:rPr lang="en-US" dirty="0"/>
              <a:t>requency </a:t>
            </a:r>
            <a:r>
              <a:rPr lang="en-US" dirty="0">
                <a:solidFill>
                  <a:srgbClr val="FF0000"/>
                </a:solidFill>
              </a:rPr>
              <a:t>M</a:t>
            </a:r>
            <a:r>
              <a:rPr lang="en-US" dirty="0"/>
              <a:t>odulated </a:t>
            </a:r>
            <a:r>
              <a:rPr lang="en-US" dirty="0">
                <a:solidFill>
                  <a:srgbClr val="FF0000"/>
                </a:solidFill>
              </a:rPr>
              <a:t>C</a:t>
            </a:r>
            <a:r>
              <a:rPr lang="en-US" dirty="0"/>
              <a:t>ontinuous </a:t>
            </a:r>
            <a:r>
              <a:rPr lang="en-US" dirty="0">
                <a:solidFill>
                  <a:srgbClr val="FF0000"/>
                </a:solidFill>
              </a:rPr>
              <a:t>W</a:t>
            </a:r>
            <a:r>
              <a:rPr lang="en-US" dirty="0"/>
              <a:t>ave </a:t>
            </a:r>
            <a:br>
              <a:rPr lang="en-US" dirty="0"/>
            </a:br>
            <a:r>
              <a:rPr lang="en-US" dirty="0"/>
              <a:t>Radar Principle (simplified, static condition)</a:t>
            </a:r>
          </a:p>
        </p:txBody>
      </p:sp>
      <p:sp>
        <p:nvSpPr>
          <p:cNvPr id="4" name="Slide Number Placeholder 3"/>
          <p:cNvSpPr>
            <a:spLocks noGrp="1"/>
          </p:cNvSpPr>
          <p:nvPr>
            <p:ph type="sldNum" sz="quarter" idx="4"/>
          </p:nvPr>
        </p:nvSpPr>
        <p:spPr/>
        <p:txBody>
          <a:bodyPr/>
          <a:lstStyle/>
          <a:p>
            <a:fld id="{8ED1CEE6-8BBE-4393-857A-BEE0A5C48EE0}" type="slidenum">
              <a:rPr lang="en-US" smtClean="0"/>
              <a:pPr/>
              <a:t>41</a:t>
            </a:fld>
            <a:endParaRPr lang="en-US" dirty="0"/>
          </a:p>
        </p:txBody>
      </p:sp>
      <p:sp>
        <p:nvSpPr>
          <p:cNvPr id="6" name="Rectangle 5"/>
          <p:cNvSpPr/>
          <p:nvPr/>
        </p:nvSpPr>
        <p:spPr bwMode="auto">
          <a:xfrm>
            <a:off x="2149446" y="1828801"/>
            <a:ext cx="2081241" cy="1387494"/>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7" name="AutoShape 37"/>
          <p:cNvSpPr>
            <a:spLocks noChangeArrowheads="1"/>
          </p:cNvSpPr>
          <p:nvPr/>
        </p:nvSpPr>
        <p:spPr bwMode="auto">
          <a:xfrm>
            <a:off x="3719505" y="2632086"/>
            <a:ext cx="350838" cy="319088"/>
          </a:xfrm>
          <a:prstGeom prst="flowChartSummingJunction">
            <a:avLst/>
          </a:prstGeom>
          <a:solidFill>
            <a:srgbClr val="C0C0C0"/>
          </a:solidFill>
          <a:ln w="12700">
            <a:solidFill>
              <a:schemeClr val="tx1"/>
            </a:solidFill>
            <a:round/>
            <a:headEnd/>
            <a:tailEnd/>
          </a:ln>
        </p:spPr>
        <p:txBody>
          <a:bodyPr wrap="none" anchor="ctr"/>
          <a:lstStyle/>
          <a:p>
            <a:endParaRPr lang="en-US">
              <a:latin typeface="Arial" charset="0"/>
            </a:endParaRPr>
          </a:p>
        </p:txBody>
      </p:sp>
      <p:grpSp>
        <p:nvGrpSpPr>
          <p:cNvPr id="8" name="Group 212"/>
          <p:cNvGrpSpPr>
            <a:grpSpLocks/>
          </p:cNvGrpSpPr>
          <p:nvPr/>
        </p:nvGrpSpPr>
        <p:grpSpPr bwMode="auto">
          <a:xfrm>
            <a:off x="2592986" y="2019957"/>
            <a:ext cx="608013" cy="327025"/>
            <a:chOff x="4096537" y="1674822"/>
            <a:chExt cx="608715" cy="326486"/>
          </a:xfrm>
        </p:grpSpPr>
        <p:cxnSp>
          <p:nvCxnSpPr>
            <p:cNvPr id="9" name="Straight Connector 198"/>
            <p:cNvCxnSpPr>
              <a:cxnSpLocks noChangeShapeType="1"/>
            </p:cNvCxnSpPr>
            <p:nvPr/>
          </p:nvCxnSpPr>
          <p:spPr bwMode="auto">
            <a:xfrm>
              <a:off x="4097331" y="1935638"/>
              <a:ext cx="607921" cy="1588"/>
            </a:xfrm>
            <a:prstGeom prst="line">
              <a:avLst/>
            </a:prstGeom>
            <a:noFill/>
            <a:ln w="19050" algn="ctr">
              <a:solidFill>
                <a:schemeClr val="tx1"/>
              </a:solidFill>
              <a:round/>
              <a:headEnd/>
              <a:tailEnd/>
            </a:ln>
          </p:spPr>
        </p:cxnSp>
        <p:cxnSp>
          <p:nvCxnSpPr>
            <p:cNvPr id="10" name="Straight Connector 200"/>
            <p:cNvCxnSpPr>
              <a:cxnSpLocks noChangeShapeType="1"/>
            </p:cNvCxnSpPr>
            <p:nvPr/>
          </p:nvCxnSpPr>
          <p:spPr bwMode="auto">
            <a:xfrm rot="5400000">
              <a:off x="3934088" y="1837271"/>
              <a:ext cx="326486" cy="1588"/>
            </a:xfrm>
            <a:prstGeom prst="line">
              <a:avLst/>
            </a:prstGeom>
            <a:noFill/>
            <a:ln w="19050" algn="ctr">
              <a:solidFill>
                <a:schemeClr val="tx1"/>
              </a:solidFill>
              <a:round/>
              <a:headEnd/>
              <a:tailEnd/>
            </a:ln>
          </p:spPr>
        </p:cxnSp>
        <p:cxnSp>
          <p:nvCxnSpPr>
            <p:cNvPr id="11" name="Straight Connector 202"/>
            <p:cNvCxnSpPr>
              <a:cxnSpLocks noChangeShapeType="1"/>
            </p:cNvCxnSpPr>
            <p:nvPr/>
          </p:nvCxnSpPr>
          <p:spPr bwMode="auto">
            <a:xfrm flipV="1">
              <a:off x="4098125" y="1742917"/>
              <a:ext cx="265123" cy="192721"/>
            </a:xfrm>
            <a:prstGeom prst="line">
              <a:avLst/>
            </a:prstGeom>
            <a:noFill/>
            <a:ln w="12700" algn="ctr">
              <a:solidFill>
                <a:schemeClr val="tx1"/>
              </a:solidFill>
              <a:round/>
              <a:headEnd/>
              <a:tailEnd/>
            </a:ln>
          </p:spPr>
        </p:cxnSp>
        <p:cxnSp>
          <p:nvCxnSpPr>
            <p:cNvPr id="12" name="Straight Connector 204"/>
            <p:cNvCxnSpPr>
              <a:cxnSpLocks noChangeShapeType="1"/>
            </p:cNvCxnSpPr>
            <p:nvPr/>
          </p:nvCxnSpPr>
          <p:spPr bwMode="auto">
            <a:xfrm>
              <a:off x="4363249" y="1742916"/>
              <a:ext cx="245264" cy="189051"/>
            </a:xfrm>
            <a:prstGeom prst="line">
              <a:avLst/>
            </a:prstGeom>
            <a:noFill/>
            <a:ln w="12700" algn="ctr">
              <a:solidFill>
                <a:schemeClr val="tx1"/>
              </a:solidFill>
              <a:round/>
              <a:headEnd/>
              <a:tailEnd/>
            </a:ln>
          </p:spPr>
        </p:cxnSp>
      </p:grpSp>
      <p:cxnSp>
        <p:nvCxnSpPr>
          <p:cNvPr id="13" name="Straight Arrow Connector 12"/>
          <p:cNvCxnSpPr/>
          <p:nvPr/>
        </p:nvCxnSpPr>
        <p:spPr bwMode="auto">
          <a:xfrm>
            <a:off x="3390888" y="2266956"/>
            <a:ext cx="3276000" cy="0"/>
          </a:xfrm>
          <a:prstGeom prst="straightConnector1">
            <a:avLst/>
          </a:prstGeom>
          <a:noFill/>
          <a:ln w="19050" algn="ctr">
            <a:solidFill>
              <a:srgbClr val="FF0000"/>
            </a:solidFill>
            <a:round/>
            <a:headEnd type="none" w="med" len="med"/>
            <a:tailEnd type="none" w="med" len="med"/>
          </a:ln>
        </p:spPr>
      </p:cxnSp>
      <p:cxnSp>
        <p:nvCxnSpPr>
          <p:cNvPr id="14" name="Straight Arrow Connector 13"/>
          <p:cNvCxnSpPr/>
          <p:nvPr/>
        </p:nvCxnSpPr>
        <p:spPr bwMode="auto">
          <a:xfrm rot="10800000">
            <a:off x="4084635" y="2779726"/>
            <a:ext cx="2520000" cy="0"/>
          </a:xfrm>
          <a:prstGeom prst="straightConnector1">
            <a:avLst/>
          </a:prstGeom>
          <a:noFill/>
          <a:ln w="19050" algn="ctr">
            <a:solidFill>
              <a:srgbClr val="00B050"/>
            </a:solidFill>
            <a:round/>
            <a:headEnd/>
            <a:tailEnd type="arrow"/>
          </a:ln>
        </p:spPr>
      </p:cxnSp>
      <p:cxnSp>
        <p:nvCxnSpPr>
          <p:cNvPr id="15" name="Straight Arrow Connector 14"/>
          <p:cNvCxnSpPr>
            <a:endCxn id="7" idx="0"/>
          </p:cNvCxnSpPr>
          <p:nvPr/>
        </p:nvCxnSpPr>
        <p:spPr bwMode="auto">
          <a:xfrm rot="5400000">
            <a:off x="3788959" y="2518975"/>
            <a:ext cx="219076" cy="7146"/>
          </a:xfrm>
          <a:prstGeom prst="straightConnector1">
            <a:avLst/>
          </a:prstGeom>
          <a:noFill/>
          <a:ln w="19050" algn="ctr">
            <a:solidFill>
              <a:srgbClr val="FF0000"/>
            </a:solidFill>
            <a:round/>
            <a:headEnd/>
            <a:tailEnd type="arrow"/>
          </a:ln>
        </p:spPr>
      </p:cxnSp>
      <p:sp>
        <p:nvSpPr>
          <p:cNvPr id="16" name="TextBox 15"/>
          <p:cNvSpPr txBox="1"/>
          <p:nvPr/>
        </p:nvSpPr>
        <p:spPr>
          <a:xfrm>
            <a:off x="2258985" y="1974852"/>
            <a:ext cx="327333" cy="400110"/>
          </a:xfrm>
          <a:prstGeom prst="rect">
            <a:avLst/>
          </a:prstGeom>
          <a:noFill/>
        </p:spPr>
        <p:txBody>
          <a:bodyPr wrap="none" rtlCol="0">
            <a:spAutoFit/>
          </a:bodyPr>
          <a:lstStyle/>
          <a:p>
            <a:r>
              <a:rPr lang="en-US" dirty="0" smtClean="0">
                <a:solidFill>
                  <a:srgbClr val="FF0000"/>
                </a:solidFill>
              </a:rPr>
              <a:t>f</a:t>
            </a:r>
            <a:r>
              <a:rPr lang="en-US" baseline="-25000" dirty="0" smtClean="0">
                <a:solidFill>
                  <a:srgbClr val="FF0000"/>
                </a:solidFill>
              </a:rPr>
              <a:t>t</a:t>
            </a:r>
            <a:endParaRPr lang="en-US" baseline="-25000" dirty="0">
              <a:solidFill>
                <a:srgbClr val="FF0000"/>
              </a:solidFill>
            </a:endParaRPr>
          </a:p>
        </p:txBody>
      </p:sp>
      <p:sp>
        <p:nvSpPr>
          <p:cNvPr id="17" name="TextBox 16"/>
          <p:cNvSpPr txBox="1"/>
          <p:nvPr/>
        </p:nvSpPr>
        <p:spPr>
          <a:xfrm>
            <a:off x="4376739" y="2705112"/>
            <a:ext cx="336952" cy="400110"/>
          </a:xfrm>
          <a:prstGeom prst="rect">
            <a:avLst/>
          </a:prstGeom>
          <a:noFill/>
        </p:spPr>
        <p:txBody>
          <a:bodyPr wrap="none" rtlCol="0">
            <a:spAutoFit/>
          </a:bodyPr>
          <a:lstStyle/>
          <a:p>
            <a:r>
              <a:rPr lang="en-US" dirty="0" err="1" smtClean="0">
                <a:solidFill>
                  <a:srgbClr val="00B050"/>
                </a:solidFill>
              </a:rPr>
              <a:t>f</a:t>
            </a:r>
            <a:r>
              <a:rPr lang="en-US" baseline="-25000" dirty="0" err="1" smtClean="0">
                <a:solidFill>
                  <a:srgbClr val="00B050"/>
                </a:solidFill>
              </a:rPr>
              <a:t>r</a:t>
            </a:r>
            <a:endParaRPr lang="en-US" baseline="-25000" dirty="0">
              <a:solidFill>
                <a:srgbClr val="00B050"/>
              </a:solidFill>
            </a:endParaRPr>
          </a:p>
        </p:txBody>
      </p:sp>
      <p:cxnSp>
        <p:nvCxnSpPr>
          <p:cNvPr id="18" name="Straight Arrow Connector 17"/>
          <p:cNvCxnSpPr/>
          <p:nvPr/>
        </p:nvCxnSpPr>
        <p:spPr bwMode="auto">
          <a:xfrm rot="10800000">
            <a:off x="3390886" y="2778138"/>
            <a:ext cx="328619" cy="1588"/>
          </a:xfrm>
          <a:prstGeom prst="straightConnector1">
            <a:avLst/>
          </a:prstGeom>
          <a:noFill/>
          <a:ln w="19050" algn="ctr">
            <a:solidFill>
              <a:schemeClr val="tx2"/>
            </a:solidFill>
            <a:round/>
            <a:headEnd/>
            <a:tailEnd type="arrow"/>
          </a:ln>
        </p:spPr>
      </p:cxnSp>
      <p:sp>
        <p:nvSpPr>
          <p:cNvPr id="19" name="TextBox 18"/>
          <p:cNvSpPr txBox="1"/>
          <p:nvPr/>
        </p:nvSpPr>
        <p:spPr>
          <a:xfrm>
            <a:off x="2332011" y="2522547"/>
            <a:ext cx="902811" cy="400110"/>
          </a:xfrm>
          <a:prstGeom prst="rect">
            <a:avLst/>
          </a:prstGeom>
          <a:noFill/>
        </p:spPr>
        <p:txBody>
          <a:bodyPr wrap="none" rtlCol="0">
            <a:spAutoFit/>
          </a:bodyPr>
          <a:lstStyle/>
          <a:p>
            <a:r>
              <a:rPr lang="en-US" dirty="0" err="1" smtClean="0">
                <a:solidFill>
                  <a:schemeClr val="tx2"/>
                </a:solidFill>
              </a:rPr>
              <a:t>f</a:t>
            </a:r>
            <a:r>
              <a:rPr lang="en-US" baseline="-25000" dirty="0" err="1" smtClean="0">
                <a:solidFill>
                  <a:schemeClr val="tx2"/>
                </a:solidFill>
              </a:rPr>
              <a:t>b</a:t>
            </a:r>
            <a:r>
              <a:rPr lang="en-US" dirty="0" smtClean="0">
                <a:solidFill>
                  <a:schemeClr val="tx2"/>
                </a:solidFill>
              </a:rPr>
              <a:t>=f</a:t>
            </a:r>
            <a:r>
              <a:rPr lang="en-US" baseline="-25000" dirty="0" smtClean="0">
                <a:solidFill>
                  <a:schemeClr val="tx2"/>
                </a:solidFill>
              </a:rPr>
              <a:t>t</a:t>
            </a:r>
            <a:r>
              <a:rPr lang="en-US" dirty="0" smtClean="0">
                <a:solidFill>
                  <a:schemeClr val="tx2"/>
                </a:solidFill>
              </a:rPr>
              <a:t>-</a:t>
            </a:r>
            <a:r>
              <a:rPr lang="en-US" dirty="0" err="1" smtClean="0">
                <a:solidFill>
                  <a:schemeClr val="tx2"/>
                </a:solidFill>
              </a:rPr>
              <a:t>f</a:t>
            </a:r>
            <a:r>
              <a:rPr lang="en-US" baseline="-25000" dirty="0" err="1" smtClean="0">
                <a:solidFill>
                  <a:schemeClr val="tx2"/>
                </a:solidFill>
              </a:rPr>
              <a:t>r</a:t>
            </a:r>
            <a:endParaRPr lang="en-US" baseline="-25000" dirty="0">
              <a:solidFill>
                <a:schemeClr val="tx2"/>
              </a:solidFill>
            </a:endParaRPr>
          </a:p>
        </p:txBody>
      </p:sp>
      <p:sp>
        <p:nvSpPr>
          <p:cNvPr id="20" name="TextBox 19"/>
          <p:cNvSpPr txBox="1"/>
          <p:nvPr/>
        </p:nvSpPr>
        <p:spPr>
          <a:xfrm>
            <a:off x="2317626" y="1495981"/>
            <a:ext cx="1620957" cy="369332"/>
          </a:xfrm>
          <a:prstGeom prst="rect">
            <a:avLst/>
          </a:prstGeom>
          <a:noFill/>
        </p:spPr>
        <p:txBody>
          <a:bodyPr wrap="none" rtlCol="0">
            <a:spAutoFit/>
          </a:bodyPr>
          <a:lstStyle/>
          <a:p>
            <a:r>
              <a:rPr lang="en-US" sz="1800" b="0" dirty="0" smtClean="0"/>
              <a:t>FMCW Radar</a:t>
            </a:r>
            <a:endParaRPr lang="en-US" sz="1800" b="0" dirty="0"/>
          </a:p>
        </p:txBody>
      </p:sp>
      <p:cxnSp>
        <p:nvCxnSpPr>
          <p:cNvPr id="21" name="Straight Arrow Connector 20"/>
          <p:cNvCxnSpPr/>
          <p:nvPr/>
        </p:nvCxnSpPr>
        <p:spPr bwMode="auto">
          <a:xfrm>
            <a:off x="4267200" y="1828800"/>
            <a:ext cx="4418073" cy="1588"/>
          </a:xfrm>
          <a:prstGeom prst="straightConnector1">
            <a:avLst/>
          </a:prstGeom>
          <a:noFill/>
          <a:ln w="19050" algn="ctr">
            <a:solidFill>
              <a:schemeClr val="tx1"/>
            </a:solidFill>
            <a:round/>
            <a:headEnd type="triangle" w="med" len="med"/>
            <a:tailEnd type="triangle" w="med" len="med"/>
          </a:ln>
        </p:spPr>
      </p:cxnSp>
      <p:sp>
        <p:nvSpPr>
          <p:cNvPr id="22" name="TextBox 21"/>
          <p:cNvSpPr txBox="1"/>
          <p:nvPr/>
        </p:nvSpPr>
        <p:spPr>
          <a:xfrm>
            <a:off x="5764233" y="1536696"/>
            <a:ext cx="978153" cy="276999"/>
          </a:xfrm>
          <a:prstGeom prst="rect">
            <a:avLst/>
          </a:prstGeom>
          <a:noFill/>
        </p:spPr>
        <p:txBody>
          <a:bodyPr wrap="none" rtlCol="0">
            <a:spAutoFit/>
          </a:bodyPr>
          <a:lstStyle/>
          <a:p>
            <a:r>
              <a:rPr lang="en-US" sz="1200" b="0" dirty="0" smtClean="0"/>
              <a:t>Distance: D</a:t>
            </a:r>
            <a:endParaRPr lang="en-US" sz="1200" b="0" dirty="0"/>
          </a:p>
        </p:txBody>
      </p:sp>
      <p:cxnSp>
        <p:nvCxnSpPr>
          <p:cNvPr id="23" name="直線矢印コネクタ 142"/>
          <p:cNvCxnSpPr/>
          <p:nvPr/>
        </p:nvCxnSpPr>
        <p:spPr>
          <a:xfrm>
            <a:off x="2547688" y="5530930"/>
            <a:ext cx="257509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143"/>
          <p:cNvCxnSpPr/>
          <p:nvPr/>
        </p:nvCxnSpPr>
        <p:spPr>
          <a:xfrm rot="5400000" flipH="1" flipV="1">
            <a:off x="2075632" y="5073443"/>
            <a:ext cx="944113"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144"/>
          <p:cNvCxnSpPr/>
          <p:nvPr/>
        </p:nvCxnSpPr>
        <p:spPr>
          <a:xfrm rot="5400000" flipH="1" flipV="1">
            <a:off x="2671786" y="4654294"/>
            <a:ext cx="944113" cy="83829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145"/>
          <p:cNvCxnSpPr/>
          <p:nvPr/>
        </p:nvCxnSpPr>
        <p:spPr>
          <a:xfrm rot="16200000" flipV="1">
            <a:off x="3511966" y="4649498"/>
            <a:ext cx="947026" cy="844979"/>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 Box 11"/>
          <p:cNvSpPr txBox="1">
            <a:spLocks noChangeArrowheads="1"/>
          </p:cNvSpPr>
          <p:nvPr/>
        </p:nvSpPr>
        <p:spPr bwMode="auto">
          <a:xfrm>
            <a:off x="3430590" y="4315727"/>
            <a:ext cx="871697" cy="307777"/>
          </a:xfrm>
          <a:prstGeom prst="rect">
            <a:avLst/>
          </a:prstGeom>
          <a:noFill/>
          <a:ln w="12700" algn="ctr">
            <a:noFill/>
            <a:miter lim="800000"/>
            <a:headEnd/>
            <a:tailEnd/>
          </a:ln>
        </p:spPr>
        <p:txBody>
          <a:bodyPr>
            <a:spAutoFit/>
          </a:bodyPr>
          <a:lstStyle/>
          <a:p>
            <a:pPr>
              <a:spcBef>
                <a:spcPct val="50000"/>
              </a:spcBef>
            </a:pPr>
            <a:r>
              <a:rPr kumimoji="1" lang="en-US" altLang="ja-JP" sz="1400" dirty="0" smtClean="0"/>
              <a:t>f</a:t>
            </a:r>
            <a:r>
              <a:rPr kumimoji="1" lang="en-US" altLang="ja-JP" sz="1400" baseline="-25000" dirty="0" smtClean="0"/>
              <a:t>t</a:t>
            </a:r>
            <a:endParaRPr kumimoji="1" lang="en-US" altLang="ja-JP" sz="1400" baseline="-25000" dirty="0"/>
          </a:p>
        </p:txBody>
      </p:sp>
      <p:sp>
        <p:nvSpPr>
          <p:cNvPr id="28" name="Text Box 11"/>
          <p:cNvSpPr txBox="1">
            <a:spLocks noChangeArrowheads="1"/>
          </p:cNvSpPr>
          <p:nvPr/>
        </p:nvSpPr>
        <p:spPr bwMode="auto">
          <a:xfrm>
            <a:off x="4807625" y="5297998"/>
            <a:ext cx="871697" cy="307777"/>
          </a:xfrm>
          <a:prstGeom prst="rect">
            <a:avLst/>
          </a:prstGeom>
          <a:noFill/>
          <a:ln w="12700" algn="ctr">
            <a:noFill/>
            <a:miter lim="800000"/>
            <a:headEnd/>
            <a:tailEnd/>
          </a:ln>
        </p:spPr>
        <p:txBody>
          <a:bodyPr>
            <a:spAutoFit/>
          </a:bodyPr>
          <a:lstStyle/>
          <a:p>
            <a:pPr>
              <a:spcBef>
                <a:spcPct val="50000"/>
              </a:spcBef>
            </a:pPr>
            <a:r>
              <a:rPr kumimoji="1" lang="en-US" altLang="ja-JP" sz="1400" dirty="0"/>
              <a:t>t</a:t>
            </a:r>
          </a:p>
        </p:txBody>
      </p:sp>
      <p:cxnSp>
        <p:nvCxnSpPr>
          <p:cNvPr id="29" name="直線矢印コネクタ 154"/>
          <p:cNvCxnSpPr/>
          <p:nvPr/>
        </p:nvCxnSpPr>
        <p:spPr>
          <a:xfrm rot="5400000">
            <a:off x="1938272" y="5070104"/>
            <a:ext cx="938285" cy="668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 Box 11"/>
          <p:cNvSpPr txBox="1">
            <a:spLocks noChangeArrowheads="1"/>
          </p:cNvSpPr>
          <p:nvPr/>
        </p:nvSpPr>
        <p:spPr bwMode="auto">
          <a:xfrm>
            <a:off x="1779690" y="5513732"/>
            <a:ext cx="786804" cy="161583"/>
          </a:xfrm>
          <a:prstGeom prst="rect">
            <a:avLst/>
          </a:prstGeom>
          <a:noFill/>
          <a:ln w="12700" algn="ctr">
            <a:noFill/>
            <a:miter lim="800000"/>
            <a:headEnd/>
            <a:tailEnd/>
          </a:ln>
        </p:spPr>
        <p:txBody>
          <a:bodyPr wrap="square" lIns="36000" tIns="0" rIns="0" bIns="0">
            <a:spAutoFit/>
          </a:bodyPr>
          <a:lstStyle/>
          <a:p>
            <a:pPr>
              <a:spcBef>
                <a:spcPct val="50000"/>
              </a:spcBef>
            </a:pPr>
            <a:r>
              <a:rPr kumimoji="1" lang="en-US" altLang="ja-JP" sz="1050" dirty="0" smtClean="0"/>
              <a:t>24.05 GHz</a:t>
            </a:r>
            <a:endParaRPr kumimoji="1" lang="en-US" altLang="ja-JP" sz="1050" dirty="0"/>
          </a:p>
        </p:txBody>
      </p:sp>
      <p:cxnSp>
        <p:nvCxnSpPr>
          <p:cNvPr id="31" name="Straight Arrow Connector 30"/>
          <p:cNvCxnSpPr/>
          <p:nvPr/>
        </p:nvCxnSpPr>
        <p:spPr bwMode="auto">
          <a:xfrm>
            <a:off x="2724694" y="5635852"/>
            <a:ext cx="307269" cy="0"/>
          </a:xfrm>
          <a:prstGeom prst="straightConnector1">
            <a:avLst/>
          </a:prstGeom>
          <a:noFill/>
          <a:ln w="19050" algn="ctr">
            <a:solidFill>
              <a:schemeClr val="tx1"/>
            </a:solidFill>
            <a:round/>
            <a:headEnd type="triangle" w="med" len="med"/>
            <a:tailEnd type="none" w="med" len="med"/>
          </a:ln>
        </p:spPr>
      </p:cxnSp>
      <p:sp>
        <p:nvSpPr>
          <p:cNvPr id="32" name="Text Box 11"/>
          <p:cNvSpPr txBox="1">
            <a:spLocks noChangeArrowheads="1"/>
          </p:cNvSpPr>
          <p:nvPr/>
        </p:nvSpPr>
        <p:spPr bwMode="auto">
          <a:xfrm>
            <a:off x="2809902" y="5605775"/>
            <a:ext cx="391854" cy="307777"/>
          </a:xfrm>
          <a:prstGeom prst="rect">
            <a:avLst/>
          </a:prstGeom>
          <a:noFill/>
          <a:ln w="12700" algn="ctr">
            <a:noFill/>
            <a:miter lim="800000"/>
            <a:headEnd/>
            <a:tailEnd/>
          </a:ln>
        </p:spPr>
        <p:txBody>
          <a:bodyPr wrap="square">
            <a:spAutoFit/>
          </a:bodyPr>
          <a:lstStyle/>
          <a:p>
            <a:pPr>
              <a:spcBef>
                <a:spcPct val="50000"/>
              </a:spcBef>
            </a:pPr>
            <a:r>
              <a:rPr kumimoji="1" lang="en-US" altLang="ja-JP" sz="1400" dirty="0" smtClean="0"/>
              <a:t>t</a:t>
            </a:r>
            <a:r>
              <a:rPr kumimoji="1" lang="en-US" altLang="ja-JP" sz="1400" baseline="-25000" dirty="0" smtClean="0"/>
              <a:t>d</a:t>
            </a:r>
            <a:endParaRPr kumimoji="1" lang="en-US" altLang="ja-JP" sz="1400" baseline="-25000" dirty="0"/>
          </a:p>
        </p:txBody>
      </p:sp>
      <p:cxnSp>
        <p:nvCxnSpPr>
          <p:cNvPr id="33" name="Straight Arrow Connector 32"/>
          <p:cNvCxnSpPr/>
          <p:nvPr/>
        </p:nvCxnSpPr>
        <p:spPr bwMode="auto">
          <a:xfrm rot="5400000" flipH="1" flipV="1">
            <a:off x="3296838" y="4886405"/>
            <a:ext cx="324000" cy="0"/>
          </a:xfrm>
          <a:prstGeom prst="straightConnector1">
            <a:avLst/>
          </a:prstGeom>
          <a:noFill/>
          <a:ln w="19050" algn="ctr">
            <a:solidFill>
              <a:schemeClr val="tx1"/>
            </a:solidFill>
            <a:round/>
            <a:headEnd type="none" w="sm" len="sm"/>
            <a:tailEnd type="triangle" w="sm" len="sm"/>
          </a:ln>
        </p:spPr>
      </p:cxnSp>
      <p:sp>
        <p:nvSpPr>
          <p:cNvPr id="34" name="Text Box 11"/>
          <p:cNvSpPr txBox="1">
            <a:spLocks noChangeArrowheads="1"/>
          </p:cNvSpPr>
          <p:nvPr/>
        </p:nvSpPr>
        <p:spPr bwMode="auto">
          <a:xfrm>
            <a:off x="3201139" y="4881210"/>
            <a:ext cx="353849" cy="307777"/>
          </a:xfrm>
          <a:prstGeom prst="rect">
            <a:avLst/>
          </a:prstGeom>
          <a:noFill/>
          <a:ln w="12700" algn="ctr">
            <a:noFill/>
            <a:miter lim="800000"/>
            <a:headEnd/>
            <a:tailEnd/>
          </a:ln>
        </p:spPr>
        <p:txBody>
          <a:bodyPr wrap="square">
            <a:spAutoFit/>
          </a:bodyPr>
          <a:lstStyle/>
          <a:p>
            <a:pPr>
              <a:spcBef>
                <a:spcPct val="50000"/>
              </a:spcBef>
            </a:pPr>
            <a:r>
              <a:rPr kumimoji="1" lang="en-US" altLang="ja-JP" sz="1400" dirty="0" err="1" smtClean="0"/>
              <a:t>f</a:t>
            </a:r>
            <a:r>
              <a:rPr kumimoji="1" lang="en-US" altLang="ja-JP" sz="1400" baseline="-25000" dirty="0" err="1" smtClean="0"/>
              <a:t>b</a:t>
            </a:r>
            <a:endParaRPr kumimoji="1" lang="en-US" altLang="ja-JP" sz="1400" baseline="-25000" dirty="0"/>
          </a:p>
        </p:txBody>
      </p:sp>
      <p:sp>
        <p:nvSpPr>
          <p:cNvPr id="35" name="Text Box 11"/>
          <p:cNvSpPr txBox="1">
            <a:spLocks noChangeArrowheads="1"/>
          </p:cNvSpPr>
          <p:nvPr/>
        </p:nvSpPr>
        <p:spPr bwMode="auto">
          <a:xfrm>
            <a:off x="1981200" y="4876800"/>
            <a:ext cx="871697" cy="307777"/>
          </a:xfrm>
          <a:prstGeom prst="rect">
            <a:avLst/>
          </a:prstGeom>
          <a:noFill/>
          <a:ln w="12700" algn="ctr">
            <a:noFill/>
            <a:miter lim="800000"/>
            <a:headEnd/>
            <a:tailEnd/>
          </a:ln>
        </p:spPr>
        <p:txBody>
          <a:bodyPr>
            <a:spAutoFit/>
          </a:bodyPr>
          <a:lstStyle/>
          <a:p>
            <a:pPr>
              <a:spcBef>
                <a:spcPct val="50000"/>
              </a:spcBef>
            </a:pPr>
            <a:r>
              <a:rPr kumimoji="1" lang="en-US" altLang="ja-JP" sz="1400" dirty="0" err="1" smtClean="0"/>
              <a:t>f</a:t>
            </a:r>
            <a:r>
              <a:rPr kumimoji="1" lang="en-US" altLang="ja-JP" sz="1400" baseline="-25000" dirty="0" err="1" smtClean="0"/>
              <a:t>DEV</a:t>
            </a:r>
            <a:endParaRPr kumimoji="1" lang="en-US" altLang="ja-JP" sz="1400" baseline="-25000" dirty="0"/>
          </a:p>
        </p:txBody>
      </p:sp>
      <p:cxnSp>
        <p:nvCxnSpPr>
          <p:cNvPr id="36" name="Straight Arrow Connector 35"/>
          <p:cNvCxnSpPr/>
          <p:nvPr/>
        </p:nvCxnSpPr>
        <p:spPr bwMode="auto">
          <a:xfrm>
            <a:off x="2727090" y="4602514"/>
            <a:ext cx="828000" cy="2915"/>
          </a:xfrm>
          <a:prstGeom prst="straightConnector1">
            <a:avLst/>
          </a:prstGeom>
          <a:noFill/>
          <a:ln w="19050" algn="ctr">
            <a:solidFill>
              <a:schemeClr val="tx1"/>
            </a:solidFill>
            <a:round/>
            <a:headEnd type="triangle" w="sm" len="sm"/>
            <a:tailEnd type="triangle" w="sm" len="sm"/>
          </a:ln>
        </p:spPr>
      </p:cxnSp>
      <p:sp>
        <p:nvSpPr>
          <p:cNvPr id="37" name="Text Box 11"/>
          <p:cNvSpPr txBox="1">
            <a:spLocks noChangeArrowheads="1"/>
          </p:cNvSpPr>
          <p:nvPr/>
        </p:nvSpPr>
        <p:spPr bwMode="auto">
          <a:xfrm>
            <a:off x="2882929" y="4299468"/>
            <a:ext cx="871697" cy="307777"/>
          </a:xfrm>
          <a:prstGeom prst="rect">
            <a:avLst/>
          </a:prstGeom>
          <a:noFill/>
          <a:ln w="12700" algn="ctr">
            <a:noFill/>
            <a:miter lim="800000"/>
            <a:headEnd/>
            <a:tailEnd/>
          </a:ln>
        </p:spPr>
        <p:txBody>
          <a:bodyPr>
            <a:spAutoFit/>
          </a:bodyPr>
          <a:lstStyle/>
          <a:p>
            <a:pPr>
              <a:spcBef>
                <a:spcPct val="50000"/>
              </a:spcBef>
            </a:pPr>
            <a:r>
              <a:rPr kumimoji="1" lang="en-US" altLang="ja-JP" sz="1400" dirty="0" err="1" smtClean="0"/>
              <a:t>t</a:t>
            </a:r>
            <a:r>
              <a:rPr kumimoji="1" lang="en-US" altLang="ja-JP" sz="1400" baseline="-25000" dirty="0" err="1" smtClean="0"/>
              <a:t>s</a:t>
            </a:r>
            <a:endParaRPr kumimoji="1" lang="en-US" altLang="ja-JP" sz="1400" baseline="-25000" dirty="0"/>
          </a:p>
        </p:txBody>
      </p:sp>
      <p:cxnSp>
        <p:nvCxnSpPr>
          <p:cNvPr id="38" name="Straight Connector 37"/>
          <p:cNvCxnSpPr/>
          <p:nvPr/>
        </p:nvCxnSpPr>
        <p:spPr bwMode="auto">
          <a:xfrm rot="5400000">
            <a:off x="2258361" y="5064661"/>
            <a:ext cx="931069" cy="7144"/>
          </a:xfrm>
          <a:prstGeom prst="line">
            <a:avLst/>
          </a:prstGeom>
          <a:noFill/>
          <a:ln w="12700" algn="ctr">
            <a:solidFill>
              <a:schemeClr val="tx1"/>
            </a:solidFill>
            <a:prstDash val="sysDash"/>
            <a:round/>
            <a:headEnd/>
            <a:tailEnd/>
          </a:ln>
        </p:spPr>
      </p:cxnSp>
      <p:grpSp>
        <p:nvGrpSpPr>
          <p:cNvPr id="40" name="Group 124"/>
          <p:cNvGrpSpPr/>
          <p:nvPr/>
        </p:nvGrpSpPr>
        <p:grpSpPr>
          <a:xfrm>
            <a:off x="3031962" y="4299468"/>
            <a:ext cx="1654055" cy="1250365"/>
            <a:chOff x="1297109" y="3401994"/>
            <a:chExt cx="1654055" cy="1250365"/>
          </a:xfrm>
        </p:grpSpPr>
        <p:cxnSp>
          <p:nvCxnSpPr>
            <p:cNvPr id="41" name="直線矢印コネクタ 144"/>
            <p:cNvCxnSpPr/>
            <p:nvPr/>
          </p:nvCxnSpPr>
          <p:spPr>
            <a:xfrm rot="5400000" flipH="1" flipV="1">
              <a:off x="1240578" y="3757532"/>
              <a:ext cx="951358" cy="838295"/>
            </a:xfrm>
            <a:prstGeom prst="straightConnector1">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145"/>
            <p:cNvCxnSpPr/>
            <p:nvPr/>
          </p:nvCxnSpPr>
          <p:spPr>
            <a:xfrm rot="16200000" flipV="1">
              <a:off x="2073340" y="3767290"/>
              <a:ext cx="939889" cy="815758"/>
            </a:xfrm>
            <a:prstGeom prst="straightConnector1">
              <a:avLst/>
            </a:prstGeom>
            <a:ln w="127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 Box 11"/>
            <p:cNvSpPr txBox="1">
              <a:spLocks noChangeArrowheads="1"/>
            </p:cNvSpPr>
            <p:nvPr/>
          </p:nvSpPr>
          <p:spPr bwMode="auto">
            <a:xfrm>
              <a:off x="2019773" y="3401994"/>
              <a:ext cx="871697" cy="307777"/>
            </a:xfrm>
            <a:prstGeom prst="rect">
              <a:avLst/>
            </a:prstGeom>
            <a:noFill/>
            <a:ln w="12700" algn="ctr">
              <a:noFill/>
              <a:miter lim="800000"/>
              <a:headEnd/>
              <a:tailEnd/>
            </a:ln>
          </p:spPr>
          <p:txBody>
            <a:bodyPr>
              <a:spAutoFit/>
            </a:bodyPr>
            <a:lstStyle/>
            <a:p>
              <a:pPr>
                <a:spcBef>
                  <a:spcPct val="50000"/>
                </a:spcBef>
              </a:pPr>
              <a:r>
                <a:rPr kumimoji="1" lang="en-US" altLang="ja-JP" sz="1400" dirty="0" err="1" smtClean="0"/>
                <a:t>f</a:t>
              </a:r>
              <a:r>
                <a:rPr kumimoji="1" lang="en-US" altLang="ja-JP" sz="1400" baseline="-25000" dirty="0" err="1" smtClean="0"/>
                <a:t>r</a:t>
              </a:r>
              <a:endParaRPr kumimoji="1" lang="en-US" altLang="ja-JP" sz="1100" baseline="-25000" dirty="0"/>
            </a:p>
          </p:txBody>
        </p:sp>
      </p:grpSp>
      <p:cxnSp>
        <p:nvCxnSpPr>
          <p:cNvPr id="44" name="Straight Connector 43"/>
          <p:cNvCxnSpPr/>
          <p:nvPr/>
        </p:nvCxnSpPr>
        <p:spPr bwMode="auto">
          <a:xfrm flipV="1">
            <a:off x="3902072" y="2303469"/>
            <a:ext cx="219076" cy="109540"/>
          </a:xfrm>
          <a:prstGeom prst="line">
            <a:avLst/>
          </a:prstGeom>
          <a:noFill/>
          <a:ln w="19050" algn="ctr">
            <a:solidFill>
              <a:srgbClr val="FF0000"/>
            </a:solidFill>
            <a:round/>
            <a:headEnd type="none" w="med" len="med"/>
            <a:tailEnd type="none" w="med" len="med"/>
          </a:ln>
        </p:spPr>
      </p:cxnSp>
      <p:cxnSp>
        <p:nvCxnSpPr>
          <p:cNvPr id="45" name="Straight Connector 44"/>
          <p:cNvCxnSpPr/>
          <p:nvPr/>
        </p:nvCxnSpPr>
        <p:spPr bwMode="auto">
          <a:xfrm>
            <a:off x="4121148" y="2303469"/>
            <a:ext cx="109539" cy="1588"/>
          </a:xfrm>
          <a:prstGeom prst="line">
            <a:avLst/>
          </a:prstGeom>
          <a:noFill/>
          <a:ln w="19050" algn="ctr">
            <a:solidFill>
              <a:srgbClr val="FF0000"/>
            </a:solidFill>
            <a:round/>
            <a:headEnd type="none" w="med" len="med"/>
            <a:tailEnd type="none" w="med" len="med"/>
          </a:ln>
        </p:spPr>
      </p:cxnSp>
      <p:grpSp>
        <p:nvGrpSpPr>
          <p:cNvPr id="46" name="Group 45"/>
          <p:cNvGrpSpPr/>
          <p:nvPr/>
        </p:nvGrpSpPr>
        <p:grpSpPr>
          <a:xfrm>
            <a:off x="6019800" y="3962400"/>
            <a:ext cx="5294386" cy="1789137"/>
            <a:chOff x="3732202" y="3429000"/>
            <a:chExt cx="5294386" cy="1789137"/>
          </a:xfrm>
        </p:grpSpPr>
        <p:sp>
          <p:nvSpPr>
            <p:cNvPr id="47" name="Rectangle 46"/>
            <p:cNvSpPr/>
            <p:nvPr/>
          </p:nvSpPr>
          <p:spPr bwMode="auto">
            <a:xfrm>
              <a:off x="3732202" y="3429000"/>
              <a:ext cx="5294386" cy="178913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cs typeface="Arial" charset="0"/>
              </a:endParaRPr>
            </a:p>
          </p:txBody>
        </p:sp>
        <p:sp>
          <p:nvSpPr>
            <p:cNvPr id="48" name="TextBox 47"/>
            <p:cNvSpPr txBox="1"/>
            <p:nvPr/>
          </p:nvSpPr>
          <p:spPr>
            <a:xfrm>
              <a:off x="3775580" y="3505200"/>
              <a:ext cx="4359495" cy="338554"/>
            </a:xfrm>
            <a:prstGeom prst="rect">
              <a:avLst/>
            </a:prstGeom>
            <a:noFill/>
          </p:spPr>
          <p:txBody>
            <a:bodyPr wrap="square" rtlCol="0">
              <a:spAutoFit/>
            </a:bodyPr>
            <a:lstStyle/>
            <a:p>
              <a:pPr algn="l"/>
              <a:r>
                <a:rPr lang="en-US" sz="1600" b="0" dirty="0" smtClean="0"/>
                <a:t>(1)   t</a:t>
              </a:r>
              <a:r>
                <a:rPr lang="en-US" sz="1600" b="0" baseline="-25000" dirty="0" smtClean="0"/>
                <a:t>d</a:t>
              </a:r>
              <a:r>
                <a:rPr lang="en-US" sz="1600" b="0" dirty="0" smtClean="0"/>
                <a:t> = 2*D/c</a:t>
              </a:r>
              <a:endParaRPr lang="en-US" sz="1600" b="0" dirty="0"/>
            </a:p>
          </p:txBody>
        </p:sp>
        <p:sp>
          <p:nvSpPr>
            <p:cNvPr id="49" name="TextBox 48"/>
            <p:cNvSpPr txBox="1"/>
            <p:nvPr/>
          </p:nvSpPr>
          <p:spPr>
            <a:xfrm>
              <a:off x="3775580" y="4343400"/>
              <a:ext cx="4359495" cy="338554"/>
            </a:xfrm>
            <a:prstGeom prst="rect">
              <a:avLst/>
            </a:prstGeom>
            <a:noFill/>
          </p:spPr>
          <p:txBody>
            <a:bodyPr wrap="square" rtlCol="0">
              <a:spAutoFit/>
            </a:bodyPr>
            <a:lstStyle/>
            <a:p>
              <a:pPr algn="l"/>
              <a:r>
                <a:rPr lang="en-US" sz="1600" b="0" dirty="0" smtClean="0"/>
                <a:t>(3)   BW = </a:t>
              </a:r>
              <a:r>
                <a:rPr lang="en-US" sz="1600" b="0" dirty="0" err="1" smtClean="0"/>
                <a:t>f</a:t>
              </a:r>
              <a:r>
                <a:rPr lang="en-US" sz="1600" baseline="-25000" dirty="0" err="1" smtClean="0"/>
                <a:t>DEV</a:t>
              </a:r>
              <a:r>
                <a:rPr lang="en-US" sz="1600" b="0" dirty="0" smtClean="0"/>
                <a:t>*</a:t>
              </a:r>
              <a:r>
                <a:rPr lang="en-US" sz="1600" b="0" dirty="0" err="1" smtClean="0"/>
                <a:t>t</a:t>
              </a:r>
              <a:r>
                <a:rPr lang="en-US" sz="1600" b="0" baseline="-25000" dirty="0" err="1" smtClean="0"/>
                <a:t>dmax</a:t>
              </a:r>
              <a:r>
                <a:rPr lang="en-US" sz="1600" b="0" dirty="0" smtClean="0"/>
                <a:t>/</a:t>
              </a:r>
              <a:r>
                <a:rPr lang="en-US" sz="1600" b="0" dirty="0" err="1" smtClean="0"/>
                <a:t>t</a:t>
              </a:r>
              <a:r>
                <a:rPr lang="en-US" sz="1600" b="0" baseline="-25000" dirty="0" err="1" smtClean="0"/>
                <a:t>s</a:t>
              </a:r>
              <a:endParaRPr lang="en-US" sz="1600" b="0" baseline="-25000" dirty="0"/>
            </a:p>
          </p:txBody>
        </p:sp>
        <p:sp>
          <p:nvSpPr>
            <p:cNvPr id="50" name="TextBox 49"/>
            <p:cNvSpPr txBox="1"/>
            <p:nvPr/>
          </p:nvSpPr>
          <p:spPr>
            <a:xfrm>
              <a:off x="3775580" y="4724400"/>
              <a:ext cx="4359495" cy="338554"/>
            </a:xfrm>
            <a:prstGeom prst="rect">
              <a:avLst/>
            </a:prstGeom>
            <a:noFill/>
          </p:spPr>
          <p:txBody>
            <a:bodyPr wrap="square" rtlCol="0">
              <a:spAutoFit/>
            </a:bodyPr>
            <a:lstStyle/>
            <a:p>
              <a:pPr algn="l"/>
              <a:r>
                <a:rPr lang="en-US" sz="1600" b="0" dirty="0" smtClean="0"/>
                <a:t>(4)   BW = </a:t>
              </a:r>
              <a:r>
                <a:rPr lang="en-US" sz="1600" b="0" dirty="0" err="1" smtClean="0"/>
                <a:t>f</a:t>
              </a:r>
              <a:r>
                <a:rPr lang="en-US" sz="1600" baseline="-25000" dirty="0" err="1" smtClean="0"/>
                <a:t>DEV</a:t>
              </a:r>
              <a:r>
                <a:rPr lang="en-US" sz="1600" b="0" dirty="0" smtClean="0"/>
                <a:t>*2*</a:t>
              </a:r>
              <a:r>
                <a:rPr lang="en-US" sz="1600" b="0" dirty="0" err="1" smtClean="0"/>
                <a:t>D</a:t>
              </a:r>
              <a:r>
                <a:rPr lang="en-US" sz="1600" b="0" baseline="-25000" dirty="0" err="1" smtClean="0"/>
                <a:t>max</a:t>
              </a:r>
              <a:r>
                <a:rPr lang="en-US" sz="1600" b="0" dirty="0" smtClean="0"/>
                <a:t>/(c*</a:t>
              </a:r>
              <a:r>
                <a:rPr lang="en-US" sz="1600" b="0" dirty="0" err="1" smtClean="0"/>
                <a:t>t</a:t>
              </a:r>
              <a:r>
                <a:rPr lang="en-US" sz="1600" b="0" baseline="-25000" dirty="0" err="1" smtClean="0"/>
                <a:t>s</a:t>
              </a:r>
              <a:r>
                <a:rPr lang="en-US" sz="1600" b="0" dirty="0" smtClean="0"/>
                <a:t>)</a:t>
              </a:r>
              <a:endParaRPr lang="en-US" sz="1600" b="0" dirty="0"/>
            </a:p>
          </p:txBody>
        </p:sp>
        <p:sp>
          <p:nvSpPr>
            <p:cNvPr id="51" name="TextBox 50"/>
            <p:cNvSpPr txBox="1"/>
            <p:nvPr/>
          </p:nvSpPr>
          <p:spPr>
            <a:xfrm>
              <a:off x="3767003" y="3962400"/>
              <a:ext cx="4359495" cy="338554"/>
            </a:xfrm>
            <a:prstGeom prst="rect">
              <a:avLst/>
            </a:prstGeom>
            <a:noFill/>
          </p:spPr>
          <p:txBody>
            <a:bodyPr wrap="square" rtlCol="0">
              <a:spAutoFit/>
            </a:bodyPr>
            <a:lstStyle/>
            <a:p>
              <a:pPr algn="l"/>
              <a:r>
                <a:rPr lang="en-US" sz="1600" b="0" dirty="0" smtClean="0"/>
                <a:t>(2)   D = c*</a:t>
              </a:r>
              <a:r>
                <a:rPr lang="en-US" sz="1600" b="0" dirty="0" err="1" smtClean="0"/>
                <a:t>t</a:t>
              </a:r>
              <a:r>
                <a:rPr lang="en-US" sz="1600" b="0" baseline="-25000" dirty="0" err="1" smtClean="0"/>
                <a:t>s</a:t>
              </a:r>
              <a:r>
                <a:rPr lang="en-US" sz="1600" b="0" dirty="0" smtClean="0"/>
                <a:t>*f</a:t>
              </a:r>
              <a:r>
                <a:rPr lang="en-US" sz="1600" b="0" baseline="-25000" dirty="0" smtClean="0"/>
                <a:t>b</a:t>
              </a:r>
              <a:r>
                <a:rPr lang="en-US" sz="1600" b="0" dirty="0" smtClean="0"/>
                <a:t>/(f</a:t>
              </a:r>
              <a:r>
                <a:rPr lang="en-US" sz="1600" b="0" baseline="-25000" dirty="0" smtClean="0"/>
                <a:t>s</a:t>
              </a:r>
              <a:r>
                <a:rPr lang="en-US" sz="1600" b="0" dirty="0" smtClean="0"/>
                <a:t>*2)</a:t>
              </a:r>
              <a:endParaRPr lang="en-US" sz="1600" b="0" dirty="0"/>
            </a:p>
          </p:txBody>
        </p:sp>
        <p:sp>
          <p:nvSpPr>
            <p:cNvPr id="52" name="TextBox 51"/>
            <p:cNvSpPr txBox="1"/>
            <p:nvPr/>
          </p:nvSpPr>
          <p:spPr>
            <a:xfrm>
              <a:off x="6660232" y="3459888"/>
              <a:ext cx="2342291" cy="1754326"/>
            </a:xfrm>
            <a:prstGeom prst="rect">
              <a:avLst/>
            </a:prstGeom>
            <a:solidFill>
              <a:schemeClr val="tx2">
                <a:lumMod val="20000"/>
                <a:lumOff val="80000"/>
              </a:schemeClr>
            </a:solidFill>
            <a:ln>
              <a:solidFill>
                <a:srgbClr val="FFC000"/>
              </a:solidFill>
            </a:ln>
          </p:spPr>
          <p:txBody>
            <a:bodyPr wrap="square" rtlCol="0">
              <a:spAutoFit/>
            </a:bodyPr>
            <a:lstStyle/>
            <a:p>
              <a:pPr algn="l">
                <a:tabLst>
                  <a:tab pos="354013" algn="l"/>
                </a:tabLst>
              </a:pPr>
              <a:r>
                <a:rPr lang="en-US" sz="1200" b="0" dirty="0" smtClean="0"/>
                <a:t>f</a:t>
              </a:r>
              <a:r>
                <a:rPr lang="en-US" sz="1200" b="0" baseline="-25000" dirty="0" smtClean="0"/>
                <a:t>t</a:t>
              </a:r>
              <a:r>
                <a:rPr lang="en-US" sz="1200" b="0" dirty="0" smtClean="0"/>
                <a:t>: 	Transmit Frequency</a:t>
              </a:r>
            </a:p>
            <a:p>
              <a:pPr algn="l">
                <a:tabLst>
                  <a:tab pos="354013" algn="l"/>
                </a:tabLst>
              </a:pPr>
              <a:r>
                <a:rPr lang="en-US" sz="1200" b="0" dirty="0" err="1" smtClean="0"/>
                <a:t>f</a:t>
              </a:r>
              <a:r>
                <a:rPr lang="en-US" sz="1200" b="0" baseline="-25000" dirty="0" err="1" smtClean="0"/>
                <a:t>r</a:t>
              </a:r>
              <a:r>
                <a:rPr lang="en-US" sz="1200" b="0" dirty="0" smtClean="0"/>
                <a:t>: 	Receive Frequency</a:t>
              </a:r>
            </a:p>
            <a:p>
              <a:pPr algn="l">
                <a:tabLst>
                  <a:tab pos="354013" algn="l"/>
                </a:tabLst>
              </a:pPr>
              <a:r>
                <a:rPr lang="en-US" sz="1200" b="0" dirty="0" smtClean="0"/>
                <a:t>D: 	Distance</a:t>
              </a:r>
            </a:p>
            <a:p>
              <a:pPr algn="l">
                <a:tabLst>
                  <a:tab pos="354013" algn="l"/>
                </a:tabLst>
              </a:pPr>
              <a:r>
                <a:rPr lang="en-US" sz="1200" b="0" dirty="0" smtClean="0"/>
                <a:t>t</a:t>
              </a:r>
              <a:r>
                <a:rPr lang="en-US" sz="1200" b="0" baseline="-25000" dirty="0" smtClean="0"/>
                <a:t>d</a:t>
              </a:r>
              <a:r>
                <a:rPr lang="en-US" sz="1200" b="0" dirty="0" smtClean="0"/>
                <a:t>:	Time of flight for D</a:t>
              </a:r>
              <a:br>
                <a:rPr lang="en-US" sz="1200" b="0" dirty="0" smtClean="0"/>
              </a:br>
              <a:r>
                <a:rPr lang="en-US" sz="1200" b="0" dirty="0" err="1" smtClean="0"/>
                <a:t>f</a:t>
              </a:r>
              <a:r>
                <a:rPr lang="en-US" sz="1200" b="0" baseline="-25000" dirty="0" err="1" smtClean="0"/>
                <a:t>b</a:t>
              </a:r>
              <a:r>
                <a:rPr lang="en-US" sz="1200" b="0" dirty="0" smtClean="0"/>
                <a:t>: 	Beat Frequency</a:t>
              </a:r>
            </a:p>
            <a:p>
              <a:pPr algn="l">
                <a:tabLst>
                  <a:tab pos="354013" algn="l"/>
                </a:tabLst>
              </a:pPr>
              <a:r>
                <a:rPr lang="en-US" sz="1200" b="0" dirty="0" err="1" smtClean="0"/>
                <a:t>f</a:t>
              </a:r>
              <a:r>
                <a:rPr lang="en-US" sz="1200" baseline="-25000" dirty="0" err="1" smtClean="0"/>
                <a:t>DEV</a:t>
              </a:r>
              <a:r>
                <a:rPr lang="en-US" sz="1200" b="0" dirty="0" smtClean="0"/>
                <a:t>: 	Sweep Frequency</a:t>
              </a:r>
            </a:p>
            <a:p>
              <a:pPr algn="l">
                <a:tabLst>
                  <a:tab pos="354013" algn="l"/>
                </a:tabLst>
              </a:pPr>
              <a:r>
                <a:rPr lang="en-US" sz="1200" b="0" dirty="0" err="1" smtClean="0"/>
                <a:t>t</a:t>
              </a:r>
              <a:r>
                <a:rPr lang="en-US" sz="1200" b="0" baseline="-25000" dirty="0" err="1" smtClean="0"/>
                <a:t>s</a:t>
              </a:r>
              <a:r>
                <a:rPr lang="en-US" sz="1200" b="0" dirty="0" smtClean="0"/>
                <a:t>: 	Sweep Time</a:t>
              </a:r>
              <a:br>
                <a:rPr lang="en-US" sz="1200" b="0" dirty="0" smtClean="0"/>
              </a:br>
              <a:r>
                <a:rPr lang="en-US" sz="1200" b="0" dirty="0" smtClean="0"/>
                <a:t>c: 	Light Speed Constant</a:t>
              </a:r>
            </a:p>
            <a:p>
              <a:pPr algn="l">
                <a:tabLst>
                  <a:tab pos="354013" algn="l"/>
                </a:tabLst>
              </a:pPr>
              <a:r>
                <a:rPr lang="en-US" sz="1200" b="0" dirty="0" smtClean="0"/>
                <a:t>BW:	Max AFE Bandwidth</a:t>
              </a:r>
              <a:endParaRPr lang="en-US" sz="1200" b="0" dirty="0"/>
            </a:p>
          </p:txBody>
        </p:sp>
      </p:grpSp>
      <p:cxnSp>
        <p:nvCxnSpPr>
          <p:cNvPr id="53" name="Straight Arrow Connector 52"/>
          <p:cNvCxnSpPr/>
          <p:nvPr/>
        </p:nvCxnSpPr>
        <p:spPr bwMode="auto">
          <a:xfrm rot="5400000" flipH="1" flipV="1">
            <a:off x="3297451" y="4910748"/>
            <a:ext cx="324000" cy="0"/>
          </a:xfrm>
          <a:prstGeom prst="straightConnector1">
            <a:avLst/>
          </a:prstGeom>
          <a:noFill/>
          <a:ln w="19050" algn="ctr">
            <a:solidFill>
              <a:schemeClr val="tx1"/>
            </a:solidFill>
            <a:round/>
            <a:headEnd type="triangle" w="sm" len="sm"/>
            <a:tailEnd type="none" w="sm" len="sm"/>
          </a:ln>
        </p:spPr>
      </p:cxnSp>
      <p:grpSp>
        <p:nvGrpSpPr>
          <p:cNvPr id="54" name="Group 129"/>
          <p:cNvGrpSpPr/>
          <p:nvPr/>
        </p:nvGrpSpPr>
        <p:grpSpPr>
          <a:xfrm>
            <a:off x="4114800" y="2120526"/>
            <a:ext cx="4272021" cy="756000"/>
            <a:chOff x="4608513" y="2114154"/>
            <a:chExt cx="4272021" cy="756000"/>
          </a:xfrm>
        </p:grpSpPr>
        <p:sp>
          <p:nvSpPr>
            <p:cNvPr id="55" name="Curved Left Arrow 54"/>
            <p:cNvSpPr/>
            <p:nvPr/>
          </p:nvSpPr>
          <p:spPr bwMode="auto">
            <a:xfrm>
              <a:off x="7222246" y="2245210"/>
              <a:ext cx="356616" cy="612648"/>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grpSp>
          <p:nvGrpSpPr>
            <p:cNvPr id="56" name="Group 544"/>
            <p:cNvGrpSpPr>
              <a:grpSpLocks noChangeAspect="1"/>
            </p:cNvGrpSpPr>
            <p:nvPr/>
          </p:nvGrpSpPr>
          <p:grpSpPr>
            <a:xfrm>
              <a:off x="7661583" y="2114154"/>
              <a:ext cx="1218951" cy="756000"/>
              <a:chOff x="2638425" y="2667000"/>
              <a:chExt cx="2608263" cy="1617663"/>
            </a:xfrm>
          </p:grpSpPr>
          <p:sp>
            <p:nvSpPr>
              <p:cNvPr id="59" name="Freeform 6"/>
              <p:cNvSpPr>
                <a:spLocks/>
              </p:cNvSpPr>
              <p:nvPr/>
            </p:nvSpPr>
            <p:spPr bwMode="auto">
              <a:xfrm>
                <a:off x="2646889" y="2821290"/>
                <a:ext cx="761743" cy="222687"/>
              </a:xfrm>
              <a:custGeom>
                <a:avLst/>
                <a:gdLst/>
                <a:ahLst/>
                <a:cxnLst>
                  <a:cxn ang="0">
                    <a:pos x="0" y="138"/>
                  </a:cxn>
                  <a:cxn ang="0">
                    <a:pos x="1" y="131"/>
                  </a:cxn>
                  <a:cxn ang="0">
                    <a:pos x="4" y="124"/>
                  </a:cxn>
                  <a:cxn ang="0">
                    <a:pos x="8" y="117"/>
                  </a:cxn>
                  <a:cxn ang="0">
                    <a:pos x="13" y="110"/>
                  </a:cxn>
                  <a:cxn ang="0">
                    <a:pos x="20" y="104"/>
                  </a:cxn>
                  <a:cxn ang="0">
                    <a:pos x="29" y="97"/>
                  </a:cxn>
                  <a:cxn ang="0">
                    <a:pos x="38" y="91"/>
                  </a:cxn>
                  <a:cxn ang="0">
                    <a:pos x="49" y="84"/>
                  </a:cxn>
                  <a:cxn ang="0">
                    <a:pos x="61" y="78"/>
                  </a:cxn>
                  <a:cxn ang="0">
                    <a:pos x="75" y="72"/>
                  </a:cxn>
                  <a:cxn ang="0">
                    <a:pos x="89" y="67"/>
                  </a:cxn>
                  <a:cxn ang="0">
                    <a:pos x="105" y="61"/>
                  </a:cxn>
                  <a:cxn ang="0">
                    <a:pos x="122" y="56"/>
                  </a:cxn>
                  <a:cxn ang="0">
                    <a:pos x="139" y="50"/>
                  </a:cxn>
                  <a:cxn ang="0">
                    <a:pos x="158" y="45"/>
                  </a:cxn>
                  <a:cxn ang="0">
                    <a:pos x="178" y="41"/>
                  </a:cxn>
                  <a:cxn ang="0">
                    <a:pos x="220" y="32"/>
                  </a:cxn>
                  <a:cxn ang="0">
                    <a:pos x="266" y="24"/>
                  </a:cxn>
                  <a:cxn ang="0">
                    <a:pos x="315" y="17"/>
                  </a:cxn>
                  <a:cxn ang="0">
                    <a:pos x="367" y="11"/>
                  </a:cxn>
                  <a:cxn ang="0">
                    <a:pos x="422" y="6"/>
                  </a:cxn>
                  <a:cxn ang="0">
                    <a:pos x="479" y="3"/>
                  </a:cxn>
                  <a:cxn ang="0">
                    <a:pos x="537" y="1"/>
                  </a:cxn>
                  <a:cxn ang="0">
                    <a:pos x="598" y="0"/>
                  </a:cxn>
                  <a:cxn ang="0">
                    <a:pos x="600" y="0"/>
                  </a:cxn>
                  <a:cxn ang="0">
                    <a:pos x="602" y="0"/>
                  </a:cxn>
                  <a:cxn ang="0">
                    <a:pos x="598" y="140"/>
                  </a:cxn>
                  <a:cxn ang="0">
                    <a:pos x="0" y="138"/>
                  </a:cxn>
                </a:cxnLst>
                <a:rect l="0" t="0" r="r" b="b"/>
                <a:pathLst>
                  <a:path w="602" h="140">
                    <a:moveTo>
                      <a:pt x="0" y="138"/>
                    </a:moveTo>
                    <a:lnTo>
                      <a:pt x="1" y="131"/>
                    </a:lnTo>
                    <a:lnTo>
                      <a:pt x="4" y="124"/>
                    </a:lnTo>
                    <a:lnTo>
                      <a:pt x="8" y="117"/>
                    </a:lnTo>
                    <a:lnTo>
                      <a:pt x="13" y="110"/>
                    </a:lnTo>
                    <a:lnTo>
                      <a:pt x="20" y="104"/>
                    </a:lnTo>
                    <a:lnTo>
                      <a:pt x="29" y="97"/>
                    </a:lnTo>
                    <a:lnTo>
                      <a:pt x="38" y="91"/>
                    </a:lnTo>
                    <a:lnTo>
                      <a:pt x="49" y="84"/>
                    </a:lnTo>
                    <a:lnTo>
                      <a:pt x="61" y="78"/>
                    </a:lnTo>
                    <a:lnTo>
                      <a:pt x="75" y="72"/>
                    </a:lnTo>
                    <a:lnTo>
                      <a:pt x="89" y="67"/>
                    </a:lnTo>
                    <a:lnTo>
                      <a:pt x="105" y="61"/>
                    </a:lnTo>
                    <a:lnTo>
                      <a:pt x="122" y="56"/>
                    </a:lnTo>
                    <a:lnTo>
                      <a:pt x="139" y="50"/>
                    </a:lnTo>
                    <a:lnTo>
                      <a:pt x="158" y="45"/>
                    </a:lnTo>
                    <a:lnTo>
                      <a:pt x="178" y="41"/>
                    </a:lnTo>
                    <a:lnTo>
                      <a:pt x="220" y="32"/>
                    </a:lnTo>
                    <a:lnTo>
                      <a:pt x="266" y="24"/>
                    </a:lnTo>
                    <a:lnTo>
                      <a:pt x="315" y="17"/>
                    </a:lnTo>
                    <a:lnTo>
                      <a:pt x="367" y="11"/>
                    </a:lnTo>
                    <a:lnTo>
                      <a:pt x="422" y="6"/>
                    </a:lnTo>
                    <a:lnTo>
                      <a:pt x="479" y="3"/>
                    </a:lnTo>
                    <a:lnTo>
                      <a:pt x="537" y="1"/>
                    </a:lnTo>
                    <a:lnTo>
                      <a:pt x="598" y="0"/>
                    </a:lnTo>
                    <a:lnTo>
                      <a:pt x="600" y="0"/>
                    </a:lnTo>
                    <a:lnTo>
                      <a:pt x="602" y="0"/>
                    </a:lnTo>
                    <a:lnTo>
                      <a:pt x="598" y="140"/>
                    </a:lnTo>
                    <a:lnTo>
                      <a:pt x="0" y="138"/>
                    </a:lnTo>
                    <a:close/>
                  </a:path>
                </a:pathLst>
              </a:custGeom>
              <a:solidFill>
                <a:srgbClr val="FFFF99"/>
              </a:solidFill>
              <a:ln w="9525">
                <a:noFill/>
                <a:round/>
                <a:headEnd/>
                <a:tailEnd/>
              </a:ln>
            </p:spPr>
            <p:txBody>
              <a:bodyPr wrap="none" lIns="0" tIns="0" rIns="0" bIns="0">
                <a:spAutoFit/>
              </a:bodyPr>
              <a:lstStyle/>
              <a:p>
                <a:endParaRPr lang="en-US"/>
              </a:p>
            </p:txBody>
          </p:sp>
          <p:sp>
            <p:nvSpPr>
              <p:cNvPr id="60" name="Freeform 7"/>
              <p:cNvSpPr>
                <a:spLocks/>
              </p:cNvSpPr>
              <p:nvPr/>
            </p:nvSpPr>
            <p:spPr bwMode="auto">
              <a:xfrm>
                <a:off x="2646889" y="3958585"/>
                <a:ext cx="754689" cy="184512"/>
              </a:xfrm>
              <a:custGeom>
                <a:avLst/>
                <a:gdLst/>
                <a:ahLst/>
                <a:cxnLst>
                  <a:cxn ang="0">
                    <a:pos x="597" y="116"/>
                  </a:cxn>
                  <a:cxn ang="0">
                    <a:pos x="536" y="115"/>
                  </a:cxn>
                  <a:cxn ang="0">
                    <a:pos x="477" y="114"/>
                  </a:cxn>
                  <a:cxn ang="0">
                    <a:pos x="419" y="111"/>
                  </a:cxn>
                  <a:cxn ang="0">
                    <a:pos x="365" y="107"/>
                  </a:cxn>
                  <a:cxn ang="0">
                    <a:pos x="312" y="102"/>
                  </a:cxn>
                  <a:cxn ang="0">
                    <a:pos x="263" y="97"/>
                  </a:cxn>
                  <a:cxn ang="0">
                    <a:pos x="217" y="90"/>
                  </a:cxn>
                  <a:cxn ang="0">
                    <a:pos x="175" y="83"/>
                  </a:cxn>
                  <a:cxn ang="0">
                    <a:pos x="155" y="79"/>
                  </a:cxn>
                  <a:cxn ang="0">
                    <a:pos x="136" y="75"/>
                  </a:cxn>
                  <a:cxn ang="0">
                    <a:pos x="119" y="70"/>
                  </a:cxn>
                  <a:cxn ang="0">
                    <a:pos x="102" y="66"/>
                  </a:cxn>
                  <a:cxn ang="0">
                    <a:pos x="86" y="61"/>
                  </a:cxn>
                  <a:cxn ang="0">
                    <a:pos x="72" y="56"/>
                  </a:cxn>
                  <a:cxn ang="0">
                    <a:pos x="59" y="51"/>
                  </a:cxn>
                  <a:cxn ang="0">
                    <a:pos x="47" y="46"/>
                  </a:cxn>
                  <a:cxn ang="0">
                    <a:pos x="36" y="41"/>
                  </a:cxn>
                  <a:cxn ang="0">
                    <a:pos x="27" y="36"/>
                  </a:cxn>
                  <a:cxn ang="0">
                    <a:pos x="19" y="31"/>
                  </a:cxn>
                  <a:cxn ang="0">
                    <a:pos x="12" y="25"/>
                  </a:cxn>
                  <a:cxn ang="0">
                    <a:pos x="7" y="19"/>
                  </a:cxn>
                  <a:cxn ang="0">
                    <a:pos x="3" y="14"/>
                  </a:cxn>
                  <a:cxn ang="0">
                    <a:pos x="1" y="8"/>
                  </a:cxn>
                  <a:cxn ang="0">
                    <a:pos x="0" y="2"/>
                  </a:cxn>
                  <a:cxn ang="0">
                    <a:pos x="0" y="1"/>
                  </a:cxn>
                  <a:cxn ang="0">
                    <a:pos x="0" y="0"/>
                  </a:cxn>
                  <a:cxn ang="0">
                    <a:pos x="597" y="2"/>
                  </a:cxn>
                  <a:cxn ang="0">
                    <a:pos x="597" y="116"/>
                  </a:cxn>
                </a:cxnLst>
                <a:rect l="0" t="0" r="r" b="b"/>
                <a:pathLst>
                  <a:path w="597" h="116">
                    <a:moveTo>
                      <a:pt x="597" y="116"/>
                    </a:moveTo>
                    <a:lnTo>
                      <a:pt x="536" y="115"/>
                    </a:lnTo>
                    <a:lnTo>
                      <a:pt x="477" y="114"/>
                    </a:lnTo>
                    <a:lnTo>
                      <a:pt x="419" y="111"/>
                    </a:lnTo>
                    <a:lnTo>
                      <a:pt x="365" y="107"/>
                    </a:lnTo>
                    <a:lnTo>
                      <a:pt x="312" y="102"/>
                    </a:lnTo>
                    <a:lnTo>
                      <a:pt x="263" y="97"/>
                    </a:lnTo>
                    <a:lnTo>
                      <a:pt x="217" y="90"/>
                    </a:lnTo>
                    <a:lnTo>
                      <a:pt x="175" y="83"/>
                    </a:lnTo>
                    <a:lnTo>
                      <a:pt x="155" y="79"/>
                    </a:lnTo>
                    <a:lnTo>
                      <a:pt x="136" y="75"/>
                    </a:lnTo>
                    <a:lnTo>
                      <a:pt x="119" y="70"/>
                    </a:lnTo>
                    <a:lnTo>
                      <a:pt x="102" y="66"/>
                    </a:lnTo>
                    <a:lnTo>
                      <a:pt x="86" y="61"/>
                    </a:lnTo>
                    <a:lnTo>
                      <a:pt x="72" y="56"/>
                    </a:lnTo>
                    <a:lnTo>
                      <a:pt x="59" y="51"/>
                    </a:lnTo>
                    <a:lnTo>
                      <a:pt x="47" y="46"/>
                    </a:lnTo>
                    <a:lnTo>
                      <a:pt x="36" y="41"/>
                    </a:lnTo>
                    <a:lnTo>
                      <a:pt x="27" y="36"/>
                    </a:lnTo>
                    <a:lnTo>
                      <a:pt x="19" y="31"/>
                    </a:lnTo>
                    <a:lnTo>
                      <a:pt x="12" y="25"/>
                    </a:lnTo>
                    <a:lnTo>
                      <a:pt x="7" y="19"/>
                    </a:lnTo>
                    <a:lnTo>
                      <a:pt x="3" y="14"/>
                    </a:lnTo>
                    <a:lnTo>
                      <a:pt x="1" y="8"/>
                    </a:lnTo>
                    <a:lnTo>
                      <a:pt x="0" y="2"/>
                    </a:lnTo>
                    <a:lnTo>
                      <a:pt x="0" y="1"/>
                    </a:lnTo>
                    <a:lnTo>
                      <a:pt x="0" y="0"/>
                    </a:lnTo>
                    <a:lnTo>
                      <a:pt x="597" y="2"/>
                    </a:lnTo>
                    <a:lnTo>
                      <a:pt x="597" y="116"/>
                    </a:lnTo>
                    <a:close/>
                  </a:path>
                </a:pathLst>
              </a:custGeom>
              <a:solidFill>
                <a:srgbClr val="FFFF99"/>
              </a:solidFill>
              <a:ln w="9525">
                <a:noFill/>
                <a:round/>
                <a:headEnd/>
                <a:tailEnd/>
              </a:ln>
            </p:spPr>
            <p:txBody>
              <a:bodyPr wrap="none" lIns="0" tIns="0" rIns="0" bIns="0">
                <a:spAutoFit/>
              </a:bodyPr>
              <a:lstStyle/>
              <a:p>
                <a:endParaRPr lang="en-US"/>
              </a:p>
            </p:txBody>
          </p:sp>
          <p:sp>
            <p:nvSpPr>
              <p:cNvPr id="61" name="Rectangle 8"/>
              <p:cNvSpPr>
                <a:spLocks noChangeArrowheads="1"/>
              </p:cNvSpPr>
              <p:nvPr/>
            </p:nvSpPr>
            <p:spPr bwMode="auto">
              <a:xfrm>
                <a:off x="2639836" y="3032843"/>
                <a:ext cx="768796" cy="930514"/>
              </a:xfrm>
              <a:prstGeom prst="rect">
                <a:avLst/>
              </a:prstGeom>
              <a:solidFill>
                <a:srgbClr val="FFFF99"/>
              </a:solidFill>
              <a:ln w="9525">
                <a:noFill/>
                <a:miter lim="800000"/>
                <a:headEnd/>
                <a:tailEnd/>
              </a:ln>
            </p:spPr>
            <p:txBody>
              <a:bodyPr wrap="none" lIns="0" tIns="0" rIns="0" bIns="0">
                <a:spAutoFit/>
              </a:bodyPr>
              <a:lstStyle/>
              <a:p>
                <a:endParaRPr lang="en-US"/>
              </a:p>
            </p:txBody>
          </p:sp>
          <p:sp>
            <p:nvSpPr>
              <p:cNvPr id="62" name="Rectangle 9"/>
              <p:cNvSpPr>
                <a:spLocks noChangeArrowheads="1"/>
              </p:cNvSpPr>
              <p:nvPr/>
            </p:nvSpPr>
            <p:spPr bwMode="auto">
              <a:xfrm>
                <a:off x="3376187" y="2821290"/>
                <a:ext cx="457046" cy="1309082"/>
              </a:xfrm>
              <a:prstGeom prst="rect">
                <a:avLst/>
              </a:prstGeom>
              <a:solidFill>
                <a:srgbClr val="FFFF99"/>
              </a:solidFill>
              <a:ln w="9525">
                <a:noFill/>
                <a:miter lim="800000"/>
                <a:headEnd/>
                <a:tailEnd/>
              </a:ln>
            </p:spPr>
            <p:txBody>
              <a:bodyPr wrap="none" lIns="0" tIns="0" rIns="0" bIns="0">
                <a:spAutoFit/>
              </a:bodyPr>
              <a:lstStyle/>
              <a:p>
                <a:endParaRPr lang="en-US"/>
              </a:p>
            </p:txBody>
          </p:sp>
          <p:sp>
            <p:nvSpPr>
              <p:cNvPr id="63" name="Freeform 10"/>
              <p:cNvSpPr>
                <a:spLocks/>
              </p:cNvSpPr>
              <p:nvPr/>
            </p:nvSpPr>
            <p:spPr bwMode="auto">
              <a:xfrm>
                <a:off x="2639836" y="2816519"/>
                <a:ext cx="757511" cy="219506"/>
              </a:xfrm>
              <a:custGeom>
                <a:avLst/>
                <a:gdLst/>
                <a:ahLst/>
                <a:cxnLst>
                  <a:cxn ang="0">
                    <a:pos x="0" y="138"/>
                  </a:cxn>
                  <a:cxn ang="0">
                    <a:pos x="2" y="131"/>
                  </a:cxn>
                  <a:cxn ang="0">
                    <a:pos x="5" y="124"/>
                  </a:cxn>
                  <a:cxn ang="0">
                    <a:pos x="10" y="117"/>
                  </a:cxn>
                  <a:cxn ang="0">
                    <a:pos x="16" y="110"/>
                  </a:cxn>
                  <a:cxn ang="0">
                    <a:pos x="24" y="103"/>
                  </a:cxn>
                  <a:cxn ang="0">
                    <a:pos x="32" y="97"/>
                  </a:cxn>
                  <a:cxn ang="0">
                    <a:pos x="42" y="90"/>
                  </a:cxn>
                  <a:cxn ang="0">
                    <a:pos x="54" y="84"/>
                  </a:cxn>
                  <a:cxn ang="0">
                    <a:pos x="66" y="78"/>
                  </a:cxn>
                  <a:cxn ang="0">
                    <a:pos x="80" y="72"/>
                  </a:cxn>
                  <a:cxn ang="0">
                    <a:pos x="94" y="66"/>
                  </a:cxn>
                  <a:cxn ang="0">
                    <a:pos x="110" y="61"/>
                  </a:cxn>
                  <a:cxn ang="0">
                    <a:pos x="127" y="55"/>
                  </a:cxn>
                  <a:cxn ang="0">
                    <a:pos x="144" y="50"/>
                  </a:cxn>
                  <a:cxn ang="0">
                    <a:pos x="183" y="40"/>
                  </a:cxn>
                  <a:cxn ang="0">
                    <a:pos x="225" y="31"/>
                  </a:cxn>
                  <a:cxn ang="0">
                    <a:pos x="270" y="23"/>
                  </a:cxn>
                  <a:cxn ang="0">
                    <a:pos x="319" y="17"/>
                  </a:cxn>
                  <a:cxn ang="0">
                    <a:pos x="370" y="11"/>
                  </a:cxn>
                  <a:cxn ang="0">
                    <a:pos x="423" y="6"/>
                  </a:cxn>
                  <a:cxn ang="0">
                    <a:pos x="479" y="3"/>
                  </a:cxn>
                  <a:cxn ang="0">
                    <a:pos x="537" y="1"/>
                  </a:cxn>
                  <a:cxn ang="0">
                    <a:pos x="596" y="0"/>
                  </a:cxn>
                  <a:cxn ang="0">
                    <a:pos x="598" y="0"/>
                  </a:cxn>
                  <a:cxn ang="0">
                    <a:pos x="600" y="0"/>
                  </a:cxn>
                </a:cxnLst>
                <a:rect l="0" t="0" r="r" b="b"/>
                <a:pathLst>
                  <a:path w="600" h="138">
                    <a:moveTo>
                      <a:pt x="0" y="138"/>
                    </a:moveTo>
                    <a:lnTo>
                      <a:pt x="2" y="131"/>
                    </a:lnTo>
                    <a:lnTo>
                      <a:pt x="5" y="124"/>
                    </a:lnTo>
                    <a:lnTo>
                      <a:pt x="10" y="117"/>
                    </a:lnTo>
                    <a:lnTo>
                      <a:pt x="16" y="110"/>
                    </a:lnTo>
                    <a:lnTo>
                      <a:pt x="24" y="103"/>
                    </a:lnTo>
                    <a:lnTo>
                      <a:pt x="32" y="97"/>
                    </a:lnTo>
                    <a:lnTo>
                      <a:pt x="42" y="90"/>
                    </a:lnTo>
                    <a:lnTo>
                      <a:pt x="54" y="84"/>
                    </a:lnTo>
                    <a:lnTo>
                      <a:pt x="66" y="78"/>
                    </a:lnTo>
                    <a:lnTo>
                      <a:pt x="80" y="72"/>
                    </a:lnTo>
                    <a:lnTo>
                      <a:pt x="94" y="66"/>
                    </a:lnTo>
                    <a:lnTo>
                      <a:pt x="110" y="61"/>
                    </a:lnTo>
                    <a:lnTo>
                      <a:pt x="127" y="55"/>
                    </a:lnTo>
                    <a:lnTo>
                      <a:pt x="144" y="50"/>
                    </a:lnTo>
                    <a:lnTo>
                      <a:pt x="183" y="40"/>
                    </a:lnTo>
                    <a:lnTo>
                      <a:pt x="225" y="31"/>
                    </a:lnTo>
                    <a:lnTo>
                      <a:pt x="270" y="23"/>
                    </a:lnTo>
                    <a:lnTo>
                      <a:pt x="319" y="17"/>
                    </a:lnTo>
                    <a:lnTo>
                      <a:pt x="370" y="11"/>
                    </a:lnTo>
                    <a:lnTo>
                      <a:pt x="423" y="6"/>
                    </a:lnTo>
                    <a:lnTo>
                      <a:pt x="479" y="3"/>
                    </a:lnTo>
                    <a:lnTo>
                      <a:pt x="537" y="1"/>
                    </a:lnTo>
                    <a:lnTo>
                      <a:pt x="596" y="0"/>
                    </a:lnTo>
                    <a:lnTo>
                      <a:pt x="598" y="0"/>
                    </a:lnTo>
                    <a:lnTo>
                      <a:pt x="600" y="0"/>
                    </a:lnTo>
                  </a:path>
                </a:pathLst>
              </a:custGeom>
              <a:noFill/>
              <a:ln w="12700">
                <a:solidFill>
                  <a:srgbClr val="000000"/>
                </a:solidFill>
                <a:prstDash val="solid"/>
                <a:round/>
                <a:headEnd/>
                <a:tailEnd/>
              </a:ln>
            </p:spPr>
            <p:txBody>
              <a:bodyPr wrap="none" lIns="0" tIns="0" rIns="0" bIns="0">
                <a:spAutoFit/>
              </a:bodyPr>
              <a:lstStyle/>
              <a:p>
                <a:endParaRPr lang="en-US"/>
              </a:p>
            </p:txBody>
          </p:sp>
          <p:sp>
            <p:nvSpPr>
              <p:cNvPr id="64" name="Freeform 11"/>
              <p:cNvSpPr>
                <a:spLocks/>
              </p:cNvSpPr>
              <p:nvPr/>
            </p:nvSpPr>
            <p:spPr bwMode="auto">
              <a:xfrm>
                <a:off x="2641246" y="3958585"/>
                <a:ext cx="756100" cy="181331"/>
              </a:xfrm>
              <a:custGeom>
                <a:avLst/>
                <a:gdLst/>
                <a:ahLst/>
                <a:cxnLst>
                  <a:cxn ang="0">
                    <a:pos x="598" y="114"/>
                  </a:cxn>
                  <a:cxn ang="0">
                    <a:pos x="537" y="113"/>
                  </a:cxn>
                  <a:cxn ang="0">
                    <a:pos x="478" y="112"/>
                  </a:cxn>
                  <a:cxn ang="0">
                    <a:pos x="420" y="109"/>
                  </a:cxn>
                  <a:cxn ang="0">
                    <a:pos x="365" y="105"/>
                  </a:cxn>
                  <a:cxn ang="0">
                    <a:pos x="313" y="101"/>
                  </a:cxn>
                  <a:cxn ang="0">
                    <a:pos x="264" y="95"/>
                  </a:cxn>
                  <a:cxn ang="0">
                    <a:pos x="218" y="89"/>
                  </a:cxn>
                  <a:cxn ang="0">
                    <a:pos x="175" y="81"/>
                  </a:cxn>
                  <a:cxn ang="0">
                    <a:pos x="155" y="77"/>
                  </a:cxn>
                  <a:cxn ang="0">
                    <a:pos x="137" y="73"/>
                  </a:cxn>
                  <a:cxn ang="0">
                    <a:pos x="119" y="69"/>
                  </a:cxn>
                  <a:cxn ang="0">
                    <a:pos x="102" y="65"/>
                  </a:cxn>
                  <a:cxn ang="0">
                    <a:pos x="87" y="60"/>
                  </a:cxn>
                  <a:cxn ang="0">
                    <a:pos x="72" y="55"/>
                  </a:cxn>
                  <a:cxn ang="0">
                    <a:pos x="59" y="51"/>
                  </a:cxn>
                  <a:cxn ang="0">
                    <a:pos x="47" y="46"/>
                  </a:cxn>
                  <a:cxn ang="0">
                    <a:pos x="36" y="41"/>
                  </a:cxn>
                  <a:cxn ang="0">
                    <a:pos x="27" y="35"/>
                  </a:cxn>
                  <a:cxn ang="0">
                    <a:pos x="19" y="30"/>
                  </a:cxn>
                  <a:cxn ang="0">
                    <a:pos x="12" y="25"/>
                  </a:cxn>
                  <a:cxn ang="0">
                    <a:pos x="7" y="19"/>
                  </a:cxn>
                  <a:cxn ang="0">
                    <a:pos x="3" y="14"/>
                  </a:cxn>
                  <a:cxn ang="0">
                    <a:pos x="1" y="8"/>
                  </a:cxn>
                  <a:cxn ang="0">
                    <a:pos x="0" y="2"/>
                  </a:cxn>
                  <a:cxn ang="0">
                    <a:pos x="0" y="1"/>
                  </a:cxn>
                  <a:cxn ang="0">
                    <a:pos x="0" y="0"/>
                  </a:cxn>
                </a:cxnLst>
                <a:rect l="0" t="0" r="r" b="b"/>
                <a:pathLst>
                  <a:path w="598" h="114">
                    <a:moveTo>
                      <a:pt x="598" y="114"/>
                    </a:moveTo>
                    <a:lnTo>
                      <a:pt x="537" y="113"/>
                    </a:lnTo>
                    <a:lnTo>
                      <a:pt x="478" y="112"/>
                    </a:lnTo>
                    <a:lnTo>
                      <a:pt x="420" y="109"/>
                    </a:lnTo>
                    <a:lnTo>
                      <a:pt x="365" y="105"/>
                    </a:lnTo>
                    <a:lnTo>
                      <a:pt x="313" y="101"/>
                    </a:lnTo>
                    <a:lnTo>
                      <a:pt x="264" y="95"/>
                    </a:lnTo>
                    <a:lnTo>
                      <a:pt x="218" y="89"/>
                    </a:lnTo>
                    <a:lnTo>
                      <a:pt x="175" y="81"/>
                    </a:lnTo>
                    <a:lnTo>
                      <a:pt x="155" y="77"/>
                    </a:lnTo>
                    <a:lnTo>
                      <a:pt x="137" y="73"/>
                    </a:lnTo>
                    <a:lnTo>
                      <a:pt x="119" y="69"/>
                    </a:lnTo>
                    <a:lnTo>
                      <a:pt x="102" y="65"/>
                    </a:lnTo>
                    <a:lnTo>
                      <a:pt x="87" y="60"/>
                    </a:lnTo>
                    <a:lnTo>
                      <a:pt x="72" y="55"/>
                    </a:lnTo>
                    <a:lnTo>
                      <a:pt x="59" y="51"/>
                    </a:lnTo>
                    <a:lnTo>
                      <a:pt x="47" y="46"/>
                    </a:lnTo>
                    <a:lnTo>
                      <a:pt x="36" y="41"/>
                    </a:lnTo>
                    <a:lnTo>
                      <a:pt x="27" y="35"/>
                    </a:lnTo>
                    <a:lnTo>
                      <a:pt x="19" y="30"/>
                    </a:lnTo>
                    <a:lnTo>
                      <a:pt x="12" y="25"/>
                    </a:lnTo>
                    <a:lnTo>
                      <a:pt x="7" y="19"/>
                    </a:lnTo>
                    <a:lnTo>
                      <a:pt x="3" y="14"/>
                    </a:lnTo>
                    <a:lnTo>
                      <a:pt x="1" y="8"/>
                    </a:lnTo>
                    <a:lnTo>
                      <a:pt x="0" y="2"/>
                    </a:lnTo>
                    <a:lnTo>
                      <a:pt x="0" y="1"/>
                    </a:lnTo>
                    <a:lnTo>
                      <a:pt x="0" y="0"/>
                    </a:lnTo>
                  </a:path>
                </a:pathLst>
              </a:custGeom>
              <a:noFill/>
              <a:ln w="12700">
                <a:solidFill>
                  <a:srgbClr val="000000"/>
                </a:solidFill>
                <a:prstDash val="solid"/>
                <a:round/>
                <a:headEnd/>
                <a:tailEnd/>
              </a:ln>
            </p:spPr>
            <p:txBody>
              <a:bodyPr wrap="none" lIns="0" tIns="0" rIns="0" bIns="0">
                <a:spAutoFit/>
              </a:bodyPr>
              <a:lstStyle/>
              <a:p>
                <a:endParaRPr lang="en-US"/>
              </a:p>
            </p:txBody>
          </p:sp>
          <p:sp>
            <p:nvSpPr>
              <p:cNvPr id="65" name="Line 12"/>
              <p:cNvSpPr>
                <a:spLocks noChangeShapeType="1"/>
              </p:cNvSpPr>
              <p:nvPr/>
            </p:nvSpPr>
            <p:spPr bwMode="auto">
              <a:xfrm>
                <a:off x="2638425" y="3042387"/>
                <a:ext cx="1411" cy="914608"/>
              </a:xfrm>
              <a:prstGeom prst="line">
                <a:avLst/>
              </a:prstGeom>
              <a:noFill/>
              <a:ln w="12700">
                <a:solidFill>
                  <a:srgbClr val="000000"/>
                </a:solidFill>
                <a:round/>
                <a:headEnd/>
                <a:tailEnd/>
              </a:ln>
            </p:spPr>
            <p:txBody>
              <a:bodyPr wrap="none" lIns="0" tIns="0" rIns="0" bIns="0">
                <a:spAutoFit/>
              </a:bodyPr>
              <a:lstStyle/>
              <a:p>
                <a:endParaRPr lang="en-US"/>
              </a:p>
            </p:txBody>
          </p:sp>
          <p:sp>
            <p:nvSpPr>
              <p:cNvPr id="66" name="Line 13"/>
              <p:cNvSpPr>
                <a:spLocks noChangeShapeType="1"/>
              </p:cNvSpPr>
              <p:nvPr/>
            </p:nvSpPr>
            <p:spPr bwMode="auto">
              <a:xfrm>
                <a:off x="3401578" y="2814928"/>
                <a:ext cx="430243"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67" name="Line 14"/>
              <p:cNvSpPr>
                <a:spLocks noChangeShapeType="1"/>
              </p:cNvSpPr>
              <p:nvPr/>
            </p:nvSpPr>
            <p:spPr bwMode="auto">
              <a:xfrm>
                <a:off x="3373366" y="4136735"/>
                <a:ext cx="448582"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68" name="Freeform 15"/>
              <p:cNvSpPr>
                <a:spLocks/>
              </p:cNvSpPr>
              <p:nvPr/>
            </p:nvSpPr>
            <p:spPr bwMode="auto">
              <a:xfrm>
                <a:off x="3694990" y="4041298"/>
                <a:ext cx="66300" cy="68397"/>
              </a:xfrm>
              <a:custGeom>
                <a:avLst/>
                <a:gdLst/>
                <a:ahLst/>
                <a:cxnLst>
                  <a:cxn ang="0">
                    <a:pos x="0" y="0"/>
                  </a:cxn>
                  <a:cxn ang="0">
                    <a:pos x="0" y="43"/>
                  </a:cxn>
                  <a:cxn ang="0">
                    <a:pos x="52" y="43"/>
                  </a:cxn>
                  <a:cxn ang="0">
                    <a:pos x="0" y="0"/>
                  </a:cxn>
                </a:cxnLst>
                <a:rect l="0" t="0" r="r" b="b"/>
                <a:pathLst>
                  <a:path w="52" h="43">
                    <a:moveTo>
                      <a:pt x="0" y="0"/>
                    </a:moveTo>
                    <a:lnTo>
                      <a:pt x="0" y="43"/>
                    </a:lnTo>
                    <a:lnTo>
                      <a:pt x="52" y="43"/>
                    </a:lnTo>
                    <a:lnTo>
                      <a:pt x="0" y="0"/>
                    </a:lnTo>
                    <a:close/>
                  </a:path>
                </a:pathLst>
              </a:custGeom>
              <a:solidFill>
                <a:srgbClr val="C7E9F3"/>
              </a:solidFill>
              <a:ln w="9525">
                <a:noFill/>
                <a:round/>
                <a:headEnd/>
                <a:tailEnd/>
              </a:ln>
            </p:spPr>
            <p:txBody>
              <a:bodyPr wrap="none" lIns="0" tIns="0" rIns="0" bIns="0">
                <a:spAutoFit/>
              </a:bodyPr>
              <a:lstStyle/>
              <a:p>
                <a:endParaRPr lang="en-US"/>
              </a:p>
            </p:txBody>
          </p:sp>
          <p:grpSp>
            <p:nvGrpSpPr>
              <p:cNvPr id="69" name="Group 16"/>
              <p:cNvGrpSpPr>
                <a:grpSpLocks/>
              </p:cNvGrpSpPr>
              <p:nvPr/>
            </p:nvGrpSpPr>
            <p:grpSpPr bwMode="auto">
              <a:xfrm>
                <a:off x="3266157" y="4042888"/>
                <a:ext cx="438707" cy="69987"/>
                <a:chOff x="2259" y="2962"/>
                <a:chExt cx="347" cy="44"/>
              </a:xfrm>
            </p:grpSpPr>
            <p:sp>
              <p:nvSpPr>
                <p:cNvPr id="119" name="Freeform 17"/>
                <p:cNvSpPr>
                  <a:spLocks/>
                </p:cNvSpPr>
                <p:nvPr/>
              </p:nvSpPr>
              <p:spPr bwMode="auto">
                <a:xfrm>
                  <a:off x="2259" y="2962"/>
                  <a:ext cx="347" cy="44"/>
                </a:xfrm>
                <a:custGeom>
                  <a:avLst/>
                  <a:gdLst/>
                  <a:ahLst/>
                  <a:cxnLst>
                    <a:cxn ang="0">
                      <a:pos x="0" y="44"/>
                    </a:cxn>
                    <a:cxn ang="0">
                      <a:pos x="2" y="40"/>
                    </a:cxn>
                    <a:cxn ang="0">
                      <a:pos x="7" y="35"/>
                    </a:cxn>
                    <a:cxn ang="0">
                      <a:pos x="16" y="31"/>
                    </a:cxn>
                    <a:cxn ang="0">
                      <a:pos x="27" y="27"/>
                    </a:cxn>
                    <a:cxn ang="0">
                      <a:pos x="42" y="23"/>
                    </a:cxn>
                    <a:cxn ang="0">
                      <a:pos x="59" y="20"/>
                    </a:cxn>
                    <a:cxn ang="0">
                      <a:pos x="79" y="16"/>
                    </a:cxn>
                    <a:cxn ang="0">
                      <a:pos x="102" y="13"/>
                    </a:cxn>
                    <a:cxn ang="0">
                      <a:pos x="126" y="10"/>
                    </a:cxn>
                    <a:cxn ang="0">
                      <a:pos x="153" y="8"/>
                    </a:cxn>
                    <a:cxn ang="0">
                      <a:pos x="181" y="5"/>
                    </a:cxn>
                    <a:cxn ang="0">
                      <a:pos x="212" y="4"/>
                    </a:cxn>
                    <a:cxn ang="0">
                      <a:pos x="244" y="2"/>
                    </a:cxn>
                    <a:cxn ang="0">
                      <a:pos x="277" y="1"/>
                    </a:cxn>
                    <a:cxn ang="0">
                      <a:pos x="311" y="0"/>
                    </a:cxn>
                    <a:cxn ang="0">
                      <a:pos x="347" y="0"/>
                    </a:cxn>
                    <a:cxn ang="0">
                      <a:pos x="347" y="44"/>
                    </a:cxn>
                    <a:cxn ang="0">
                      <a:pos x="0" y="44"/>
                    </a:cxn>
                  </a:cxnLst>
                  <a:rect l="0" t="0" r="r" b="b"/>
                  <a:pathLst>
                    <a:path w="347" h="44">
                      <a:moveTo>
                        <a:pt x="0" y="44"/>
                      </a:moveTo>
                      <a:lnTo>
                        <a:pt x="2" y="40"/>
                      </a:lnTo>
                      <a:lnTo>
                        <a:pt x="7" y="35"/>
                      </a:lnTo>
                      <a:lnTo>
                        <a:pt x="16" y="31"/>
                      </a:lnTo>
                      <a:lnTo>
                        <a:pt x="27" y="27"/>
                      </a:lnTo>
                      <a:lnTo>
                        <a:pt x="42" y="23"/>
                      </a:lnTo>
                      <a:lnTo>
                        <a:pt x="59" y="20"/>
                      </a:lnTo>
                      <a:lnTo>
                        <a:pt x="79" y="16"/>
                      </a:lnTo>
                      <a:lnTo>
                        <a:pt x="102" y="13"/>
                      </a:lnTo>
                      <a:lnTo>
                        <a:pt x="126" y="10"/>
                      </a:lnTo>
                      <a:lnTo>
                        <a:pt x="153" y="8"/>
                      </a:lnTo>
                      <a:lnTo>
                        <a:pt x="181" y="5"/>
                      </a:lnTo>
                      <a:lnTo>
                        <a:pt x="212" y="4"/>
                      </a:lnTo>
                      <a:lnTo>
                        <a:pt x="244" y="2"/>
                      </a:lnTo>
                      <a:lnTo>
                        <a:pt x="277" y="1"/>
                      </a:lnTo>
                      <a:lnTo>
                        <a:pt x="311" y="0"/>
                      </a:lnTo>
                      <a:lnTo>
                        <a:pt x="347" y="0"/>
                      </a:lnTo>
                      <a:lnTo>
                        <a:pt x="347" y="44"/>
                      </a:lnTo>
                      <a:lnTo>
                        <a:pt x="0" y="44"/>
                      </a:lnTo>
                      <a:close/>
                    </a:path>
                  </a:pathLst>
                </a:custGeom>
                <a:solidFill>
                  <a:srgbClr val="C7E9F3"/>
                </a:solidFill>
                <a:ln w="9525">
                  <a:noFill/>
                  <a:round/>
                  <a:headEnd/>
                  <a:tailEnd/>
                </a:ln>
              </p:spPr>
              <p:txBody>
                <a:bodyPr wrap="none" lIns="0" tIns="0" rIns="0" bIns="0">
                  <a:spAutoFit/>
                </a:bodyPr>
                <a:lstStyle/>
                <a:p>
                  <a:endParaRPr lang="en-US"/>
                </a:p>
              </p:txBody>
            </p:sp>
            <p:sp>
              <p:nvSpPr>
                <p:cNvPr id="120" name="Freeform 18"/>
                <p:cNvSpPr>
                  <a:spLocks/>
                </p:cNvSpPr>
                <p:nvPr/>
              </p:nvSpPr>
              <p:spPr bwMode="auto">
                <a:xfrm>
                  <a:off x="2259" y="2962"/>
                  <a:ext cx="347" cy="44"/>
                </a:xfrm>
                <a:custGeom>
                  <a:avLst/>
                  <a:gdLst/>
                  <a:ahLst/>
                  <a:cxnLst>
                    <a:cxn ang="0">
                      <a:pos x="0" y="44"/>
                    </a:cxn>
                    <a:cxn ang="0">
                      <a:pos x="2" y="40"/>
                    </a:cxn>
                    <a:cxn ang="0">
                      <a:pos x="7" y="35"/>
                    </a:cxn>
                    <a:cxn ang="0">
                      <a:pos x="16" y="31"/>
                    </a:cxn>
                    <a:cxn ang="0">
                      <a:pos x="27" y="27"/>
                    </a:cxn>
                    <a:cxn ang="0">
                      <a:pos x="42" y="23"/>
                    </a:cxn>
                    <a:cxn ang="0">
                      <a:pos x="59" y="20"/>
                    </a:cxn>
                    <a:cxn ang="0">
                      <a:pos x="79" y="16"/>
                    </a:cxn>
                    <a:cxn ang="0">
                      <a:pos x="102" y="13"/>
                    </a:cxn>
                    <a:cxn ang="0">
                      <a:pos x="126" y="10"/>
                    </a:cxn>
                    <a:cxn ang="0">
                      <a:pos x="153" y="8"/>
                    </a:cxn>
                    <a:cxn ang="0">
                      <a:pos x="181" y="5"/>
                    </a:cxn>
                    <a:cxn ang="0">
                      <a:pos x="212" y="4"/>
                    </a:cxn>
                    <a:cxn ang="0">
                      <a:pos x="244" y="2"/>
                    </a:cxn>
                    <a:cxn ang="0">
                      <a:pos x="277" y="1"/>
                    </a:cxn>
                    <a:cxn ang="0">
                      <a:pos x="311" y="0"/>
                    </a:cxn>
                    <a:cxn ang="0">
                      <a:pos x="347" y="0"/>
                    </a:cxn>
                  </a:cxnLst>
                  <a:rect l="0" t="0" r="r" b="b"/>
                  <a:pathLst>
                    <a:path w="347" h="44">
                      <a:moveTo>
                        <a:pt x="0" y="44"/>
                      </a:moveTo>
                      <a:lnTo>
                        <a:pt x="2" y="40"/>
                      </a:lnTo>
                      <a:lnTo>
                        <a:pt x="7" y="35"/>
                      </a:lnTo>
                      <a:lnTo>
                        <a:pt x="16" y="31"/>
                      </a:lnTo>
                      <a:lnTo>
                        <a:pt x="27" y="27"/>
                      </a:lnTo>
                      <a:lnTo>
                        <a:pt x="42" y="23"/>
                      </a:lnTo>
                      <a:lnTo>
                        <a:pt x="59" y="20"/>
                      </a:lnTo>
                      <a:lnTo>
                        <a:pt x="79" y="16"/>
                      </a:lnTo>
                      <a:lnTo>
                        <a:pt x="102" y="13"/>
                      </a:lnTo>
                      <a:lnTo>
                        <a:pt x="126" y="10"/>
                      </a:lnTo>
                      <a:lnTo>
                        <a:pt x="153" y="8"/>
                      </a:lnTo>
                      <a:lnTo>
                        <a:pt x="181" y="5"/>
                      </a:lnTo>
                      <a:lnTo>
                        <a:pt x="212" y="4"/>
                      </a:lnTo>
                      <a:lnTo>
                        <a:pt x="244" y="2"/>
                      </a:lnTo>
                      <a:lnTo>
                        <a:pt x="277" y="1"/>
                      </a:lnTo>
                      <a:lnTo>
                        <a:pt x="311" y="0"/>
                      </a:lnTo>
                      <a:lnTo>
                        <a:pt x="347" y="0"/>
                      </a:lnTo>
                    </a:path>
                  </a:pathLst>
                </a:custGeom>
                <a:noFill/>
                <a:ln w="12700">
                  <a:solidFill>
                    <a:srgbClr val="000000"/>
                  </a:solidFill>
                  <a:prstDash val="solid"/>
                  <a:round/>
                  <a:headEnd/>
                  <a:tailEnd/>
                </a:ln>
              </p:spPr>
              <p:txBody>
                <a:bodyPr wrap="none" lIns="0" tIns="0" rIns="0" bIns="0">
                  <a:spAutoFit/>
                </a:bodyPr>
                <a:lstStyle/>
                <a:p>
                  <a:endParaRPr lang="en-US"/>
                </a:p>
              </p:txBody>
            </p:sp>
          </p:grpSp>
          <p:sp>
            <p:nvSpPr>
              <p:cNvPr id="70" name="Line 19"/>
              <p:cNvSpPr>
                <a:spLocks noChangeShapeType="1"/>
              </p:cNvSpPr>
              <p:nvPr/>
            </p:nvSpPr>
            <p:spPr bwMode="auto">
              <a:xfrm flipH="1">
                <a:off x="3263336" y="4109695"/>
                <a:ext cx="502186"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71" name="Line 20"/>
              <p:cNvSpPr>
                <a:spLocks noChangeShapeType="1"/>
              </p:cNvSpPr>
              <p:nvPr/>
            </p:nvSpPr>
            <p:spPr bwMode="auto">
              <a:xfrm flipH="1" flipV="1">
                <a:off x="3707686" y="4041298"/>
                <a:ext cx="60657" cy="71578"/>
              </a:xfrm>
              <a:prstGeom prst="line">
                <a:avLst/>
              </a:prstGeom>
              <a:noFill/>
              <a:ln w="12700">
                <a:solidFill>
                  <a:srgbClr val="000000"/>
                </a:solidFill>
                <a:round/>
                <a:headEnd/>
                <a:tailEnd/>
              </a:ln>
            </p:spPr>
            <p:txBody>
              <a:bodyPr wrap="none" lIns="0" tIns="0" rIns="0" bIns="0">
                <a:spAutoFit/>
              </a:bodyPr>
              <a:lstStyle/>
              <a:p>
                <a:endParaRPr lang="en-US"/>
              </a:p>
            </p:txBody>
          </p:sp>
          <p:sp>
            <p:nvSpPr>
              <p:cNvPr id="72" name="Freeform 21"/>
              <p:cNvSpPr>
                <a:spLocks/>
              </p:cNvSpPr>
              <p:nvPr/>
            </p:nvSpPr>
            <p:spPr bwMode="auto">
              <a:xfrm>
                <a:off x="3682294" y="2845150"/>
                <a:ext cx="73353" cy="73169"/>
              </a:xfrm>
              <a:custGeom>
                <a:avLst/>
                <a:gdLst/>
                <a:ahLst/>
                <a:cxnLst>
                  <a:cxn ang="0">
                    <a:pos x="0" y="46"/>
                  </a:cxn>
                  <a:cxn ang="0">
                    <a:pos x="0" y="0"/>
                  </a:cxn>
                  <a:cxn ang="0">
                    <a:pos x="58" y="0"/>
                  </a:cxn>
                  <a:cxn ang="0">
                    <a:pos x="0" y="46"/>
                  </a:cxn>
                </a:cxnLst>
                <a:rect l="0" t="0" r="r" b="b"/>
                <a:pathLst>
                  <a:path w="58" h="46">
                    <a:moveTo>
                      <a:pt x="0" y="46"/>
                    </a:moveTo>
                    <a:lnTo>
                      <a:pt x="0" y="0"/>
                    </a:lnTo>
                    <a:lnTo>
                      <a:pt x="58" y="0"/>
                    </a:lnTo>
                    <a:lnTo>
                      <a:pt x="0" y="46"/>
                    </a:lnTo>
                    <a:close/>
                  </a:path>
                </a:pathLst>
              </a:custGeom>
              <a:solidFill>
                <a:srgbClr val="C7E9F3"/>
              </a:solidFill>
              <a:ln w="9525">
                <a:noFill/>
                <a:round/>
                <a:headEnd/>
                <a:tailEnd/>
              </a:ln>
            </p:spPr>
            <p:txBody>
              <a:bodyPr wrap="none" lIns="0" tIns="0" rIns="0" bIns="0">
                <a:spAutoFit/>
              </a:bodyPr>
              <a:lstStyle/>
              <a:p>
                <a:endParaRPr lang="en-US"/>
              </a:p>
            </p:txBody>
          </p:sp>
          <p:grpSp>
            <p:nvGrpSpPr>
              <p:cNvPr id="73" name="Group 22"/>
              <p:cNvGrpSpPr>
                <a:grpSpLocks/>
              </p:cNvGrpSpPr>
              <p:nvPr/>
            </p:nvGrpSpPr>
            <p:grpSpPr bwMode="auto">
              <a:xfrm>
                <a:off x="3256283" y="2838787"/>
                <a:ext cx="438707" cy="73169"/>
                <a:chOff x="2251" y="2205"/>
                <a:chExt cx="347" cy="46"/>
              </a:xfrm>
            </p:grpSpPr>
            <p:sp>
              <p:nvSpPr>
                <p:cNvPr id="117" name="Freeform 23"/>
                <p:cNvSpPr>
                  <a:spLocks/>
                </p:cNvSpPr>
                <p:nvPr/>
              </p:nvSpPr>
              <p:spPr bwMode="auto">
                <a:xfrm>
                  <a:off x="2251" y="2205"/>
                  <a:ext cx="347" cy="46"/>
                </a:xfrm>
                <a:custGeom>
                  <a:avLst/>
                  <a:gdLst/>
                  <a:ahLst/>
                  <a:cxnLst>
                    <a:cxn ang="0">
                      <a:pos x="0" y="0"/>
                    </a:cxn>
                    <a:cxn ang="0">
                      <a:pos x="2" y="5"/>
                    </a:cxn>
                    <a:cxn ang="0">
                      <a:pos x="7" y="9"/>
                    </a:cxn>
                    <a:cxn ang="0">
                      <a:pos x="16" y="14"/>
                    </a:cxn>
                    <a:cxn ang="0">
                      <a:pos x="27" y="18"/>
                    </a:cxn>
                    <a:cxn ang="0">
                      <a:pos x="42" y="22"/>
                    </a:cxn>
                    <a:cxn ang="0">
                      <a:pos x="59" y="26"/>
                    </a:cxn>
                    <a:cxn ang="0">
                      <a:pos x="79" y="29"/>
                    </a:cxn>
                    <a:cxn ang="0">
                      <a:pos x="102" y="32"/>
                    </a:cxn>
                    <a:cxn ang="0">
                      <a:pos x="126" y="35"/>
                    </a:cxn>
                    <a:cxn ang="0">
                      <a:pos x="153" y="38"/>
                    </a:cxn>
                    <a:cxn ang="0">
                      <a:pos x="181" y="40"/>
                    </a:cxn>
                    <a:cxn ang="0">
                      <a:pos x="212" y="42"/>
                    </a:cxn>
                    <a:cxn ang="0">
                      <a:pos x="244" y="44"/>
                    </a:cxn>
                    <a:cxn ang="0">
                      <a:pos x="277" y="45"/>
                    </a:cxn>
                    <a:cxn ang="0">
                      <a:pos x="311" y="46"/>
                    </a:cxn>
                    <a:cxn ang="0">
                      <a:pos x="347" y="46"/>
                    </a:cxn>
                    <a:cxn ang="0">
                      <a:pos x="347" y="0"/>
                    </a:cxn>
                    <a:cxn ang="0">
                      <a:pos x="0" y="0"/>
                    </a:cxn>
                  </a:cxnLst>
                  <a:rect l="0" t="0" r="r" b="b"/>
                  <a:pathLst>
                    <a:path w="347" h="46">
                      <a:moveTo>
                        <a:pt x="0" y="0"/>
                      </a:moveTo>
                      <a:lnTo>
                        <a:pt x="2" y="5"/>
                      </a:lnTo>
                      <a:lnTo>
                        <a:pt x="7" y="9"/>
                      </a:lnTo>
                      <a:lnTo>
                        <a:pt x="16" y="14"/>
                      </a:lnTo>
                      <a:lnTo>
                        <a:pt x="27" y="18"/>
                      </a:lnTo>
                      <a:lnTo>
                        <a:pt x="42" y="22"/>
                      </a:lnTo>
                      <a:lnTo>
                        <a:pt x="59" y="26"/>
                      </a:lnTo>
                      <a:lnTo>
                        <a:pt x="79" y="29"/>
                      </a:lnTo>
                      <a:lnTo>
                        <a:pt x="102" y="32"/>
                      </a:lnTo>
                      <a:lnTo>
                        <a:pt x="126" y="35"/>
                      </a:lnTo>
                      <a:lnTo>
                        <a:pt x="153" y="38"/>
                      </a:lnTo>
                      <a:lnTo>
                        <a:pt x="181" y="40"/>
                      </a:lnTo>
                      <a:lnTo>
                        <a:pt x="212" y="42"/>
                      </a:lnTo>
                      <a:lnTo>
                        <a:pt x="244" y="44"/>
                      </a:lnTo>
                      <a:lnTo>
                        <a:pt x="277" y="45"/>
                      </a:lnTo>
                      <a:lnTo>
                        <a:pt x="311" y="46"/>
                      </a:lnTo>
                      <a:lnTo>
                        <a:pt x="347" y="46"/>
                      </a:lnTo>
                      <a:lnTo>
                        <a:pt x="347" y="0"/>
                      </a:lnTo>
                      <a:lnTo>
                        <a:pt x="0" y="0"/>
                      </a:lnTo>
                      <a:close/>
                    </a:path>
                  </a:pathLst>
                </a:custGeom>
                <a:solidFill>
                  <a:srgbClr val="C7E9F3"/>
                </a:solidFill>
                <a:ln w="9525">
                  <a:noFill/>
                  <a:round/>
                  <a:headEnd/>
                  <a:tailEnd/>
                </a:ln>
              </p:spPr>
              <p:txBody>
                <a:bodyPr wrap="none" lIns="0" tIns="0" rIns="0" bIns="0">
                  <a:spAutoFit/>
                </a:bodyPr>
                <a:lstStyle/>
                <a:p>
                  <a:endParaRPr lang="en-US"/>
                </a:p>
              </p:txBody>
            </p:sp>
            <p:sp>
              <p:nvSpPr>
                <p:cNvPr id="118" name="Freeform 24"/>
                <p:cNvSpPr>
                  <a:spLocks/>
                </p:cNvSpPr>
                <p:nvPr/>
              </p:nvSpPr>
              <p:spPr bwMode="auto">
                <a:xfrm>
                  <a:off x="2251" y="2205"/>
                  <a:ext cx="347" cy="46"/>
                </a:xfrm>
                <a:custGeom>
                  <a:avLst/>
                  <a:gdLst/>
                  <a:ahLst/>
                  <a:cxnLst>
                    <a:cxn ang="0">
                      <a:pos x="0" y="0"/>
                    </a:cxn>
                    <a:cxn ang="0">
                      <a:pos x="2" y="5"/>
                    </a:cxn>
                    <a:cxn ang="0">
                      <a:pos x="7" y="9"/>
                    </a:cxn>
                    <a:cxn ang="0">
                      <a:pos x="16" y="14"/>
                    </a:cxn>
                    <a:cxn ang="0">
                      <a:pos x="27" y="18"/>
                    </a:cxn>
                    <a:cxn ang="0">
                      <a:pos x="42" y="22"/>
                    </a:cxn>
                    <a:cxn ang="0">
                      <a:pos x="59" y="26"/>
                    </a:cxn>
                    <a:cxn ang="0">
                      <a:pos x="79" y="29"/>
                    </a:cxn>
                    <a:cxn ang="0">
                      <a:pos x="102" y="32"/>
                    </a:cxn>
                    <a:cxn ang="0">
                      <a:pos x="126" y="35"/>
                    </a:cxn>
                    <a:cxn ang="0">
                      <a:pos x="153" y="38"/>
                    </a:cxn>
                    <a:cxn ang="0">
                      <a:pos x="181" y="40"/>
                    </a:cxn>
                    <a:cxn ang="0">
                      <a:pos x="212" y="42"/>
                    </a:cxn>
                    <a:cxn ang="0">
                      <a:pos x="244" y="44"/>
                    </a:cxn>
                    <a:cxn ang="0">
                      <a:pos x="277" y="45"/>
                    </a:cxn>
                    <a:cxn ang="0">
                      <a:pos x="311" y="46"/>
                    </a:cxn>
                    <a:cxn ang="0">
                      <a:pos x="347" y="46"/>
                    </a:cxn>
                  </a:cxnLst>
                  <a:rect l="0" t="0" r="r" b="b"/>
                  <a:pathLst>
                    <a:path w="347" h="46">
                      <a:moveTo>
                        <a:pt x="0" y="0"/>
                      </a:moveTo>
                      <a:lnTo>
                        <a:pt x="2" y="5"/>
                      </a:lnTo>
                      <a:lnTo>
                        <a:pt x="7" y="9"/>
                      </a:lnTo>
                      <a:lnTo>
                        <a:pt x="16" y="14"/>
                      </a:lnTo>
                      <a:lnTo>
                        <a:pt x="27" y="18"/>
                      </a:lnTo>
                      <a:lnTo>
                        <a:pt x="42" y="22"/>
                      </a:lnTo>
                      <a:lnTo>
                        <a:pt x="59" y="26"/>
                      </a:lnTo>
                      <a:lnTo>
                        <a:pt x="79" y="29"/>
                      </a:lnTo>
                      <a:lnTo>
                        <a:pt x="102" y="32"/>
                      </a:lnTo>
                      <a:lnTo>
                        <a:pt x="126" y="35"/>
                      </a:lnTo>
                      <a:lnTo>
                        <a:pt x="153" y="38"/>
                      </a:lnTo>
                      <a:lnTo>
                        <a:pt x="181" y="40"/>
                      </a:lnTo>
                      <a:lnTo>
                        <a:pt x="212" y="42"/>
                      </a:lnTo>
                      <a:lnTo>
                        <a:pt x="244" y="44"/>
                      </a:lnTo>
                      <a:lnTo>
                        <a:pt x="277" y="45"/>
                      </a:lnTo>
                      <a:lnTo>
                        <a:pt x="311" y="46"/>
                      </a:lnTo>
                      <a:lnTo>
                        <a:pt x="347" y="46"/>
                      </a:lnTo>
                    </a:path>
                  </a:pathLst>
                </a:custGeom>
                <a:noFill/>
                <a:ln w="12700">
                  <a:solidFill>
                    <a:srgbClr val="000000"/>
                  </a:solidFill>
                  <a:prstDash val="solid"/>
                  <a:round/>
                  <a:headEnd/>
                  <a:tailEnd/>
                </a:ln>
              </p:spPr>
              <p:txBody>
                <a:bodyPr wrap="none" lIns="0" tIns="0" rIns="0" bIns="0">
                  <a:spAutoFit/>
                </a:bodyPr>
                <a:lstStyle/>
                <a:p>
                  <a:endParaRPr lang="en-US"/>
                </a:p>
              </p:txBody>
            </p:sp>
          </p:grpSp>
          <p:sp>
            <p:nvSpPr>
              <p:cNvPr id="74" name="Line 25"/>
              <p:cNvSpPr>
                <a:spLocks noChangeShapeType="1"/>
              </p:cNvSpPr>
              <p:nvPr/>
            </p:nvSpPr>
            <p:spPr bwMode="auto">
              <a:xfrm flipH="1">
                <a:off x="3253462" y="2841968"/>
                <a:ext cx="502186"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75" name="Line 26"/>
              <p:cNvSpPr>
                <a:spLocks noChangeShapeType="1"/>
              </p:cNvSpPr>
              <p:nvPr/>
            </p:nvSpPr>
            <p:spPr bwMode="auto">
              <a:xfrm flipH="1">
                <a:off x="3700633" y="2838787"/>
                <a:ext cx="60657" cy="73169"/>
              </a:xfrm>
              <a:prstGeom prst="line">
                <a:avLst/>
              </a:prstGeom>
              <a:noFill/>
              <a:ln w="12700">
                <a:solidFill>
                  <a:srgbClr val="000000"/>
                </a:solidFill>
                <a:round/>
                <a:headEnd/>
                <a:tailEnd/>
              </a:ln>
            </p:spPr>
            <p:txBody>
              <a:bodyPr wrap="none" lIns="0" tIns="0" rIns="0" bIns="0">
                <a:spAutoFit/>
              </a:bodyPr>
              <a:lstStyle/>
              <a:p>
                <a:endParaRPr lang="en-US"/>
              </a:p>
            </p:txBody>
          </p:sp>
          <p:sp>
            <p:nvSpPr>
              <p:cNvPr id="76" name="Freeform 27"/>
              <p:cNvSpPr>
                <a:spLocks/>
              </p:cNvSpPr>
              <p:nvPr/>
            </p:nvSpPr>
            <p:spPr bwMode="auto">
              <a:xfrm>
                <a:off x="4135108" y="2821290"/>
                <a:ext cx="1108759" cy="297446"/>
              </a:xfrm>
              <a:custGeom>
                <a:avLst/>
                <a:gdLst/>
                <a:ahLst/>
                <a:cxnLst>
                  <a:cxn ang="0">
                    <a:pos x="878" y="184"/>
                  </a:cxn>
                  <a:cxn ang="0">
                    <a:pos x="876" y="175"/>
                  </a:cxn>
                  <a:cxn ang="0">
                    <a:pos x="872" y="165"/>
                  </a:cxn>
                  <a:cxn ang="0">
                    <a:pos x="866" y="156"/>
                  </a:cxn>
                  <a:cxn ang="0">
                    <a:pos x="858" y="147"/>
                  </a:cxn>
                  <a:cxn ang="0">
                    <a:pos x="848" y="138"/>
                  </a:cxn>
                  <a:cxn ang="0">
                    <a:pos x="836" y="129"/>
                  </a:cxn>
                  <a:cxn ang="0">
                    <a:pos x="822" y="121"/>
                  </a:cxn>
                  <a:cxn ang="0">
                    <a:pos x="806" y="112"/>
                  </a:cxn>
                  <a:cxn ang="0">
                    <a:pos x="788" y="104"/>
                  </a:cxn>
                  <a:cxn ang="0">
                    <a:pos x="769" y="96"/>
                  </a:cxn>
                  <a:cxn ang="0">
                    <a:pos x="748" y="88"/>
                  </a:cxn>
                  <a:cxn ang="0">
                    <a:pos x="725" y="81"/>
                  </a:cxn>
                  <a:cxn ang="0">
                    <a:pos x="700" y="74"/>
                  </a:cxn>
                  <a:cxn ang="0">
                    <a:pos x="674" y="67"/>
                  </a:cxn>
                  <a:cxn ang="0">
                    <a:pos x="647" y="60"/>
                  </a:cxn>
                  <a:cxn ang="0">
                    <a:pos x="618" y="54"/>
                  </a:cxn>
                  <a:cxn ang="0">
                    <a:pos x="588" y="48"/>
                  </a:cxn>
                  <a:cxn ang="0">
                    <a:pos x="556" y="42"/>
                  </a:cxn>
                  <a:cxn ang="0">
                    <a:pos x="524" y="36"/>
                  </a:cxn>
                  <a:cxn ang="0">
                    <a:pos x="489" y="31"/>
                  </a:cxn>
                  <a:cxn ang="0">
                    <a:pos x="454" y="27"/>
                  </a:cxn>
                  <a:cxn ang="0">
                    <a:pos x="418" y="22"/>
                  </a:cxn>
                  <a:cxn ang="0">
                    <a:pos x="381" y="18"/>
                  </a:cxn>
                  <a:cxn ang="0">
                    <a:pos x="342" y="14"/>
                  </a:cxn>
                  <a:cxn ang="0">
                    <a:pos x="262" y="8"/>
                  </a:cxn>
                  <a:cxn ang="0">
                    <a:pos x="179" y="4"/>
                  </a:cxn>
                  <a:cxn ang="0">
                    <a:pos x="94" y="1"/>
                  </a:cxn>
                  <a:cxn ang="0">
                    <a:pos x="5" y="0"/>
                  </a:cxn>
                  <a:cxn ang="0">
                    <a:pos x="3" y="0"/>
                  </a:cxn>
                  <a:cxn ang="0">
                    <a:pos x="0" y="0"/>
                  </a:cxn>
                  <a:cxn ang="0">
                    <a:pos x="5" y="187"/>
                  </a:cxn>
                  <a:cxn ang="0">
                    <a:pos x="878" y="184"/>
                  </a:cxn>
                </a:cxnLst>
                <a:rect l="0" t="0" r="r" b="b"/>
                <a:pathLst>
                  <a:path w="878" h="187">
                    <a:moveTo>
                      <a:pt x="878" y="184"/>
                    </a:moveTo>
                    <a:lnTo>
                      <a:pt x="876" y="175"/>
                    </a:lnTo>
                    <a:lnTo>
                      <a:pt x="872" y="165"/>
                    </a:lnTo>
                    <a:lnTo>
                      <a:pt x="866" y="156"/>
                    </a:lnTo>
                    <a:lnTo>
                      <a:pt x="858" y="147"/>
                    </a:lnTo>
                    <a:lnTo>
                      <a:pt x="848" y="138"/>
                    </a:lnTo>
                    <a:lnTo>
                      <a:pt x="836" y="129"/>
                    </a:lnTo>
                    <a:lnTo>
                      <a:pt x="822" y="121"/>
                    </a:lnTo>
                    <a:lnTo>
                      <a:pt x="806" y="112"/>
                    </a:lnTo>
                    <a:lnTo>
                      <a:pt x="788" y="104"/>
                    </a:lnTo>
                    <a:lnTo>
                      <a:pt x="769" y="96"/>
                    </a:lnTo>
                    <a:lnTo>
                      <a:pt x="748" y="88"/>
                    </a:lnTo>
                    <a:lnTo>
                      <a:pt x="725" y="81"/>
                    </a:lnTo>
                    <a:lnTo>
                      <a:pt x="700" y="74"/>
                    </a:lnTo>
                    <a:lnTo>
                      <a:pt x="674" y="67"/>
                    </a:lnTo>
                    <a:lnTo>
                      <a:pt x="647" y="60"/>
                    </a:lnTo>
                    <a:lnTo>
                      <a:pt x="618" y="54"/>
                    </a:lnTo>
                    <a:lnTo>
                      <a:pt x="588" y="48"/>
                    </a:lnTo>
                    <a:lnTo>
                      <a:pt x="556" y="42"/>
                    </a:lnTo>
                    <a:lnTo>
                      <a:pt x="524" y="36"/>
                    </a:lnTo>
                    <a:lnTo>
                      <a:pt x="489" y="31"/>
                    </a:lnTo>
                    <a:lnTo>
                      <a:pt x="454" y="27"/>
                    </a:lnTo>
                    <a:lnTo>
                      <a:pt x="418" y="22"/>
                    </a:lnTo>
                    <a:lnTo>
                      <a:pt x="381" y="18"/>
                    </a:lnTo>
                    <a:lnTo>
                      <a:pt x="342" y="14"/>
                    </a:lnTo>
                    <a:lnTo>
                      <a:pt x="262" y="8"/>
                    </a:lnTo>
                    <a:lnTo>
                      <a:pt x="179" y="4"/>
                    </a:lnTo>
                    <a:lnTo>
                      <a:pt x="94" y="1"/>
                    </a:lnTo>
                    <a:lnTo>
                      <a:pt x="5" y="0"/>
                    </a:lnTo>
                    <a:lnTo>
                      <a:pt x="3" y="0"/>
                    </a:lnTo>
                    <a:lnTo>
                      <a:pt x="0" y="0"/>
                    </a:lnTo>
                    <a:lnTo>
                      <a:pt x="5" y="187"/>
                    </a:lnTo>
                    <a:lnTo>
                      <a:pt x="878" y="184"/>
                    </a:lnTo>
                    <a:close/>
                  </a:path>
                </a:pathLst>
              </a:custGeom>
              <a:solidFill>
                <a:srgbClr val="DDDDDD"/>
              </a:solidFill>
              <a:ln w="9525">
                <a:noFill/>
                <a:round/>
                <a:headEnd/>
                <a:tailEnd/>
              </a:ln>
            </p:spPr>
            <p:txBody>
              <a:bodyPr wrap="none" lIns="0" tIns="0" rIns="0" bIns="0">
                <a:spAutoFit/>
              </a:bodyPr>
              <a:lstStyle/>
              <a:p>
                <a:endParaRPr lang="en-US"/>
              </a:p>
            </p:txBody>
          </p:sp>
          <p:sp>
            <p:nvSpPr>
              <p:cNvPr id="77" name="Freeform 28"/>
              <p:cNvSpPr>
                <a:spLocks/>
              </p:cNvSpPr>
              <p:nvPr/>
            </p:nvSpPr>
            <p:spPr bwMode="auto">
              <a:xfrm>
                <a:off x="4140751" y="3839289"/>
                <a:ext cx="1103116" cy="303809"/>
              </a:xfrm>
              <a:custGeom>
                <a:avLst/>
                <a:gdLst/>
                <a:ahLst/>
                <a:cxnLst>
                  <a:cxn ang="0">
                    <a:pos x="0" y="191"/>
                  </a:cxn>
                  <a:cxn ang="0">
                    <a:pos x="89" y="190"/>
                  </a:cxn>
                  <a:cxn ang="0">
                    <a:pos x="176" y="187"/>
                  </a:cxn>
                  <a:cxn ang="0">
                    <a:pos x="260" y="183"/>
                  </a:cxn>
                  <a:cxn ang="0">
                    <a:pos x="340" y="176"/>
                  </a:cxn>
                  <a:cxn ang="0">
                    <a:pos x="378" y="173"/>
                  </a:cxn>
                  <a:cxn ang="0">
                    <a:pos x="416" y="168"/>
                  </a:cxn>
                  <a:cxn ang="0">
                    <a:pos x="453" y="164"/>
                  </a:cxn>
                  <a:cxn ang="0">
                    <a:pos x="488" y="159"/>
                  </a:cxn>
                  <a:cxn ang="0">
                    <a:pos x="522" y="154"/>
                  </a:cxn>
                  <a:cxn ang="0">
                    <a:pos x="555" y="148"/>
                  </a:cxn>
                  <a:cxn ang="0">
                    <a:pos x="587" y="142"/>
                  </a:cxn>
                  <a:cxn ang="0">
                    <a:pos x="617" y="136"/>
                  </a:cxn>
                  <a:cxn ang="0">
                    <a:pos x="646" y="130"/>
                  </a:cxn>
                  <a:cxn ang="0">
                    <a:pos x="674" y="123"/>
                  </a:cxn>
                  <a:cxn ang="0">
                    <a:pos x="700" y="116"/>
                  </a:cxn>
                  <a:cxn ang="0">
                    <a:pos x="724" y="108"/>
                  </a:cxn>
                  <a:cxn ang="0">
                    <a:pos x="747" y="101"/>
                  </a:cxn>
                  <a:cxn ang="0">
                    <a:pos x="768" y="93"/>
                  </a:cxn>
                  <a:cxn ang="0">
                    <a:pos x="787" y="85"/>
                  </a:cxn>
                  <a:cxn ang="0">
                    <a:pos x="804" y="76"/>
                  </a:cxn>
                  <a:cxn ang="0">
                    <a:pos x="820" y="68"/>
                  </a:cxn>
                  <a:cxn ang="0">
                    <a:pos x="834" y="59"/>
                  </a:cxn>
                  <a:cxn ang="0">
                    <a:pos x="846" y="50"/>
                  </a:cxn>
                  <a:cxn ang="0">
                    <a:pos x="855" y="41"/>
                  </a:cxn>
                  <a:cxn ang="0">
                    <a:pos x="863" y="32"/>
                  </a:cxn>
                  <a:cxn ang="0">
                    <a:pos x="869" y="22"/>
                  </a:cxn>
                  <a:cxn ang="0">
                    <a:pos x="872" y="13"/>
                  </a:cxn>
                  <a:cxn ang="0">
                    <a:pos x="873" y="3"/>
                  </a:cxn>
                  <a:cxn ang="0">
                    <a:pos x="873" y="0"/>
                  </a:cxn>
                  <a:cxn ang="0">
                    <a:pos x="0" y="3"/>
                  </a:cxn>
                  <a:cxn ang="0">
                    <a:pos x="0" y="191"/>
                  </a:cxn>
                </a:cxnLst>
                <a:rect l="0" t="0" r="r" b="b"/>
                <a:pathLst>
                  <a:path w="873" h="191">
                    <a:moveTo>
                      <a:pt x="0" y="191"/>
                    </a:moveTo>
                    <a:lnTo>
                      <a:pt x="89" y="190"/>
                    </a:lnTo>
                    <a:lnTo>
                      <a:pt x="176" y="187"/>
                    </a:lnTo>
                    <a:lnTo>
                      <a:pt x="260" y="183"/>
                    </a:lnTo>
                    <a:lnTo>
                      <a:pt x="340" y="176"/>
                    </a:lnTo>
                    <a:lnTo>
                      <a:pt x="378" y="173"/>
                    </a:lnTo>
                    <a:lnTo>
                      <a:pt x="416" y="168"/>
                    </a:lnTo>
                    <a:lnTo>
                      <a:pt x="453" y="164"/>
                    </a:lnTo>
                    <a:lnTo>
                      <a:pt x="488" y="159"/>
                    </a:lnTo>
                    <a:lnTo>
                      <a:pt x="522" y="154"/>
                    </a:lnTo>
                    <a:lnTo>
                      <a:pt x="555" y="148"/>
                    </a:lnTo>
                    <a:lnTo>
                      <a:pt x="587" y="142"/>
                    </a:lnTo>
                    <a:lnTo>
                      <a:pt x="617" y="136"/>
                    </a:lnTo>
                    <a:lnTo>
                      <a:pt x="646" y="130"/>
                    </a:lnTo>
                    <a:lnTo>
                      <a:pt x="674" y="123"/>
                    </a:lnTo>
                    <a:lnTo>
                      <a:pt x="700" y="116"/>
                    </a:lnTo>
                    <a:lnTo>
                      <a:pt x="724" y="108"/>
                    </a:lnTo>
                    <a:lnTo>
                      <a:pt x="747" y="101"/>
                    </a:lnTo>
                    <a:lnTo>
                      <a:pt x="768" y="93"/>
                    </a:lnTo>
                    <a:lnTo>
                      <a:pt x="787" y="85"/>
                    </a:lnTo>
                    <a:lnTo>
                      <a:pt x="804" y="76"/>
                    </a:lnTo>
                    <a:lnTo>
                      <a:pt x="820" y="68"/>
                    </a:lnTo>
                    <a:lnTo>
                      <a:pt x="834" y="59"/>
                    </a:lnTo>
                    <a:lnTo>
                      <a:pt x="846" y="50"/>
                    </a:lnTo>
                    <a:lnTo>
                      <a:pt x="855" y="41"/>
                    </a:lnTo>
                    <a:lnTo>
                      <a:pt x="863" y="32"/>
                    </a:lnTo>
                    <a:lnTo>
                      <a:pt x="869" y="22"/>
                    </a:lnTo>
                    <a:lnTo>
                      <a:pt x="872" y="13"/>
                    </a:lnTo>
                    <a:lnTo>
                      <a:pt x="873" y="3"/>
                    </a:lnTo>
                    <a:lnTo>
                      <a:pt x="873" y="0"/>
                    </a:lnTo>
                    <a:lnTo>
                      <a:pt x="0" y="3"/>
                    </a:lnTo>
                    <a:lnTo>
                      <a:pt x="0" y="191"/>
                    </a:lnTo>
                    <a:close/>
                  </a:path>
                </a:pathLst>
              </a:custGeom>
              <a:solidFill>
                <a:srgbClr val="FFFF99"/>
              </a:solidFill>
              <a:ln w="9525">
                <a:noFill/>
                <a:round/>
                <a:headEnd/>
                <a:tailEnd/>
              </a:ln>
            </p:spPr>
            <p:txBody>
              <a:bodyPr wrap="none" lIns="0" tIns="0" rIns="0" bIns="0">
                <a:spAutoFit/>
              </a:bodyPr>
              <a:lstStyle/>
              <a:p>
                <a:endParaRPr lang="en-US"/>
              </a:p>
            </p:txBody>
          </p:sp>
          <p:sp>
            <p:nvSpPr>
              <p:cNvPr id="78" name="Rectangle 29"/>
              <p:cNvSpPr>
                <a:spLocks noChangeArrowheads="1"/>
              </p:cNvSpPr>
              <p:nvPr/>
            </p:nvSpPr>
            <p:spPr bwMode="auto">
              <a:xfrm>
                <a:off x="4270529" y="3078971"/>
                <a:ext cx="973338" cy="765089"/>
              </a:xfrm>
              <a:prstGeom prst="rect">
                <a:avLst/>
              </a:prstGeom>
              <a:solidFill>
                <a:srgbClr val="FFFF99"/>
              </a:solidFill>
              <a:ln w="9525">
                <a:noFill/>
                <a:miter lim="800000"/>
                <a:headEnd/>
                <a:tailEnd/>
              </a:ln>
            </p:spPr>
            <p:txBody>
              <a:bodyPr wrap="none" lIns="0" tIns="0" rIns="0" bIns="0">
                <a:spAutoFit/>
              </a:bodyPr>
              <a:lstStyle/>
              <a:p>
                <a:endParaRPr lang="en-US"/>
              </a:p>
            </p:txBody>
          </p:sp>
          <p:sp>
            <p:nvSpPr>
              <p:cNvPr id="79" name="Rectangle 30"/>
              <p:cNvSpPr>
                <a:spLocks noChangeArrowheads="1"/>
              </p:cNvSpPr>
              <p:nvPr/>
            </p:nvSpPr>
            <p:spPr bwMode="auto">
              <a:xfrm>
                <a:off x="3758469" y="2814928"/>
                <a:ext cx="382282" cy="1328170"/>
              </a:xfrm>
              <a:prstGeom prst="rect">
                <a:avLst/>
              </a:prstGeom>
              <a:solidFill>
                <a:srgbClr val="FFFF99"/>
              </a:solidFill>
              <a:ln w="9525">
                <a:noFill/>
                <a:miter lim="800000"/>
                <a:headEnd/>
                <a:tailEnd/>
              </a:ln>
            </p:spPr>
            <p:txBody>
              <a:bodyPr wrap="none" lIns="0" tIns="0" rIns="0" bIns="0">
                <a:spAutoFit/>
              </a:bodyPr>
              <a:lstStyle/>
              <a:p>
                <a:endParaRPr lang="en-US"/>
              </a:p>
            </p:txBody>
          </p:sp>
          <p:grpSp>
            <p:nvGrpSpPr>
              <p:cNvPr id="80" name="Group 31"/>
              <p:cNvGrpSpPr>
                <a:grpSpLocks/>
              </p:cNvGrpSpPr>
              <p:nvPr/>
            </p:nvGrpSpPr>
            <p:grpSpPr bwMode="auto">
              <a:xfrm>
                <a:off x="4128055" y="2814928"/>
                <a:ext cx="1115812" cy="292675"/>
                <a:chOff x="2941" y="2190"/>
                <a:chExt cx="883" cy="184"/>
              </a:xfrm>
            </p:grpSpPr>
            <p:sp>
              <p:nvSpPr>
                <p:cNvPr id="115" name="Freeform 32"/>
                <p:cNvSpPr>
                  <a:spLocks/>
                </p:cNvSpPr>
                <p:nvPr/>
              </p:nvSpPr>
              <p:spPr bwMode="auto">
                <a:xfrm>
                  <a:off x="2941" y="2190"/>
                  <a:ext cx="883" cy="184"/>
                </a:xfrm>
                <a:custGeom>
                  <a:avLst/>
                  <a:gdLst/>
                  <a:ahLst/>
                  <a:cxnLst>
                    <a:cxn ang="0">
                      <a:pos x="883" y="166"/>
                    </a:cxn>
                    <a:cxn ang="0">
                      <a:pos x="878" y="157"/>
                    </a:cxn>
                    <a:cxn ang="0">
                      <a:pos x="871" y="149"/>
                    </a:cxn>
                    <a:cxn ang="0">
                      <a:pos x="862" y="140"/>
                    </a:cxn>
                    <a:cxn ang="0">
                      <a:pos x="852" y="132"/>
                    </a:cxn>
                    <a:cxn ang="0">
                      <a:pos x="839" y="124"/>
                    </a:cxn>
                    <a:cxn ang="0">
                      <a:pos x="825" y="116"/>
                    </a:cxn>
                    <a:cxn ang="0">
                      <a:pos x="809" y="108"/>
                    </a:cxn>
                    <a:cxn ang="0">
                      <a:pos x="792" y="100"/>
                    </a:cxn>
                    <a:cxn ang="0">
                      <a:pos x="773" y="93"/>
                    </a:cxn>
                    <a:cxn ang="0">
                      <a:pos x="752" y="86"/>
                    </a:cxn>
                    <a:cxn ang="0">
                      <a:pos x="730" y="79"/>
                    </a:cxn>
                    <a:cxn ang="0">
                      <a:pos x="706" y="72"/>
                    </a:cxn>
                    <a:cxn ang="0">
                      <a:pos x="681" y="66"/>
                    </a:cxn>
                    <a:cxn ang="0">
                      <a:pos x="655" y="59"/>
                    </a:cxn>
                    <a:cxn ang="0">
                      <a:pos x="628" y="53"/>
                    </a:cxn>
                    <a:cxn ang="0">
                      <a:pos x="599" y="48"/>
                    </a:cxn>
                    <a:cxn ang="0">
                      <a:pos x="569" y="42"/>
                    </a:cxn>
                    <a:cxn ang="0">
                      <a:pos x="537" y="37"/>
                    </a:cxn>
                    <a:cxn ang="0">
                      <a:pos x="505" y="32"/>
                    </a:cxn>
                    <a:cxn ang="0">
                      <a:pos x="472" y="28"/>
                    </a:cxn>
                    <a:cxn ang="0">
                      <a:pos x="437" y="24"/>
                    </a:cxn>
                    <a:cxn ang="0">
                      <a:pos x="402" y="20"/>
                    </a:cxn>
                    <a:cxn ang="0">
                      <a:pos x="329" y="13"/>
                    </a:cxn>
                    <a:cxn ang="0">
                      <a:pos x="252" y="7"/>
                    </a:cxn>
                    <a:cxn ang="0">
                      <a:pos x="172" y="3"/>
                    </a:cxn>
                    <a:cxn ang="0">
                      <a:pos x="90" y="1"/>
                    </a:cxn>
                    <a:cxn ang="0">
                      <a:pos x="6" y="0"/>
                    </a:cxn>
                    <a:cxn ang="0">
                      <a:pos x="0" y="0"/>
                    </a:cxn>
                    <a:cxn ang="0">
                      <a:pos x="6" y="184"/>
                    </a:cxn>
                    <a:cxn ang="0">
                      <a:pos x="883" y="166"/>
                    </a:cxn>
                  </a:cxnLst>
                  <a:rect l="0" t="0" r="r" b="b"/>
                  <a:pathLst>
                    <a:path w="883" h="184">
                      <a:moveTo>
                        <a:pt x="883" y="166"/>
                      </a:moveTo>
                      <a:lnTo>
                        <a:pt x="878" y="157"/>
                      </a:lnTo>
                      <a:lnTo>
                        <a:pt x="871" y="149"/>
                      </a:lnTo>
                      <a:lnTo>
                        <a:pt x="862" y="140"/>
                      </a:lnTo>
                      <a:lnTo>
                        <a:pt x="852" y="132"/>
                      </a:lnTo>
                      <a:lnTo>
                        <a:pt x="839" y="124"/>
                      </a:lnTo>
                      <a:lnTo>
                        <a:pt x="825" y="116"/>
                      </a:lnTo>
                      <a:lnTo>
                        <a:pt x="809" y="108"/>
                      </a:lnTo>
                      <a:lnTo>
                        <a:pt x="792" y="100"/>
                      </a:lnTo>
                      <a:lnTo>
                        <a:pt x="773" y="93"/>
                      </a:lnTo>
                      <a:lnTo>
                        <a:pt x="752" y="86"/>
                      </a:lnTo>
                      <a:lnTo>
                        <a:pt x="730" y="79"/>
                      </a:lnTo>
                      <a:lnTo>
                        <a:pt x="706" y="72"/>
                      </a:lnTo>
                      <a:lnTo>
                        <a:pt x="681" y="66"/>
                      </a:lnTo>
                      <a:lnTo>
                        <a:pt x="655" y="59"/>
                      </a:lnTo>
                      <a:lnTo>
                        <a:pt x="628" y="53"/>
                      </a:lnTo>
                      <a:lnTo>
                        <a:pt x="599" y="48"/>
                      </a:lnTo>
                      <a:lnTo>
                        <a:pt x="569" y="42"/>
                      </a:lnTo>
                      <a:lnTo>
                        <a:pt x="537" y="37"/>
                      </a:lnTo>
                      <a:lnTo>
                        <a:pt x="505" y="32"/>
                      </a:lnTo>
                      <a:lnTo>
                        <a:pt x="472" y="28"/>
                      </a:lnTo>
                      <a:lnTo>
                        <a:pt x="437" y="24"/>
                      </a:lnTo>
                      <a:lnTo>
                        <a:pt x="402" y="20"/>
                      </a:lnTo>
                      <a:lnTo>
                        <a:pt x="329" y="13"/>
                      </a:lnTo>
                      <a:lnTo>
                        <a:pt x="252" y="7"/>
                      </a:lnTo>
                      <a:lnTo>
                        <a:pt x="172" y="3"/>
                      </a:lnTo>
                      <a:lnTo>
                        <a:pt x="90" y="1"/>
                      </a:lnTo>
                      <a:lnTo>
                        <a:pt x="6" y="0"/>
                      </a:lnTo>
                      <a:lnTo>
                        <a:pt x="0" y="0"/>
                      </a:lnTo>
                      <a:lnTo>
                        <a:pt x="6" y="184"/>
                      </a:lnTo>
                      <a:lnTo>
                        <a:pt x="883" y="166"/>
                      </a:lnTo>
                      <a:close/>
                    </a:path>
                  </a:pathLst>
                </a:custGeom>
                <a:solidFill>
                  <a:srgbClr val="FFFF99"/>
                </a:solidFill>
                <a:ln w="9525">
                  <a:noFill/>
                  <a:round/>
                  <a:headEnd/>
                  <a:tailEnd/>
                </a:ln>
              </p:spPr>
              <p:txBody>
                <a:bodyPr wrap="none" lIns="0" tIns="0" rIns="0" bIns="0">
                  <a:spAutoFit/>
                </a:bodyPr>
                <a:lstStyle/>
                <a:p>
                  <a:endParaRPr lang="en-US"/>
                </a:p>
              </p:txBody>
            </p:sp>
            <p:sp>
              <p:nvSpPr>
                <p:cNvPr id="116" name="Freeform 33"/>
                <p:cNvSpPr>
                  <a:spLocks/>
                </p:cNvSpPr>
                <p:nvPr/>
              </p:nvSpPr>
              <p:spPr bwMode="auto">
                <a:xfrm>
                  <a:off x="2941" y="2190"/>
                  <a:ext cx="883" cy="166"/>
                </a:xfrm>
                <a:custGeom>
                  <a:avLst/>
                  <a:gdLst/>
                  <a:ahLst/>
                  <a:cxnLst>
                    <a:cxn ang="0">
                      <a:pos x="883" y="166"/>
                    </a:cxn>
                    <a:cxn ang="0">
                      <a:pos x="878" y="157"/>
                    </a:cxn>
                    <a:cxn ang="0">
                      <a:pos x="871" y="149"/>
                    </a:cxn>
                    <a:cxn ang="0">
                      <a:pos x="862" y="140"/>
                    </a:cxn>
                    <a:cxn ang="0">
                      <a:pos x="852" y="132"/>
                    </a:cxn>
                    <a:cxn ang="0">
                      <a:pos x="839" y="124"/>
                    </a:cxn>
                    <a:cxn ang="0">
                      <a:pos x="825" y="116"/>
                    </a:cxn>
                    <a:cxn ang="0">
                      <a:pos x="809" y="108"/>
                    </a:cxn>
                    <a:cxn ang="0">
                      <a:pos x="792" y="100"/>
                    </a:cxn>
                    <a:cxn ang="0">
                      <a:pos x="773" y="93"/>
                    </a:cxn>
                    <a:cxn ang="0">
                      <a:pos x="752" y="86"/>
                    </a:cxn>
                    <a:cxn ang="0">
                      <a:pos x="730" y="79"/>
                    </a:cxn>
                    <a:cxn ang="0">
                      <a:pos x="706" y="72"/>
                    </a:cxn>
                    <a:cxn ang="0">
                      <a:pos x="681" y="66"/>
                    </a:cxn>
                    <a:cxn ang="0">
                      <a:pos x="655" y="59"/>
                    </a:cxn>
                    <a:cxn ang="0">
                      <a:pos x="628" y="53"/>
                    </a:cxn>
                    <a:cxn ang="0">
                      <a:pos x="599" y="48"/>
                    </a:cxn>
                    <a:cxn ang="0">
                      <a:pos x="569" y="42"/>
                    </a:cxn>
                    <a:cxn ang="0">
                      <a:pos x="537" y="37"/>
                    </a:cxn>
                    <a:cxn ang="0">
                      <a:pos x="505" y="32"/>
                    </a:cxn>
                    <a:cxn ang="0">
                      <a:pos x="472" y="28"/>
                    </a:cxn>
                    <a:cxn ang="0">
                      <a:pos x="437" y="24"/>
                    </a:cxn>
                    <a:cxn ang="0">
                      <a:pos x="402" y="20"/>
                    </a:cxn>
                    <a:cxn ang="0">
                      <a:pos x="329" y="13"/>
                    </a:cxn>
                    <a:cxn ang="0">
                      <a:pos x="252" y="7"/>
                    </a:cxn>
                    <a:cxn ang="0">
                      <a:pos x="172" y="3"/>
                    </a:cxn>
                    <a:cxn ang="0">
                      <a:pos x="90" y="1"/>
                    </a:cxn>
                    <a:cxn ang="0">
                      <a:pos x="6" y="0"/>
                    </a:cxn>
                    <a:cxn ang="0">
                      <a:pos x="0" y="0"/>
                    </a:cxn>
                  </a:cxnLst>
                  <a:rect l="0" t="0" r="r" b="b"/>
                  <a:pathLst>
                    <a:path w="883" h="166">
                      <a:moveTo>
                        <a:pt x="883" y="166"/>
                      </a:moveTo>
                      <a:lnTo>
                        <a:pt x="878" y="157"/>
                      </a:lnTo>
                      <a:lnTo>
                        <a:pt x="871" y="149"/>
                      </a:lnTo>
                      <a:lnTo>
                        <a:pt x="862" y="140"/>
                      </a:lnTo>
                      <a:lnTo>
                        <a:pt x="852" y="132"/>
                      </a:lnTo>
                      <a:lnTo>
                        <a:pt x="839" y="124"/>
                      </a:lnTo>
                      <a:lnTo>
                        <a:pt x="825" y="116"/>
                      </a:lnTo>
                      <a:lnTo>
                        <a:pt x="809" y="108"/>
                      </a:lnTo>
                      <a:lnTo>
                        <a:pt x="792" y="100"/>
                      </a:lnTo>
                      <a:lnTo>
                        <a:pt x="773" y="93"/>
                      </a:lnTo>
                      <a:lnTo>
                        <a:pt x="752" y="86"/>
                      </a:lnTo>
                      <a:lnTo>
                        <a:pt x="730" y="79"/>
                      </a:lnTo>
                      <a:lnTo>
                        <a:pt x="706" y="72"/>
                      </a:lnTo>
                      <a:lnTo>
                        <a:pt x="681" y="66"/>
                      </a:lnTo>
                      <a:lnTo>
                        <a:pt x="655" y="59"/>
                      </a:lnTo>
                      <a:lnTo>
                        <a:pt x="628" y="53"/>
                      </a:lnTo>
                      <a:lnTo>
                        <a:pt x="599" y="48"/>
                      </a:lnTo>
                      <a:lnTo>
                        <a:pt x="569" y="42"/>
                      </a:lnTo>
                      <a:lnTo>
                        <a:pt x="537" y="37"/>
                      </a:lnTo>
                      <a:lnTo>
                        <a:pt x="505" y="32"/>
                      </a:lnTo>
                      <a:lnTo>
                        <a:pt x="472" y="28"/>
                      </a:lnTo>
                      <a:lnTo>
                        <a:pt x="437" y="24"/>
                      </a:lnTo>
                      <a:lnTo>
                        <a:pt x="402" y="20"/>
                      </a:lnTo>
                      <a:lnTo>
                        <a:pt x="329" y="13"/>
                      </a:lnTo>
                      <a:lnTo>
                        <a:pt x="252" y="7"/>
                      </a:lnTo>
                      <a:lnTo>
                        <a:pt x="172" y="3"/>
                      </a:lnTo>
                      <a:lnTo>
                        <a:pt x="90" y="1"/>
                      </a:lnTo>
                      <a:lnTo>
                        <a:pt x="6" y="0"/>
                      </a:lnTo>
                      <a:lnTo>
                        <a:pt x="0" y="0"/>
                      </a:lnTo>
                    </a:path>
                  </a:pathLst>
                </a:custGeom>
                <a:noFill/>
                <a:ln w="12700">
                  <a:solidFill>
                    <a:srgbClr val="000000"/>
                  </a:solidFill>
                  <a:prstDash val="solid"/>
                  <a:round/>
                  <a:headEnd/>
                  <a:tailEnd/>
                </a:ln>
              </p:spPr>
              <p:txBody>
                <a:bodyPr wrap="none" lIns="0" tIns="0" rIns="0" bIns="0">
                  <a:spAutoFit/>
                </a:bodyPr>
                <a:lstStyle/>
                <a:p>
                  <a:endParaRPr lang="en-US"/>
                </a:p>
              </p:txBody>
            </p:sp>
          </p:grpSp>
          <p:sp>
            <p:nvSpPr>
              <p:cNvPr id="81" name="Freeform 34"/>
              <p:cNvSpPr>
                <a:spLocks/>
              </p:cNvSpPr>
              <p:nvPr/>
            </p:nvSpPr>
            <p:spPr bwMode="auto">
              <a:xfrm>
                <a:off x="4152036" y="3844061"/>
                <a:ext cx="1091831" cy="295856"/>
              </a:xfrm>
              <a:custGeom>
                <a:avLst/>
                <a:gdLst/>
                <a:ahLst/>
                <a:cxnLst>
                  <a:cxn ang="0">
                    <a:pos x="0" y="186"/>
                  </a:cxn>
                  <a:cxn ang="0">
                    <a:pos x="88" y="185"/>
                  </a:cxn>
                  <a:cxn ang="0">
                    <a:pos x="174" y="182"/>
                  </a:cxn>
                  <a:cxn ang="0">
                    <a:pos x="257" y="178"/>
                  </a:cxn>
                  <a:cxn ang="0">
                    <a:pos x="336" y="172"/>
                  </a:cxn>
                  <a:cxn ang="0">
                    <a:pos x="375" y="168"/>
                  </a:cxn>
                  <a:cxn ang="0">
                    <a:pos x="412" y="164"/>
                  </a:cxn>
                  <a:cxn ang="0">
                    <a:pos x="448" y="160"/>
                  </a:cxn>
                  <a:cxn ang="0">
                    <a:pos x="483" y="155"/>
                  </a:cxn>
                  <a:cxn ang="0">
                    <a:pos x="517" y="150"/>
                  </a:cxn>
                  <a:cxn ang="0">
                    <a:pos x="550" y="144"/>
                  </a:cxn>
                  <a:cxn ang="0">
                    <a:pos x="581" y="138"/>
                  </a:cxn>
                  <a:cxn ang="0">
                    <a:pos x="611" y="132"/>
                  </a:cxn>
                  <a:cxn ang="0">
                    <a:pos x="640" y="126"/>
                  </a:cxn>
                  <a:cxn ang="0">
                    <a:pos x="667" y="119"/>
                  </a:cxn>
                  <a:cxn ang="0">
                    <a:pos x="692" y="112"/>
                  </a:cxn>
                  <a:cxn ang="0">
                    <a:pos x="716" y="105"/>
                  </a:cxn>
                  <a:cxn ang="0">
                    <a:pos x="739" y="98"/>
                  </a:cxn>
                  <a:cxn ang="0">
                    <a:pos x="760" y="90"/>
                  </a:cxn>
                  <a:cxn ang="0">
                    <a:pos x="779" y="82"/>
                  </a:cxn>
                  <a:cxn ang="0">
                    <a:pos x="796" y="74"/>
                  </a:cxn>
                  <a:cxn ang="0">
                    <a:pos x="812" y="66"/>
                  </a:cxn>
                  <a:cxn ang="0">
                    <a:pos x="825" y="57"/>
                  </a:cxn>
                  <a:cxn ang="0">
                    <a:pos x="837" y="49"/>
                  </a:cxn>
                  <a:cxn ang="0">
                    <a:pos x="846" y="40"/>
                  </a:cxn>
                  <a:cxn ang="0">
                    <a:pos x="854" y="31"/>
                  </a:cxn>
                  <a:cxn ang="0">
                    <a:pos x="860" y="22"/>
                  </a:cxn>
                  <a:cxn ang="0">
                    <a:pos x="863" y="12"/>
                  </a:cxn>
                  <a:cxn ang="0">
                    <a:pos x="864" y="3"/>
                  </a:cxn>
                  <a:cxn ang="0">
                    <a:pos x="864" y="0"/>
                  </a:cxn>
                </a:cxnLst>
                <a:rect l="0" t="0" r="r" b="b"/>
                <a:pathLst>
                  <a:path w="864" h="186">
                    <a:moveTo>
                      <a:pt x="0" y="186"/>
                    </a:moveTo>
                    <a:lnTo>
                      <a:pt x="88" y="185"/>
                    </a:lnTo>
                    <a:lnTo>
                      <a:pt x="174" y="182"/>
                    </a:lnTo>
                    <a:lnTo>
                      <a:pt x="257" y="178"/>
                    </a:lnTo>
                    <a:lnTo>
                      <a:pt x="336" y="172"/>
                    </a:lnTo>
                    <a:lnTo>
                      <a:pt x="375" y="168"/>
                    </a:lnTo>
                    <a:lnTo>
                      <a:pt x="412" y="164"/>
                    </a:lnTo>
                    <a:lnTo>
                      <a:pt x="448" y="160"/>
                    </a:lnTo>
                    <a:lnTo>
                      <a:pt x="483" y="155"/>
                    </a:lnTo>
                    <a:lnTo>
                      <a:pt x="517" y="150"/>
                    </a:lnTo>
                    <a:lnTo>
                      <a:pt x="550" y="144"/>
                    </a:lnTo>
                    <a:lnTo>
                      <a:pt x="581" y="138"/>
                    </a:lnTo>
                    <a:lnTo>
                      <a:pt x="611" y="132"/>
                    </a:lnTo>
                    <a:lnTo>
                      <a:pt x="640" y="126"/>
                    </a:lnTo>
                    <a:lnTo>
                      <a:pt x="667" y="119"/>
                    </a:lnTo>
                    <a:lnTo>
                      <a:pt x="692" y="112"/>
                    </a:lnTo>
                    <a:lnTo>
                      <a:pt x="716" y="105"/>
                    </a:lnTo>
                    <a:lnTo>
                      <a:pt x="739" y="98"/>
                    </a:lnTo>
                    <a:lnTo>
                      <a:pt x="760" y="90"/>
                    </a:lnTo>
                    <a:lnTo>
                      <a:pt x="779" y="82"/>
                    </a:lnTo>
                    <a:lnTo>
                      <a:pt x="796" y="74"/>
                    </a:lnTo>
                    <a:lnTo>
                      <a:pt x="812" y="66"/>
                    </a:lnTo>
                    <a:lnTo>
                      <a:pt x="825" y="57"/>
                    </a:lnTo>
                    <a:lnTo>
                      <a:pt x="837" y="49"/>
                    </a:lnTo>
                    <a:lnTo>
                      <a:pt x="846" y="40"/>
                    </a:lnTo>
                    <a:lnTo>
                      <a:pt x="854" y="31"/>
                    </a:lnTo>
                    <a:lnTo>
                      <a:pt x="860" y="22"/>
                    </a:lnTo>
                    <a:lnTo>
                      <a:pt x="863" y="12"/>
                    </a:lnTo>
                    <a:lnTo>
                      <a:pt x="864" y="3"/>
                    </a:lnTo>
                    <a:lnTo>
                      <a:pt x="864" y="0"/>
                    </a:lnTo>
                  </a:path>
                </a:pathLst>
              </a:custGeom>
              <a:noFill/>
              <a:ln w="12700">
                <a:solidFill>
                  <a:srgbClr val="000000"/>
                </a:solidFill>
                <a:prstDash val="solid"/>
                <a:round/>
                <a:headEnd/>
                <a:tailEnd/>
              </a:ln>
            </p:spPr>
            <p:txBody>
              <a:bodyPr wrap="none" lIns="0" tIns="0" rIns="0" bIns="0">
                <a:spAutoFit/>
              </a:bodyPr>
              <a:lstStyle/>
              <a:p>
                <a:endParaRPr lang="en-US"/>
              </a:p>
            </p:txBody>
          </p:sp>
          <p:sp>
            <p:nvSpPr>
              <p:cNvPr id="82" name="Line 35"/>
              <p:cNvSpPr>
                <a:spLocks noChangeShapeType="1"/>
              </p:cNvSpPr>
              <p:nvPr/>
            </p:nvSpPr>
            <p:spPr bwMode="auto">
              <a:xfrm flipH="1">
                <a:off x="3714739" y="2814928"/>
                <a:ext cx="430243"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83" name="Line 36"/>
              <p:cNvSpPr>
                <a:spLocks noChangeShapeType="1"/>
              </p:cNvSpPr>
              <p:nvPr/>
            </p:nvSpPr>
            <p:spPr bwMode="auto">
              <a:xfrm flipH="1">
                <a:off x="3720382" y="4136735"/>
                <a:ext cx="447171"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84" name="Freeform 37"/>
              <p:cNvSpPr>
                <a:spLocks/>
              </p:cNvSpPr>
              <p:nvPr/>
            </p:nvSpPr>
            <p:spPr bwMode="auto">
              <a:xfrm>
                <a:off x="3785271" y="4041298"/>
                <a:ext cx="66300" cy="68397"/>
              </a:xfrm>
              <a:custGeom>
                <a:avLst/>
                <a:gdLst/>
                <a:ahLst/>
                <a:cxnLst>
                  <a:cxn ang="0">
                    <a:pos x="52" y="0"/>
                  </a:cxn>
                  <a:cxn ang="0">
                    <a:pos x="52" y="43"/>
                  </a:cxn>
                  <a:cxn ang="0">
                    <a:pos x="0" y="43"/>
                  </a:cxn>
                  <a:cxn ang="0">
                    <a:pos x="52" y="0"/>
                  </a:cxn>
                </a:cxnLst>
                <a:rect l="0" t="0" r="r" b="b"/>
                <a:pathLst>
                  <a:path w="52" h="43">
                    <a:moveTo>
                      <a:pt x="52" y="0"/>
                    </a:moveTo>
                    <a:lnTo>
                      <a:pt x="52" y="43"/>
                    </a:lnTo>
                    <a:lnTo>
                      <a:pt x="0" y="43"/>
                    </a:lnTo>
                    <a:lnTo>
                      <a:pt x="52" y="0"/>
                    </a:lnTo>
                    <a:close/>
                  </a:path>
                </a:pathLst>
              </a:custGeom>
              <a:solidFill>
                <a:srgbClr val="C7E9F3"/>
              </a:solidFill>
              <a:ln w="9525">
                <a:noFill/>
                <a:round/>
                <a:headEnd/>
                <a:tailEnd/>
              </a:ln>
            </p:spPr>
            <p:txBody>
              <a:bodyPr wrap="none" lIns="0" tIns="0" rIns="0" bIns="0">
                <a:spAutoFit/>
              </a:bodyPr>
              <a:lstStyle/>
              <a:p>
                <a:endParaRPr lang="en-US"/>
              </a:p>
            </p:txBody>
          </p:sp>
          <p:grpSp>
            <p:nvGrpSpPr>
              <p:cNvPr id="85" name="Group 38"/>
              <p:cNvGrpSpPr>
                <a:grpSpLocks/>
              </p:cNvGrpSpPr>
              <p:nvPr/>
            </p:nvGrpSpPr>
            <p:grpSpPr bwMode="auto">
              <a:xfrm>
                <a:off x="3838875" y="4042888"/>
                <a:ext cx="441529" cy="69987"/>
                <a:chOff x="2712" y="2962"/>
                <a:chExt cx="349" cy="44"/>
              </a:xfrm>
            </p:grpSpPr>
            <p:sp>
              <p:nvSpPr>
                <p:cNvPr id="113" name="Freeform 39"/>
                <p:cNvSpPr>
                  <a:spLocks/>
                </p:cNvSpPr>
                <p:nvPr/>
              </p:nvSpPr>
              <p:spPr bwMode="auto">
                <a:xfrm>
                  <a:off x="2712" y="2962"/>
                  <a:ext cx="349" cy="44"/>
                </a:xfrm>
                <a:custGeom>
                  <a:avLst/>
                  <a:gdLst/>
                  <a:ahLst/>
                  <a:cxnLst>
                    <a:cxn ang="0">
                      <a:pos x="349" y="44"/>
                    </a:cxn>
                    <a:cxn ang="0">
                      <a:pos x="347" y="40"/>
                    </a:cxn>
                    <a:cxn ang="0">
                      <a:pos x="342" y="35"/>
                    </a:cxn>
                    <a:cxn ang="0">
                      <a:pos x="333" y="31"/>
                    </a:cxn>
                    <a:cxn ang="0">
                      <a:pos x="322" y="27"/>
                    </a:cxn>
                    <a:cxn ang="0">
                      <a:pos x="307" y="23"/>
                    </a:cxn>
                    <a:cxn ang="0">
                      <a:pos x="289" y="20"/>
                    </a:cxn>
                    <a:cxn ang="0">
                      <a:pos x="269" y="16"/>
                    </a:cxn>
                    <a:cxn ang="0">
                      <a:pos x="247" y="13"/>
                    </a:cxn>
                    <a:cxn ang="0">
                      <a:pos x="222" y="10"/>
                    </a:cxn>
                    <a:cxn ang="0">
                      <a:pos x="195" y="8"/>
                    </a:cxn>
                    <a:cxn ang="0">
                      <a:pos x="166" y="5"/>
                    </a:cxn>
                    <a:cxn ang="0">
                      <a:pos x="136" y="4"/>
                    </a:cxn>
                    <a:cxn ang="0">
                      <a:pos x="104" y="2"/>
                    </a:cxn>
                    <a:cxn ang="0">
                      <a:pos x="70" y="1"/>
                    </a:cxn>
                    <a:cxn ang="0">
                      <a:pos x="36" y="0"/>
                    </a:cxn>
                    <a:cxn ang="0">
                      <a:pos x="0" y="0"/>
                    </a:cxn>
                    <a:cxn ang="0">
                      <a:pos x="0" y="44"/>
                    </a:cxn>
                    <a:cxn ang="0">
                      <a:pos x="349" y="44"/>
                    </a:cxn>
                  </a:cxnLst>
                  <a:rect l="0" t="0" r="r" b="b"/>
                  <a:pathLst>
                    <a:path w="349" h="44">
                      <a:moveTo>
                        <a:pt x="349" y="44"/>
                      </a:moveTo>
                      <a:lnTo>
                        <a:pt x="347" y="40"/>
                      </a:lnTo>
                      <a:lnTo>
                        <a:pt x="342" y="35"/>
                      </a:lnTo>
                      <a:lnTo>
                        <a:pt x="333" y="31"/>
                      </a:lnTo>
                      <a:lnTo>
                        <a:pt x="322" y="27"/>
                      </a:lnTo>
                      <a:lnTo>
                        <a:pt x="307" y="23"/>
                      </a:lnTo>
                      <a:lnTo>
                        <a:pt x="289" y="20"/>
                      </a:lnTo>
                      <a:lnTo>
                        <a:pt x="269" y="16"/>
                      </a:lnTo>
                      <a:lnTo>
                        <a:pt x="247" y="13"/>
                      </a:lnTo>
                      <a:lnTo>
                        <a:pt x="222" y="10"/>
                      </a:lnTo>
                      <a:lnTo>
                        <a:pt x="195" y="8"/>
                      </a:lnTo>
                      <a:lnTo>
                        <a:pt x="166" y="5"/>
                      </a:lnTo>
                      <a:lnTo>
                        <a:pt x="136" y="4"/>
                      </a:lnTo>
                      <a:lnTo>
                        <a:pt x="104" y="2"/>
                      </a:lnTo>
                      <a:lnTo>
                        <a:pt x="70" y="1"/>
                      </a:lnTo>
                      <a:lnTo>
                        <a:pt x="36" y="0"/>
                      </a:lnTo>
                      <a:lnTo>
                        <a:pt x="0" y="0"/>
                      </a:lnTo>
                      <a:lnTo>
                        <a:pt x="0" y="44"/>
                      </a:lnTo>
                      <a:lnTo>
                        <a:pt x="349" y="44"/>
                      </a:lnTo>
                      <a:close/>
                    </a:path>
                  </a:pathLst>
                </a:custGeom>
                <a:solidFill>
                  <a:srgbClr val="C7E9F3"/>
                </a:solidFill>
                <a:ln w="9525">
                  <a:noFill/>
                  <a:round/>
                  <a:headEnd/>
                  <a:tailEnd/>
                </a:ln>
              </p:spPr>
              <p:txBody>
                <a:bodyPr wrap="none" lIns="0" tIns="0" rIns="0" bIns="0">
                  <a:spAutoFit/>
                </a:bodyPr>
                <a:lstStyle/>
                <a:p>
                  <a:endParaRPr lang="en-US"/>
                </a:p>
              </p:txBody>
            </p:sp>
            <p:sp>
              <p:nvSpPr>
                <p:cNvPr id="114" name="Freeform 40"/>
                <p:cNvSpPr>
                  <a:spLocks/>
                </p:cNvSpPr>
                <p:nvPr/>
              </p:nvSpPr>
              <p:spPr bwMode="auto">
                <a:xfrm>
                  <a:off x="2712" y="2962"/>
                  <a:ext cx="349" cy="44"/>
                </a:xfrm>
                <a:custGeom>
                  <a:avLst/>
                  <a:gdLst/>
                  <a:ahLst/>
                  <a:cxnLst>
                    <a:cxn ang="0">
                      <a:pos x="349" y="44"/>
                    </a:cxn>
                    <a:cxn ang="0">
                      <a:pos x="347" y="40"/>
                    </a:cxn>
                    <a:cxn ang="0">
                      <a:pos x="342" y="35"/>
                    </a:cxn>
                    <a:cxn ang="0">
                      <a:pos x="333" y="31"/>
                    </a:cxn>
                    <a:cxn ang="0">
                      <a:pos x="322" y="27"/>
                    </a:cxn>
                    <a:cxn ang="0">
                      <a:pos x="307" y="23"/>
                    </a:cxn>
                    <a:cxn ang="0">
                      <a:pos x="289" y="20"/>
                    </a:cxn>
                    <a:cxn ang="0">
                      <a:pos x="269" y="16"/>
                    </a:cxn>
                    <a:cxn ang="0">
                      <a:pos x="247" y="13"/>
                    </a:cxn>
                    <a:cxn ang="0">
                      <a:pos x="222" y="10"/>
                    </a:cxn>
                    <a:cxn ang="0">
                      <a:pos x="195" y="8"/>
                    </a:cxn>
                    <a:cxn ang="0">
                      <a:pos x="166" y="5"/>
                    </a:cxn>
                    <a:cxn ang="0">
                      <a:pos x="136" y="4"/>
                    </a:cxn>
                    <a:cxn ang="0">
                      <a:pos x="104" y="2"/>
                    </a:cxn>
                    <a:cxn ang="0">
                      <a:pos x="70" y="1"/>
                    </a:cxn>
                    <a:cxn ang="0">
                      <a:pos x="36" y="0"/>
                    </a:cxn>
                    <a:cxn ang="0">
                      <a:pos x="0" y="0"/>
                    </a:cxn>
                  </a:cxnLst>
                  <a:rect l="0" t="0" r="r" b="b"/>
                  <a:pathLst>
                    <a:path w="349" h="44">
                      <a:moveTo>
                        <a:pt x="349" y="44"/>
                      </a:moveTo>
                      <a:lnTo>
                        <a:pt x="347" y="40"/>
                      </a:lnTo>
                      <a:lnTo>
                        <a:pt x="342" y="35"/>
                      </a:lnTo>
                      <a:lnTo>
                        <a:pt x="333" y="31"/>
                      </a:lnTo>
                      <a:lnTo>
                        <a:pt x="322" y="27"/>
                      </a:lnTo>
                      <a:lnTo>
                        <a:pt x="307" y="23"/>
                      </a:lnTo>
                      <a:lnTo>
                        <a:pt x="289" y="20"/>
                      </a:lnTo>
                      <a:lnTo>
                        <a:pt x="269" y="16"/>
                      </a:lnTo>
                      <a:lnTo>
                        <a:pt x="247" y="13"/>
                      </a:lnTo>
                      <a:lnTo>
                        <a:pt x="222" y="10"/>
                      </a:lnTo>
                      <a:lnTo>
                        <a:pt x="195" y="8"/>
                      </a:lnTo>
                      <a:lnTo>
                        <a:pt x="166" y="5"/>
                      </a:lnTo>
                      <a:lnTo>
                        <a:pt x="136" y="4"/>
                      </a:lnTo>
                      <a:lnTo>
                        <a:pt x="104" y="2"/>
                      </a:lnTo>
                      <a:lnTo>
                        <a:pt x="70" y="1"/>
                      </a:lnTo>
                      <a:lnTo>
                        <a:pt x="36" y="0"/>
                      </a:lnTo>
                      <a:lnTo>
                        <a:pt x="0" y="0"/>
                      </a:lnTo>
                    </a:path>
                  </a:pathLst>
                </a:custGeom>
                <a:noFill/>
                <a:ln w="12700">
                  <a:solidFill>
                    <a:srgbClr val="000000"/>
                  </a:solidFill>
                  <a:prstDash val="solid"/>
                  <a:round/>
                  <a:headEnd/>
                  <a:tailEnd/>
                </a:ln>
              </p:spPr>
              <p:txBody>
                <a:bodyPr wrap="none" lIns="0" tIns="0" rIns="0" bIns="0">
                  <a:spAutoFit/>
                </a:bodyPr>
                <a:lstStyle/>
                <a:p>
                  <a:endParaRPr lang="en-US"/>
                </a:p>
              </p:txBody>
            </p:sp>
          </p:grpSp>
          <p:sp>
            <p:nvSpPr>
              <p:cNvPr id="86" name="Line 41"/>
              <p:cNvSpPr>
                <a:spLocks noChangeShapeType="1"/>
              </p:cNvSpPr>
              <p:nvPr/>
            </p:nvSpPr>
            <p:spPr bwMode="auto">
              <a:xfrm>
                <a:off x="3778218" y="4109695"/>
                <a:ext cx="503596"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87" name="Line 42"/>
              <p:cNvSpPr>
                <a:spLocks noChangeShapeType="1"/>
              </p:cNvSpPr>
              <p:nvPr/>
            </p:nvSpPr>
            <p:spPr bwMode="auto">
              <a:xfrm flipV="1">
                <a:off x="3778218" y="4041298"/>
                <a:ext cx="60657" cy="71578"/>
              </a:xfrm>
              <a:prstGeom prst="line">
                <a:avLst/>
              </a:prstGeom>
              <a:noFill/>
              <a:ln w="12700">
                <a:solidFill>
                  <a:srgbClr val="000000"/>
                </a:solidFill>
                <a:round/>
                <a:headEnd/>
                <a:tailEnd/>
              </a:ln>
            </p:spPr>
            <p:txBody>
              <a:bodyPr wrap="none" lIns="0" tIns="0" rIns="0" bIns="0">
                <a:spAutoFit/>
              </a:bodyPr>
              <a:lstStyle/>
              <a:p>
                <a:endParaRPr lang="en-US"/>
              </a:p>
            </p:txBody>
          </p:sp>
          <p:sp>
            <p:nvSpPr>
              <p:cNvPr id="88" name="Freeform 43"/>
              <p:cNvSpPr>
                <a:spLocks/>
              </p:cNvSpPr>
              <p:nvPr/>
            </p:nvSpPr>
            <p:spPr bwMode="auto">
              <a:xfrm>
                <a:off x="3790913" y="2845150"/>
                <a:ext cx="66300" cy="66806"/>
              </a:xfrm>
              <a:custGeom>
                <a:avLst/>
                <a:gdLst/>
                <a:ahLst/>
                <a:cxnLst>
                  <a:cxn ang="0">
                    <a:pos x="53" y="42"/>
                  </a:cxn>
                  <a:cxn ang="0">
                    <a:pos x="53" y="0"/>
                  </a:cxn>
                  <a:cxn ang="0">
                    <a:pos x="0" y="0"/>
                  </a:cxn>
                  <a:cxn ang="0">
                    <a:pos x="53" y="42"/>
                  </a:cxn>
                </a:cxnLst>
                <a:rect l="0" t="0" r="r" b="b"/>
                <a:pathLst>
                  <a:path w="53" h="42">
                    <a:moveTo>
                      <a:pt x="53" y="42"/>
                    </a:moveTo>
                    <a:lnTo>
                      <a:pt x="53" y="0"/>
                    </a:lnTo>
                    <a:lnTo>
                      <a:pt x="0" y="0"/>
                    </a:lnTo>
                    <a:lnTo>
                      <a:pt x="53" y="42"/>
                    </a:lnTo>
                    <a:close/>
                  </a:path>
                </a:pathLst>
              </a:custGeom>
              <a:solidFill>
                <a:srgbClr val="C7E9F3"/>
              </a:solidFill>
              <a:ln w="9525">
                <a:noFill/>
                <a:round/>
                <a:headEnd/>
                <a:tailEnd/>
              </a:ln>
            </p:spPr>
            <p:txBody>
              <a:bodyPr wrap="none" lIns="0" tIns="0" rIns="0" bIns="0">
                <a:spAutoFit/>
              </a:bodyPr>
              <a:lstStyle/>
              <a:p>
                <a:endParaRPr lang="en-US"/>
              </a:p>
            </p:txBody>
          </p:sp>
          <p:grpSp>
            <p:nvGrpSpPr>
              <p:cNvPr id="89" name="Group 44"/>
              <p:cNvGrpSpPr>
                <a:grpSpLocks/>
              </p:cNvGrpSpPr>
              <p:nvPr/>
            </p:nvGrpSpPr>
            <p:grpSpPr bwMode="auto">
              <a:xfrm>
                <a:off x="3851571" y="2838787"/>
                <a:ext cx="438707" cy="73169"/>
                <a:chOff x="2722" y="2205"/>
                <a:chExt cx="347" cy="46"/>
              </a:xfrm>
            </p:grpSpPr>
            <p:sp>
              <p:nvSpPr>
                <p:cNvPr id="111" name="Freeform 45"/>
                <p:cNvSpPr>
                  <a:spLocks/>
                </p:cNvSpPr>
                <p:nvPr/>
              </p:nvSpPr>
              <p:spPr bwMode="auto">
                <a:xfrm>
                  <a:off x="2722" y="2205"/>
                  <a:ext cx="347" cy="46"/>
                </a:xfrm>
                <a:custGeom>
                  <a:avLst/>
                  <a:gdLst/>
                  <a:ahLst/>
                  <a:cxnLst>
                    <a:cxn ang="0">
                      <a:pos x="347" y="0"/>
                    </a:cxn>
                    <a:cxn ang="0">
                      <a:pos x="345" y="5"/>
                    </a:cxn>
                    <a:cxn ang="0">
                      <a:pos x="340" y="9"/>
                    </a:cxn>
                    <a:cxn ang="0">
                      <a:pos x="331" y="14"/>
                    </a:cxn>
                    <a:cxn ang="0">
                      <a:pos x="320" y="18"/>
                    </a:cxn>
                    <a:cxn ang="0">
                      <a:pos x="305" y="22"/>
                    </a:cxn>
                    <a:cxn ang="0">
                      <a:pos x="288" y="26"/>
                    </a:cxn>
                    <a:cxn ang="0">
                      <a:pos x="268" y="29"/>
                    </a:cxn>
                    <a:cxn ang="0">
                      <a:pos x="246" y="32"/>
                    </a:cxn>
                    <a:cxn ang="0">
                      <a:pos x="221" y="35"/>
                    </a:cxn>
                    <a:cxn ang="0">
                      <a:pos x="194" y="38"/>
                    </a:cxn>
                    <a:cxn ang="0">
                      <a:pos x="166" y="40"/>
                    </a:cxn>
                    <a:cxn ang="0">
                      <a:pos x="135" y="42"/>
                    </a:cxn>
                    <a:cxn ang="0">
                      <a:pos x="103" y="44"/>
                    </a:cxn>
                    <a:cxn ang="0">
                      <a:pos x="70" y="45"/>
                    </a:cxn>
                    <a:cxn ang="0">
                      <a:pos x="36" y="46"/>
                    </a:cxn>
                    <a:cxn ang="0">
                      <a:pos x="0" y="46"/>
                    </a:cxn>
                    <a:cxn ang="0">
                      <a:pos x="0" y="0"/>
                    </a:cxn>
                    <a:cxn ang="0">
                      <a:pos x="347" y="0"/>
                    </a:cxn>
                  </a:cxnLst>
                  <a:rect l="0" t="0" r="r" b="b"/>
                  <a:pathLst>
                    <a:path w="347" h="46">
                      <a:moveTo>
                        <a:pt x="347" y="0"/>
                      </a:moveTo>
                      <a:lnTo>
                        <a:pt x="345" y="5"/>
                      </a:lnTo>
                      <a:lnTo>
                        <a:pt x="340" y="9"/>
                      </a:lnTo>
                      <a:lnTo>
                        <a:pt x="331" y="14"/>
                      </a:lnTo>
                      <a:lnTo>
                        <a:pt x="320" y="18"/>
                      </a:lnTo>
                      <a:lnTo>
                        <a:pt x="305" y="22"/>
                      </a:lnTo>
                      <a:lnTo>
                        <a:pt x="288" y="26"/>
                      </a:lnTo>
                      <a:lnTo>
                        <a:pt x="268" y="29"/>
                      </a:lnTo>
                      <a:lnTo>
                        <a:pt x="246" y="32"/>
                      </a:lnTo>
                      <a:lnTo>
                        <a:pt x="221" y="35"/>
                      </a:lnTo>
                      <a:lnTo>
                        <a:pt x="194" y="38"/>
                      </a:lnTo>
                      <a:lnTo>
                        <a:pt x="166" y="40"/>
                      </a:lnTo>
                      <a:lnTo>
                        <a:pt x="135" y="42"/>
                      </a:lnTo>
                      <a:lnTo>
                        <a:pt x="103" y="44"/>
                      </a:lnTo>
                      <a:lnTo>
                        <a:pt x="70" y="45"/>
                      </a:lnTo>
                      <a:lnTo>
                        <a:pt x="36" y="46"/>
                      </a:lnTo>
                      <a:lnTo>
                        <a:pt x="0" y="46"/>
                      </a:lnTo>
                      <a:lnTo>
                        <a:pt x="0" y="0"/>
                      </a:lnTo>
                      <a:lnTo>
                        <a:pt x="347" y="0"/>
                      </a:lnTo>
                      <a:close/>
                    </a:path>
                  </a:pathLst>
                </a:custGeom>
                <a:solidFill>
                  <a:srgbClr val="C7E9F3"/>
                </a:solidFill>
                <a:ln w="9525">
                  <a:noFill/>
                  <a:round/>
                  <a:headEnd/>
                  <a:tailEnd/>
                </a:ln>
              </p:spPr>
              <p:txBody>
                <a:bodyPr wrap="none" lIns="0" tIns="0" rIns="0" bIns="0">
                  <a:spAutoFit/>
                </a:bodyPr>
                <a:lstStyle/>
                <a:p>
                  <a:endParaRPr lang="en-US"/>
                </a:p>
              </p:txBody>
            </p:sp>
            <p:sp>
              <p:nvSpPr>
                <p:cNvPr id="112" name="Freeform 46"/>
                <p:cNvSpPr>
                  <a:spLocks/>
                </p:cNvSpPr>
                <p:nvPr/>
              </p:nvSpPr>
              <p:spPr bwMode="auto">
                <a:xfrm>
                  <a:off x="2722" y="2205"/>
                  <a:ext cx="347" cy="46"/>
                </a:xfrm>
                <a:custGeom>
                  <a:avLst/>
                  <a:gdLst/>
                  <a:ahLst/>
                  <a:cxnLst>
                    <a:cxn ang="0">
                      <a:pos x="347" y="0"/>
                    </a:cxn>
                    <a:cxn ang="0">
                      <a:pos x="345" y="5"/>
                    </a:cxn>
                    <a:cxn ang="0">
                      <a:pos x="340" y="9"/>
                    </a:cxn>
                    <a:cxn ang="0">
                      <a:pos x="331" y="14"/>
                    </a:cxn>
                    <a:cxn ang="0">
                      <a:pos x="320" y="18"/>
                    </a:cxn>
                    <a:cxn ang="0">
                      <a:pos x="305" y="22"/>
                    </a:cxn>
                    <a:cxn ang="0">
                      <a:pos x="288" y="26"/>
                    </a:cxn>
                    <a:cxn ang="0">
                      <a:pos x="268" y="29"/>
                    </a:cxn>
                    <a:cxn ang="0">
                      <a:pos x="246" y="32"/>
                    </a:cxn>
                    <a:cxn ang="0">
                      <a:pos x="221" y="35"/>
                    </a:cxn>
                    <a:cxn ang="0">
                      <a:pos x="194" y="38"/>
                    </a:cxn>
                    <a:cxn ang="0">
                      <a:pos x="166" y="40"/>
                    </a:cxn>
                    <a:cxn ang="0">
                      <a:pos x="135" y="42"/>
                    </a:cxn>
                    <a:cxn ang="0">
                      <a:pos x="103" y="44"/>
                    </a:cxn>
                    <a:cxn ang="0">
                      <a:pos x="70" y="45"/>
                    </a:cxn>
                    <a:cxn ang="0">
                      <a:pos x="36" y="46"/>
                    </a:cxn>
                    <a:cxn ang="0">
                      <a:pos x="0" y="46"/>
                    </a:cxn>
                  </a:cxnLst>
                  <a:rect l="0" t="0" r="r" b="b"/>
                  <a:pathLst>
                    <a:path w="347" h="46">
                      <a:moveTo>
                        <a:pt x="347" y="0"/>
                      </a:moveTo>
                      <a:lnTo>
                        <a:pt x="345" y="5"/>
                      </a:lnTo>
                      <a:lnTo>
                        <a:pt x="340" y="9"/>
                      </a:lnTo>
                      <a:lnTo>
                        <a:pt x="331" y="14"/>
                      </a:lnTo>
                      <a:lnTo>
                        <a:pt x="320" y="18"/>
                      </a:lnTo>
                      <a:lnTo>
                        <a:pt x="305" y="22"/>
                      </a:lnTo>
                      <a:lnTo>
                        <a:pt x="288" y="26"/>
                      </a:lnTo>
                      <a:lnTo>
                        <a:pt x="268" y="29"/>
                      </a:lnTo>
                      <a:lnTo>
                        <a:pt x="246" y="32"/>
                      </a:lnTo>
                      <a:lnTo>
                        <a:pt x="221" y="35"/>
                      </a:lnTo>
                      <a:lnTo>
                        <a:pt x="194" y="38"/>
                      </a:lnTo>
                      <a:lnTo>
                        <a:pt x="166" y="40"/>
                      </a:lnTo>
                      <a:lnTo>
                        <a:pt x="135" y="42"/>
                      </a:lnTo>
                      <a:lnTo>
                        <a:pt x="103" y="44"/>
                      </a:lnTo>
                      <a:lnTo>
                        <a:pt x="70" y="45"/>
                      </a:lnTo>
                      <a:lnTo>
                        <a:pt x="36" y="46"/>
                      </a:lnTo>
                      <a:lnTo>
                        <a:pt x="0" y="46"/>
                      </a:lnTo>
                    </a:path>
                  </a:pathLst>
                </a:custGeom>
                <a:noFill/>
                <a:ln w="12700">
                  <a:solidFill>
                    <a:srgbClr val="000000"/>
                  </a:solidFill>
                  <a:prstDash val="solid"/>
                  <a:round/>
                  <a:headEnd/>
                  <a:tailEnd/>
                </a:ln>
              </p:spPr>
              <p:txBody>
                <a:bodyPr wrap="none" lIns="0" tIns="0" rIns="0" bIns="0">
                  <a:spAutoFit/>
                </a:bodyPr>
                <a:lstStyle/>
                <a:p>
                  <a:endParaRPr lang="en-US"/>
                </a:p>
              </p:txBody>
            </p:sp>
          </p:grpSp>
          <p:sp>
            <p:nvSpPr>
              <p:cNvPr id="90" name="Line 47"/>
              <p:cNvSpPr>
                <a:spLocks noChangeShapeType="1"/>
              </p:cNvSpPr>
              <p:nvPr/>
            </p:nvSpPr>
            <p:spPr bwMode="auto">
              <a:xfrm>
                <a:off x="3785271" y="2841968"/>
                <a:ext cx="502186" cy="1591"/>
              </a:xfrm>
              <a:prstGeom prst="line">
                <a:avLst/>
              </a:prstGeom>
              <a:noFill/>
              <a:ln w="12700">
                <a:solidFill>
                  <a:srgbClr val="000000"/>
                </a:solidFill>
                <a:round/>
                <a:headEnd/>
                <a:tailEnd/>
              </a:ln>
            </p:spPr>
            <p:txBody>
              <a:bodyPr wrap="none" lIns="0" tIns="0" rIns="0" bIns="0">
                <a:spAutoFit/>
              </a:bodyPr>
              <a:lstStyle/>
              <a:p>
                <a:endParaRPr lang="en-US"/>
              </a:p>
            </p:txBody>
          </p:sp>
          <p:sp>
            <p:nvSpPr>
              <p:cNvPr id="91" name="Line 48"/>
              <p:cNvSpPr>
                <a:spLocks noChangeShapeType="1"/>
              </p:cNvSpPr>
              <p:nvPr/>
            </p:nvSpPr>
            <p:spPr bwMode="auto">
              <a:xfrm>
                <a:off x="3785271" y="2838787"/>
                <a:ext cx="59247" cy="73169"/>
              </a:xfrm>
              <a:prstGeom prst="line">
                <a:avLst/>
              </a:prstGeom>
              <a:noFill/>
              <a:ln w="12700">
                <a:solidFill>
                  <a:srgbClr val="000000"/>
                </a:solidFill>
                <a:round/>
                <a:headEnd/>
                <a:tailEnd/>
              </a:ln>
            </p:spPr>
            <p:txBody>
              <a:bodyPr wrap="none" lIns="0" tIns="0" rIns="0" bIns="0">
                <a:spAutoFit/>
              </a:bodyPr>
              <a:lstStyle/>
              <a:p>
                <a:endParaRPr lang="en-US"/>
              </a:p>
            </p:txBody>
          </p:sp>
          <p:sp>
            <p:nvSpPr>
              <p:cNvPr id="92" name="Freeform 49"/>
              <p:cNvSpPr>
                <a:spLocks/>
              </p:cNvSpPr>
              <p:nvPr/>
            </p:nvSpPr>
            <p:spPr bwMode="auto">
              <a:xfrm>
                <a:off x="5036503" y="3856786"/>
                <a:ext cx="122725" cy="77940"/>
              </a:xfrm>
              <a:custGeom>
                <a:avLst/>
                <a:gdLst/>
                <a:ahLst/>
                <a:cxnLst>
                  <a:cxn ang="0">
                    <a:pos x="0" y="49"/>
                  </a:cxn>
                  <a:cxn ang="0">
                    <a:pos x="20" y="48"/>
                  </a:cxn>
                  <a:cxn ang="0">
                    <a:pos x="38" y="45"/>
                  </a:cxn>
                  <a:cxn ang="0">
                    <a:pos x="54" y="41"/>
                  </a:cxn>
                  <a:cxn ang="0">
                    <a:pos x="69" y="35"/>
                  </a:cxn>
                  <a:cxn ang="0">
                    <a:pos x="81" y="27"/>
                  </a:cxn>
                  <a:cxn ang="0">
                    <a:pos x="89" y="19"/>
                  </a:cxn>
                  <a:cxn ang="0">
                    <a:pos x="95" y="10"/>
                  </a:cxn>
                  <a:cxn ang="0">
                    <a:pos x="97" y="5"/>
                  </a:cxn>
                  <a:cxn ang="0">
                    <a:pos x="97" y="0"/>
                  </a:cxn>
                  <a:cxn ang="0">
                    <a:pos x="0" y="0"/>
                  </a:cxn>
                  <a:cxn ang="0">
                    <a:pos x="0" y="49"/>
                  </a:cxn>
                </a:cxnLst>
                <a:rect l="0" t="0" r="r" b="b"/>
                <a:pathLst>
                  <a:path w="97" h="49">
                    <a:moveTo>
                      <a:pt x="0" y="49"/>
                    </a:moveTo>
                    <a:lnTo>
                      <a:pt x="20" y="48"/>
                    </a:lnTo>
                    <a:lnTo>
                      <a:pt x="38" y="45"/>
                    </a:lnTo>
                    <a:lnTo>
                      <a:pt x="54" y="41"/>
                    </a:lnTo>
                    <a:lnTo>
                      <a:pt x="69" y="35"/>
                    </a:lnTo>
                    <a:lnTo>
                      <a:pt x="81" y="27"/>
                    </a:lnTo>
                    <a:lnTo>
                      <a:pt x="89" y="19"/>
                    </a:lnTo>
                    <a:lnTo>
                      <a:pt x="95" y="10"/>
                    </a:lnTo>
                    <a:lnTo>
                      <a:pt x="97" y="5"/>
                    </a:lnTo>
                    <a:lnTo>
                      <a:pt x="97" y="0"/>
                    </a:lnTo>
                    <a:lnTo>
                      <a:pt x="0" y="0"/>
                    </a:lnTo>
                    <a:lnTo>
                      <a:pt x="0" y="49"/>
                    </a:lnTo>
                    <a:close/>
                  </a:path>
                </a:pathLst>
              </a:custGeom>
              <a:solidFill>
                <a:schemeClr val="bg2">
                  <a:lumMod val="40000"/>
                  <a:lumOff val="60000"/>
                </a:schemeClr>
              </a:solidFill>
              <a:ln w="9525">
                <a:noFill/>
                <a:round/>
                <a:headEnd/>
                <a:tailEnd/>
              </a:ln>
            </p:spPr>
            <p:txBody>
              <a:bodyPr wrap="none" lIns="0" tIns="0" rIns="0" bIns="0">
                <a:spAutoFit/>
              </a:bodyPr>
              <a:lstStyle/>
              <a:p>
                <a:endParaRPr lang="en-US"/>
              </a:p>
            </p:txBody>
          </p:sp>
          <p:sp>
            <p:nvSpPr>
              <p:cNvPr id="93" name="Rectangle 50"/>
              <p:cNvSpPr>
                <a:spLocks noChangeArrowheads="1"/>
              </p:cNvSpPr>
              <p:nvPr/>
            </p:nvSpPr>
            <p:spPr bwMode="auto">
              <a:xfrm>
                <a:off x="5036503" y="3753395"/>
                <a:ext cx="122725" cy="103390"/>
              </a:xfrm>
              <a:prstGeom prst="rect">
                <a:avLst/>
              </a:prstGeom>
              <a:solidFill>
                <a:schemeClr val="bg2">
                  <a:lumMod val="40000"/>
                  <a:lumOff val="60000"/>
                </a:schemeClr>
              </a:solidFill>
              <a:ln w="9525">
                <a:noFill/>
                <a:miter lim="800000"/>
                <a:headEnd/>
                <a:tailEnd/>
              </a:ln>
            </p:spPr>
            <p:txBody>
              <a:bodyPr wrap="none" lIns="0" tIns="0" rIns="0" bIns="0">
                <a:spAutoFit/>
              </a:bodyPr>
              <a:lstStyle/>
              <a:p>
                <a:endParaRPr lang="en-US"/>
              </a:p>
            </p:txBody>
          </p:sp>
          <p:sp>
            <p:nvSpPr>
              <p:cNvPr id="94" name="Line 244"/>
              <p:cNvSpPr>
                <a:spLocks noChangeShapeType="1"/>
              </p:cNvSpPr>
              <p:nvPr/>
            </p:nvSpPr>
            <p:spPr bwMode="auto">
              <a:xfrm>
                <a:off x="4136519" y="3043978"/>
                <a:ext cx="0" cy="866889"/>
              </a:xfrm>
              <a:prstGeom prst="line">
                <a:avLst/>
              </a:prstGeom>
              <a:noFill/>
              <a:ln w="12700">
                <a:solidFill>
                  <a:srgbClr val="000000"/>
                </a:solidFill>
                <a:round/>
                <a:headEnd/>
                <a:tailEnd/>
              </a:ln>
            </p:spPr>
            <p:txBody>
              <a:bodyPr wrap="none" lIns="0" tIns="0" rIns="0" bIns="0">
                <a:spAutoFit/>
              </a:bodyPr>
              <a:lstStyle/>
              <a:p>
                <a:endParaRPr lang="en-US"/>
              </a:p>
            </p:txBody>
          </p:sp>
          <p:sp>
            <p:nvSpPr>
              <p:cNvPr id="95" name="Line 245"/>
              <p:cNvSpPr>
                <a:spLocks noChangeShapeType="1"/>
              </p:cNvSpPr>
              <p:nvPr/>
            </p:nvSpPr>
            <p:spPr bwMode="auto">
              <a:xfrm>
                <a:off x="3280264" y="3032843"/>
                <a:ext cx="1411" cy="889158"/>
              </a:xfrm>
              <a:prstGeom prst="line">
                <a:avLst/>
              </a:prstGeom>
              <a:noFill/>
              <a:ln w="12700">
                <a:solidFill>
                  <a:srgbClr val="000000"/>
                </a:solidFill>
                <a:round/>
                <a:headEnd/>
                <a:tailEnd/>
              </a:ln>
            </p:spPr>
            <p:txBody>
              <a:bodyPr wrap="none" lIns="0" tIns="0" rIns="0" bIns="0">
                <a:spAutoFit/>
              </a:bodyPr>
              <a:lstStyle/>
              <a:p>
                <a:endParaRPr lang="en-US"/>
              </a:p>
            </p:txBody>
          </p:sp>
          <p:sp>
            <p:nvSpPr>
              <p:cNvPr id="96" name="Freeform 246"/>
              <p:cNvSpPr>
                <a:spLocks/>
              </p:cNvSpPr>
              <p:nvPr/>
            </p:nvSpPr>
            <p:spPr bwMode="auto">
              <a:xfrm>
                <a:off x="3081364" y="2972400"/>
                <a:ext cx="196078" cy="1010045"/>
              </a:xfrm>
              <a:custGeom>
                <a:avLst/>
                <a:gdLst/>
                <a:ahLst/>
                <a:cxnLst>
                  <a:cxn ang="0">
                    <a:pos x="0" y="0"/>
                  </a:cxn>
                  <a:cxn ang="0">
                    <a:pos x="155" y="42"/>
                  </a:cxn>
                  <a:cxn ang="0">
                    <a:pos x="155" y="593"/>
                  </a:cxn>
                  <a:cxn ang="0">
                    <a:pos x="0" y="635"/>
                  </a:cxn>
                  <a:cxn ang="0">
                    <a:pos x="0" y="0"/>
                  </a:cxn>
                </a:cxnLst>
                <a:rect l="0" t="0" r="r" b="b"/>
                <a:pathLst>
                  <a:path w="155" h="635">
                    <a:moveTo>
                      <a:pt x="0" y="0"/>
                    </a:moveTo>
                    <a:lnTo>
                      <a:pt x="155" y="42"/>
                    </a:lnTo>
                    <a:lnTo>
                      <a:pt x="155" y="593"/>
                    </a:lnTo>
                    <a:lnTo>
                      <a:pt x="0" y="635"/>
                    </a:lnTo>
                    <a:lnTo>
                      <a:pt x="0" y="0"/>
                    </a:lnTo>
                    <a:close/>
                  </a:path>
                </a:pathLst>
              </a:custGeom>
              <a:solidFill>
                <a:srgbClr val="C7E9F3"/>
              </a:solidFill>
              <a:ln w="9525">
                <a:noFill/>
                <a:round/>
                <a:headEnd/>
                <a:tailEnd/>
              </a:ln>
            </p:spPr>
            <p:txBody>
              <a:bodyPr wrap="none" lIns="0" tIns="0" rIns="0" bIns="0">
                <a:spAutoFit/>
              </a:bodyPr>
              <a:lstStyle/>
              <a:p>
                <a:endParaRPr lang="en-US"/>
              </a:p>
            </p:txBody>
          </p:sp>
          <p:sp>
            <p:nvSpPr>
              <p:cNvPr id="97" name="Oval 247"/>
              <p:cNvSpPr>
                <a:spLocks noChangeArrowheads="1"/>
              </p:cNvSpPr>
              <p:nvPr/>
            </p:nvSpPr>
            <p:spPr bwMode="auto">
              <a:xfrm>
                <a:off x="2816165" y="2927862"/>
                <a:ext cx="303286" cy="1094348"/>
              </a:xfrm>
              <a:prstGeom prst="ellipse">
                <a:avLst/>
              </a:prstGeom>
              <a:solidFill>
                <a:srgbClr val="C7E9F3"/>
              </a:solidFill>
              <a:ln w="12700">
                <a:solidFill>
                  <a:srgbClr val="000000"/>
                </a:solidFill>
                <a:round/>
                <a:headEnd/>
                <a:tailEnd/>
              </a:ln>
            </p:spPr>
            <p:txBody>
              <a:bodyPr wrap="none" lIns="0" tIns="0" rIns="0" bIns="0">
                <a:spAutoFit/>
              </a:bodyPr>
              <a:lstStyle/>
              <a:p>
                <a:endParaRPr lang="en-US"/>
              </a:p>
            </p:txBody>
          </p:sp>
          <p:sp>
            <p:nvSpPr>
              <p:cNvPr id="98" name="Freeform 248"/>
              <p:cNvSpPr>
                <a:spLocks/>
              </p:cNvSpPr>
              <p:nvPr/>
            </p:nvSpPr>
            <p:spPr bwMode="auto">
              <a:xfrm>
                <a:off x="2975567" y="2926271"/>
                <a:ext cx="191846" cy="1094348"/>
              </a:xfrm>
              <a:custGeom>
                <a:avLst/>
                <a:gdLst/>
                <a:ahLst/>
                <a:cxnLst>
                  <a:cxn ang="0">
                    <a:pos x="0" y="0"/>
                  </a:cxn>
                  <a:cxn ang="0">
                    <a:pos x="152" y="45"/>
                  </a:cxn>
                  <a:cxn ang="0">
                    <a:pos x="152" y="643"/>
                  </a:cxn>
                  <a:cxn ang="0">
                    <a:pos x="0" y="688"/>
                  </a:cxn>
                  <a:cxn ang="0">
                    <a:pos x="0" y="0"/>
                  </a:cxn>
                </a:cxnLst>
                <a:rect l="0" t="0" r="r" b="b"/>
                <a:pathLst>
                  <a:path w="152" h="688">
                    <a:moveTo>
                      <a:pt x="0" y="0"/>
                    </a:moveTo>
                    <a:lnTo>
                      <a:pt x="152" y="45"/>
                    </a:lnTo>
                    <a:lnTo>
                      <a:pt x="152" y="643"/>
                    </a:lnTo>
                    <a:lnTo>
                      <a:pt x="0" y="688"/>
                    </a:lnTo>
                    <a:lnTo>
                      <a:pt x="0" y="0"/>
                    </a:lnTo>
                    <a:close/>
                  </a:path>
                </a:pathLst>
              </a:custGeom>
              <a:solidFill>
                <a:srgbClr val="C7E9F3"/>
              </a:solidFill>
              <a:ln w="9525">
                <a:noFill/>
                <a:round/>
                <a:headEnd/>
                <a:tailEnd/>
              </a:ln>
            </p:spPr>
            <p:txBody>
              <a:bodyPr wrap="none" lIns="0" tIns="0" rIns="0" bIns="0">
                <a:spAutoFit/>
              </a:bodyPr>
              <a:lstStyle/>
              <a:p>
                <a:endParaRPr lang="en-US"/>
              </a:p>
            </p:txBody>
          </p:sp>
          <p:sp>
            <p:nvSpPr>
              <p:cNvPr id="99" name="Line 249"/>
              <p:cNvSpPr>
                <a:spLocks noChangeShapeType="1"/>
              </p:cNvSpPr>
              <p:nvPr/>
            </p:nvSpPr>
            <p:spPr bwMode="auto">
              <a:xfrm>
                <a:off x="5245277" y="3078971"/>
                <a:ext cx="1411" cy="765089"/>
              </a:xfrm>
              <a:prstGeom prst="line">
                <a:avLst/>
              </a:prstGeom>
              <a:noFill/>
              <a:ln w="12700">
                <a:solidFill>
                  <a:srgbClr val="000000"/>
                </a:solidFill>
                <a:round/>
                <a:headEnd/>
                <a:tailEnd/>
              </a:ln>
            </p:spPr>
            <p:txBody>
              <a:bodyPr wrap="none" lIns="0" tIns="0" rIns="0" bIns="0">
                <a:spAutoFit/>
              </a:bodyPr>
              <a:lstStyle/>
              <a:p>
                <a:endParaRPr lang="en-US"/>
              </a:p>
            </p:txBody>
          </p:sp>
          <p:sp>
            <p:nvSpPr>
              <p:cNvPr id="100" name="Oval 250"/>
              <p:cNvSpPr>
                <a:spLocks noChangeArrowheads="1"/>
              </p:cNvSpPr>
              <p:nvPr/>
            </p:nvSpPr>
            <p:spPr bwMode="auto">
              <a:xfrm>
                <a:off x="4429931" y="2927862"/>
                <a:ext cx="303286" cy="1094348"/>
              </a:xfrm>
              <a:prstGeom prst="ellipse">
                <a:avLst/>
              </a:prstGeom>
              <a:solidFill>
                <a:srgbClr val="C7E9F3"/>
              </a:solidFill>
              <a:ln w="12700">
                <a:solidFill>
                  <a:srgbClr val="000000"/>
                </a:solidFill>
                <a:round/>
                <a:headEnd/>
                <a:tailEnd/>
              </a:ln>
            </p:spPr>
            <p:txBody>
              <a:bodyPr wrap="none" lIns="0" tIns="0" rIns="0" bIns="0">
                <a:spAutoFit/>
              </a:bodyPr>
              <a:lstStyle/>
              <a:p>
                <a:endParaRPr lang="en-US"/>
              </a:p>
            </p:txBody>
          </p:sp>
          <p:sp>
            <p:nvSpPr>
              <p:cNvPr id="101" name="Freeform 251"/>
              <p:cNvSpPr>
                <a:spLocks/>
              </p:cNvSpPr>
              <p:nvPr/>
            </p:nvSpPr>
            <p:spPr bwMode="auto">
              <a:xfrm>
                <a:off x="4367863" y="2934225"/>
                <a:ext cx="197489" cy="1080033"/>
              </a:xfrm>
              <a:custGeom>
                <a:avLst/>
                <a:gdLst/>
                <a:ahLst/>
                <a:cxnLst>
                  <a:cxn ang="0">
                    <a:pos x="156" y="0"/>
                  </a:cxn>
                  <a:cxn ang="0">
                    <a:pos x="0" y="34"/>
                  </a:cxn>
                  <a:cxn ang="0">
                    <a:pos x="0" y="645"/>
                  </a:cxn>
                  <a:cxn ang="0">
                    <a:pos x="156" y="679"/>
                  </a:cxn>
                  <a:cxn ang="0">
                    <a:pos x="156" y="0"/>
                  </a:cxn>
                </a:cxnLst>
                <a:rect l="0" t="0" r="r" b="b"/>
                <a:pathLst>
                  <a:path w="156" h="679">
                    <a:moveTo>
                      <a:pt x="156" y="0"/>
                    </a:moveTo>
                    <a:lnTo>
                      <a:pt x="0" y="34"/>
                    </a:lnTo>
                    <a:lnTo>
                      <a:pt x="0" y="645"/>
                    </a:lnTo>
                    <a:lnTo>
                      <a:pt x="156" y="679"/>
                    </a:lnTo>
                    <a:lnTo>
                      <a:pt x="156" y="0"/>
                    </a:lnTo>
                    <a:close/>
                  </a:path>
                </a:pathLst>
              </a:custGeom>
              <a:solidFill>
                <a:srgbClr val="C7E9F3"/>
              </a:solidFill>
              <a:ln w="9525">
                <a:noFill/>
                <a:round/>
                <a:headEnd/>
                <a:tailEnd/>
              </a:ln>
            </p:spPr>
            <p:txBody>
              <a:bodyPr wrap="none" lIns="0" tIns="0" rIns="0" bIns="0">
                <a:spAutoFit/>
              </a:bodyPr>
              <a:lstStyle/>
              <a:p>
                <a:endParaRPr lang="en-US"/>
              </a:p>
            </p:txBody>
          </p:sp>
          <p:sp>
            <p:nvSpPr>
              <p:cNvPr id="102" name="Freeform 252"/>
              <p:cNvSpPr>
                <a:spLocks/>
              </p:cNvSpPr>
              <p:nvPr/>
            </p:nvSpPr>
            <p:spPr bwMode="auto">
              <a:xfrm>
                <a:off x="4140751" y="2961265"/>
                <a:ext cx="327267" cy="1021180"/>
              </a:xfrm>
              <a:custGeom>
                <a:avLst/>
                <a:gdLst/>
                <a:ahLst/>
                <a:cxnLst>
                  <a:cxn ang="0">
                    <a:pos x="259" y="0"/>
                  </a:cxn>
                  <a:cxn ang="0">
                    <a:pos x="0" y="53"/>
                  </a:cxn>
                  <a:cxn ang="0">
                    <a:pos x="0" y="589"/>
                  </a:cxn>
                  <a:cxn ang="0">
                    <a:pos x="259" y="642"/>
                  </a:cxn>
                  <a:cxn ang="0">
                    <a:pos x="259" y="0"/>
                  </a:cxn>
                </a:cxnLst>
                <a:rect l="0" t="0" r="r" b="b"/>
                <a:pathLst>
                  <a:path w="259" h="642">
                    <a:moveTo>
                      <a:pt x="259" y="0"/>
                    </a:moveTo>
                    <a:lnTo>
                      <a:pt x="0" y="53"/>
                    </a:lnTo>
                    <a:lnTo>
                      <a:pt x="0" y="589"/>
                    </a:lnTo>
                    <a:lnTo>
                      <a:pt x="259" y="642"/>
                    </a:lnTo>
                    <a:lnTo>
                      <a:pt x="259" y="0"/>
                    </a:lnTo>
                    <a:close/>
                  </a:path>
                </a:pathLst>
              </a:custGeom>
              <a:solidFill>
                <a:srgbClr val="C7E9F3"/>
              </a:solidFill>
              <a:ln w="9525">
                <a:noFill/>
                <a:round/>
                <a:headEnd/>
                <a:tailEnd/>
              </a:ln>
            </p:spPr>
            <p:txBody>
              <a:bodyPr wrap="none" lIns="0" tIns="0" rIns="0" bIns="0">
                <a:spAutoFit/>
              </a:bodyPr>
              <a:lstStyle/>
              <a:p>
                <a:endParaRPr lang="en-US"/>
              </a:p>
            </p:txBody>
          </p:sp>
          <p:sp>
            <p:nvSpPr>
              <p:cNvPr id="103" name="Freeform 253"/>
              <p:cNvSpPr>
                <a:spLocks/>
              </p:cNvSpPr>
              <p:nvPr/>
            </p:nvSpPr>
            <p:spPr bwMode="auto">
              <a:xfrm>
                <a:off x="4280403" y="2667000"/>
                <a:ext cx="87459" cy="147928"/>
              </a:xfrm>
              <a:custGeom>
                <a:avLst/>
                <a:gdLst/>
                <a:ahLst/>
                <a:cxnLst>
                  <a:cxn ang="0">
                    <a:pos x="30" y="0"/>
                  </a:cxn>
                  <a:cxn ang="0">
                    <a:pos x="70" y="93"/>
                  </a:cxn>
                  <a:cxn ang="0">
                    <a:pos x="40" y="93"/>
                  </a:cxn>
                  <a:cxn ang="0">
                    <a:pos x="0" y="0"/>
                  </a:cxn>
                  <a:cxn ang="0">
                    <a:pos x="30" y="0"/>
                  </a:cxn>
                </a:cxnLst>
                <a:rect l="0" t="0" r="r" b="b"/>
                <a:pathLst>
                  <a:path w="70" h="93">
                    <a:moveTo>
                      <a:pt x="30" y="0"/>
                    </a:moveTo>
                    <a:lnTo>
                      <a:pt x="70" y="93"/>
                    </a:lnTo>
                    <a:lnTo>
                      <a:pt x="40" y="93"/>
                    </a:lnTo>
                    <a:lnTo>
                      <a:pt x="0" y="0"/>
                    </a:lnTo>
                    <a:lnTo>
                      <a:pt x="30" y="0"/>
                    </a:lnTo>
                    <a:close/>
                  </a:path>
                </a:pathLst>
              </a:custGeom>
              <a:solidFill>
                <a:srgbClr val="000000"/>
              </a:solidFill>
              <a:ln w="9525">
                <a:noFill/>
                <a:round/>
                <a:headEnd/>
                <a:tailEnd/>
              </a:ln>
            </p:spPr>
            <p:txBody>
              <a:bodyPr wrap="none" lIns="0" tIns="0" rIns="0" bIns="0">
                <a:spAutoFit/>
              </a:bodyPr>
              <a:lstStyle/>
              <a:p>
                <a:endParaRPr lang="en-US"/>
              </a:p>
            </p:txBody>
          </p:sp>
          <p:sp>
            <p:nvSpPr>
              <p:cNvPr id="104" name="Freeform 254"/>
              <p:cNvSpPr>
                <a:spLocks/>
              </p:cNvSpPr>
              <p:nvPr/>
            </p:nvSpPr>
            <p:spPr bwMode="auto">
              <a:xfrm>
                <a:off x="5035093" y="3010574"/>
                <a:ext cx="122725" cy="76350"/>
              </a:xfrm>
              <a:custGeom>
                <a:avLst/>
                <a:gdLst/>
                <a:ahLst/>
                <a:cxnLst>
                  <a:cxn ang="0">
                    <a:pos x="0" y="0"/>
                  </a:cxn>
                  <a:cxn ang="0">
                    <a:pos x="20" y="1"/>
                  </a:cxn>
                  <a:cxn ang="0">
                    <a:pos x="38" y="4"/>
                  </a:cxn>
                  <a:cxn ang="0">
                    <a:pos x="54" y="8"/>
                  </a:cxn>
                  <a:cxn ang="0">
                    <a:pos x="69" y="14"/>
                  </a:cxn>
                  <a:cxn ang="0">
                    <a:pos x="81" y="21"/>
                  </a:cxn>
                  <a:cxn ang="0">
                    <a:pos x="89" y="29"/>
                  </a:cxn>
                  <a:cxn ang="0">
                    <a:pos x="95" y="38"/>
                  </a:cxn>
                  <a:cxn ang="0">
                    <a:pos x="97" y="43"/>
                  </a:cxn>
                  <a:cxn ang="0">
                    <a:pos x="97" y="48"/>
                  </a:cxn>
                  <a:cxn ang="0">
                    <a:pos x="0" y="48"/>
                  </a:cxn>
                  <a:cxn ang="0">
                    <a:pos x="0" y="0"/>
                  </a:cxn>
                </a:cxnLst>
                <a:rect l="0" t="0" r="r" b="b"/>
                <a:pathLst>
                  <a:path w="97" h="48">
                    <a:moveTo>
                      <a:pt x="0" y="0"/>
                    </a:moveTo>
                    <a:lnTo>
                      <a:pt x="20" y="1"/>
                    </a:lnTo>
                    <a:lnTo>
                      <a:pt x="38" y="4"/>
                    </a:lnTo>
                    <a:lnTo>
                      <a:pt x="54" y="8"/>
                    </a:lnTo>
                    <a:lnTo>
                      <a:pt x="69" y="14"/>
                    </a:lnTo>
                    <a:lnTo>
                      <a:pt x="81" y="21"/>
                    </a:lnTo>
                    <a:lnTo>
                      <a:pt x="89" y="29"/>
                    </a:lnTo>
                    <a:lnTo>
                      <a:pt x="95" y="38"/>
                    </a:lnTo>
                    <a:lnTo>
                      <a:pt x="97" y="43"/>
                    </a:lnTo>
                    <a:lnTo>
                      <a:pt x="97" y="48"/>
                    </a:lnTo>
                    <a:lnTo>
                      <a:pt x="0" y="48"/>
                    </a:lnTo>
                    <a:lnTo>
                      <a:pt x="0" y="0"/>
                    </a:lnTo>
                    <a:close/>
                  </a:path>
                </a:pathLst>
              </a:custGeom>
              <a:solidFill>
                <a:schemeClr val="bg2">
                  <a:lumMod val="40000"/>
                  <a:lumOff val="60000"/>
                </a:schemeClr>
              </a:solidFill>
              <a:ln w="9525">
                <a:noFill/>
                <a:round/>
                <a:headEnd/>
                <a:tailEnd/>
              </a:ln>
            </p:spPr>
            <p:txBody>
              <a:bodyPr wrap="none" lIns="0" tIns="0" rIns="0" bIns="0">
                <a:spAutoFit/>
              </a:bodyPr>
              <a:lstStyle/>
              <a:p>
                <a:endParaRPr lang="en-US"/>
              </a:p>
            </p:txBody>
          </p:sp>
          <p:sp>
            <p:nvSpPr>
              <p:cNvPr id="105" name="Rectangle 255"/>
              <p:cNvSpPr>
                <a:spLocks noChangeArrowheads="1"/>
              </p:cNvSpPr>
              <p:nvPr/>
            </p:nvSpPr>
            <p:spPr bwMode="auto">
              <a:xfrm>
                <a:off x="5035093" y="3086924"/>
                <a:ext cx="122725" cy="104981"/>
              </a:xfrm>
              <a:prstGeom prst="rect">
                <a:avLst/>
              </a:prstGeom>
              <a:solidFill>
                <a:schemeClr val="bg2">
                  <a:lumMod val="40000"/>
                  <a:lumOff val="60000"/>
                </a:schemeClr>
              </a:solidFill>
              <a:ln w="9525">
                <a:noFill/>
                <a:miter lim="800000"/>
                <a:headEnd/>
                <a:tailEnd/>
              </a:ln>
            </p:spPr>
            <p:txBody>
              <a:bodyPr wrap="none" lIns="0" tIns="0" rIns="0" bIns="0">
                <a:spAutoFit/>
              </a:bodyPr>
              <a:lstStyle/>
              <a:p>
                <a:endParaRPr lang="en-US"/>
              </a:p>
            </p:txBody>
          </p:sp>
          <p:sp>
            <p:nvSpPr>
              <p:cNvPr id="106" name="Freeform 256"/>
              <p:cNvSpPr>
                <a:spLocks/>
              </p:cNvSpPr>
              <p:nvPr/>
            </p:nvSpPr>
            <p:spPr bwMode="auto">
              <a:xfrm>
                <a:off x="4312848" y="4136735"/>
                <a:ext cx="88870" cy="147928"/>
              </a:xfrm>
              <a:custGeom>
                <a:avLst/>
                <a:gdLst/>
                <a:ahLst/>
                <a:cxnLst>
                  <a:cxn ang="0">
                    <a:pos x="30" y="93"/>
                  </a:cxn>
                  <a:cxn ang="0">
                    <a:pos x="70" y="0"/>
                  </a:cxn>
                  <a:cxn ang="0">
                    <a:pos x="40" y="0"/>
                  </a:cxn>
                  <a:cxn ang="0">
                    <a:pos x="0" y="93"/>
                  </a:cxn>
                  <a:cxn ang="0">
                    <a:pos x="30" y="93"/>
                  </a:cxn>
                </a:cxnLst>
                <a:rect l="0" t="0" r="r" b="b"/>
                <a:pathLst>
                  <a:path w="70" h="93">
                    <a:moveTo>
                      <a:pt x="30" y="93"/>
                    </a:moveTo>
                    <a:lnTo>
                      <a:pt x="70" y="0"/>
                    </a:lnTo>
                    <a:lnTo>
                      <a:pt x="40" y="0"/>
                    </a:lnTo>
                    <a:lnTo>
                      <a:pt x="0" y="93"/>
                    </a:lnTo>
                    <a:lnTo>
                      <a:pt x="30" y="93"/>
                    </a:lnTo>
                    <a:close/>
                  </a:path>
                </a:pathLst>
              </a:custGeom>
              <a:solidFill>
                <a:srgbClr val="000000"/>
              </a:solidFill>
              <a:ln w="9525">
                <a:noFill/>
                <a:round/>
                <a:headEnd/>
                <a:tailEnd/>
              </a:ln>
            </p:spPr>
            <p:txBody>
              <a:bodyPr wrap="none" lIns="0" tIns="0" rIns="0" bIns="0">
                <a:spAutoFit/>
              </a:bodyPr>
              <a:lstStyle/>
              <a:p>
                <a:endParaRPr lang="en-US"/>
              </a:p>
            </p:txBody>
          </p:sp>
          <p:sp>
            <p:nvSpPr>
              <p:cNvPr id="107" name="Line 257"/>
              <p:cNvSpPr>
                <a:spLocks noChangeShapeType="1"/>
              </p:cNvSpPr>
              <p:nvPr/>
            </p:nvSpPr>
            <p:spPr bwMode="auto">
              <a:xfrm flipH="1">
                <a:off x="2962871" y="3922001"/>
                <a:ext cx="314571" cy="98619"/>
              </a:xfrm>
              <a:prstGeom prst="line">
                <a:avLst/>
              </a:prstGeom>
              <a:noFill/>
              <a:ln w="12700">
                <a:solidFill>
                  <a:srgbClr val="000000"/>
                </a:solidFill>
                <a:round/>
                <a:headEnd/>
                <a:tailEnd/>
              </a:ln>
            </p:spPr>
            <p:txBody>
              <a:bodyPr wrap="none" lIns="0" tIns="0" rIns="0" bIns="0">
                <a:spAutoFit/>
              </a:bodyPr>
              <a:lstStyle/>
              <a:p>
                <a:endParaRPr lang="en-US"/>
              </a:p>
            </p:txBody>
          </p:sp>
          <p:sp>
            <p:nvSpPr>
              <p:cNvPr id="108" name="Line 258"/>
              <p:cNvSpPr>
                <a:spLocks noChangeShapeType="1"/>
              </p:cNvSpPr>
              <p:nvPr/>
            </p:nvSpPr>
            <p:spPr bwMode="auto">
              <a:xfrm>
                <a:off x="4128055" y="3909276"/>
                <a:ext cx="455635" cy="111344"/>
              </a:xfrm>
              <a:prstGeom prst="line">
                <a:avLst/>
              </a:prstGeom>
              <a:noFill/>
              <a:ln w="12700">
                <a:solidFill>
                  <a:srgbClr val="000000"/>
                </a:solidFill>
                <a:round/>
                <a:headEnd/>
                <a:tailEnd/>
              </a:ln>
            </p:spPr>
            <p:txBody>
              <a:bodyPr wrap="none" lIns="0" tIns="0" rIns="0" bIns="0">
                <a:spAutoFit/>
              </a:bodyPr>
              <a:lstStyle/>
              <a:p>
                <a:endParaRPr lang="en-US"/>
              </a:p>
            </p:txBody>
          </p:sp>
          <p:sp>
            <p:nvSpPr>
              <p:cNvPr id="109" name="Line 259"/>
              <p:cNvSpPr>
                <a:spLocks noChangeShapeType="1"/>
              </p:cNvSpPr>
              <p:nvPr/>
            </p:nvSpPr>
            <p:spPr bwMode="auto">
              <a:xfrm flipH="1" flipV="1">
                <a:off x="2972745" y="2926271"/>
                <a:ext cx="307518" cy="106572"/>
              </a:xfrm>
              <a:prstGeom prst="line">
                <a:avLst/>
              </a:prstGeom>
              <a:noFill/>
              <a:ln w="12700">
                <a:solidFill>
                  <a:srgbClr val="000000"/>
                </a:solidFill>
                <a:round/>
                <a:headEnd/>
                <a:tailEnd/>
              </a:ln>
            </p:spPr>
            <p:txBody>
              <a:bodyPr wrap="none" lIns="0" tIns="0" rIns="0" bIns="0">
                <a:spAutoFit/>
              </a:bodyPr>
              <a:lstStyle/>
              <a:p>
                <a:endParaRPr lang="en-US"/>
              </a:p>
            </p:txBody>
          </p:sp>
          <p:sp>
            <p:nvSpPr>
              <p:cNvPr id="110" name="Line 260"/>
              <p:cNvSpPr>
                <a:spLocks noChangeShapeType="1"/>
              </p:cNvSpPr>
              <p:nvPr/>
            </p:nvSpPr>
            <p:spPr bwMode="auto">
              <a:xfrm flipV="1">
                <a:off x="4133697" y="2926271"/>
                <a:ext cx="437297" cy="117706"/>
              </a:xfrm>
              <a:prstGeom prst="line">
                <a:avLst/>
              </a:prstGeom>
              <a:noFill/>
              <a:ln w="12700">
                <a:solidFill>
                  <a:srgbClr val="000000"/>
                </a:solidFill>
                <a:round/>
                <a:headEnd/>
                <a:tailEnd/>
              </a:ln>
            </p:spPr>
            <p:txBody>
              <a:bodyPr wrap="none" lIns="0" tIns="0" rIns="0" bIns="0">
                <a:spAutoFit/>
              </a:bodyPr>
              <a:lstStyle/>
              <a:p>
                <a:endParaRPr lang="en-US"/>
              </a:p>
            </p:txBody>
          </p:sp>
        </p:grpSp>
        <p:cxnSp>
          <p:nvCxnSpPr>
            <p:cNvPr id="57" name="Straight Arrow Connector 56"/>
            <p:cNvCxnSpPr/>
            <p:nvPr/>
          </p:nvCxnSpPr>
          <p:spPr bwMode="auto">
            <a:xfrm>
              <a:off x="4645026" y="2261302"/>
              <a:ext cx="2520000" cy="0"/>
            </a:xfrm>
            <a:prstGeom prst="straightConnector1">
              <a:avLst/>
            </a:prstGeom>
            <a:noFill/>
            <a:ln w="19050" algn="ctr">
              <a:solidFill>
                <a:srgbClr val="FF0000"/>
              </a:solidFill>
              <a:round/>
              <a:headEnd/>
              <a:tailEnd type="arrow"/>
            </a:ln>
          </p:spPr>
        </p:cxnSp>
        <p:cxnSp>
          <p:nvCxnSpPr>
            <p:cNvPr id="58" name="Straight Arrow Connector 57"/>
            <p:cNvCxnSpPr/>
            <p:nvPr/>
          </p:nvCxnSpPr>
          <p:spPr bwMode="auto">
            <a:xfrm rot="10800000">
              <a:off x="4608513" y="2770857"/>
              <a:ext cx="2520000" cy="1588"/>
            </a:xfrm>
            <a:prstGeom prst="straightConnector1">
              <a:avLst/>
            </a:prstGeom>
            <a:noFill/>
            <a:ln w="19050" algn="ctr">
              <a:solidFill>
                <a:srgbClr val="00B050"/>
              </a:solidFill>
              <a:round/>
              <a:headEnd type="none" w="med" len="med"/>
              <a:tailEnd type="none" w="med" len="med"/>
            </a:ln>
          </p:spPr>
        </p:cxnSp>
      </p:grpSp>
      <p:sp>
        <p:nvSpPr>
          <p:cNvPr id="121" name="Text Box 11"/>
          <p:cNvSpPr txBox="1">
            <a:spLocks noChangeArrowheads="1"/>
          </p:cNvSpPr>
          <p:nvPr/>
        </p:nvSpPr>
        <p:spPr bwMode="auto">
          <a:xfrm>
            <a:off x="1774406" y="4443484"/>
            <a:ext cx="786804" cy="161583"/>
          </a:xfrm>
          <a:prstGeom prst="rect">
            <a:avLst/>
          </a:prstGeom>
          <a:noFill/>
          <a:ln w="12700" algn="ctr">
            <a:noFill/>
            <a:miter lim="800000"/>
            <a:headEnd/>
            <a:tailEnd/>
          </a:ln>
        </p:spPr>
        <p:txBody>
          <a:bodyPr wrap="square" lIns="36000" tIns="0" rIns="0" bIns="0">
            <a:spAutoFit/>
          </a:bodyPr>
          <a:lstStyle/>
          <a:p>
            <a:pPr>
              <a:spcBef>
                <a:spcPct val="50000"/>
              </a:spcBef>
            </a:pPr>
            <a:r>
              <a:rPr kumimoji="1" lang="en-US" altLang="ja-JP" sz="1050" dirty="0" smtClean="0"/>
              <a:t>24.25 GHz</a:t>
            </a:r>
            <a:endParaRPr kumimoji="1" lang="en-US" altLang="ja-JP" sz="1050" dirty="0"/>
          </a:p>
        </p:txBody>
      </p:sp>
      <p:cxnSp>
        <p:nvCxnSpPr>
          <p:cNvPr id="122" name="Straight Arrow Connector 121"/>
          <p:cNvCxnSpPr/>
          <p:nvPr/>
        </p:nvCxnSpPr>
        <p:spPr bwMode="auto">
          <a:xfrm flipH="1">
            <a:off x="2809902" y="5635852"/>
            <a:ext cx="228600" cy="0"/>
          </a:xfrm>
          <a:prstGeom prst="straightConnector1">
            <a:avLst/>
          </a:prstGeom>
          <a:noFill/>
          <a:ln w="19050" algn="ctr">
            <a:solidFill>
              <a:schemeClr val="tx1"/>
            </a:solidFill>
            <a:round/>
            <a:headEnd type="triangle" w="med" len="med"/>
            <a:tailEnd type="none" w="med" len="med"/>
          </a:ln>
        </p:spPr>
      </p:cxnSp>
      <p:sp>
        <p:nvSpPr>
          <p:cNvPr id="123"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42503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autoRev="1" fill="hold" nodeType="clickEffect">
                                  <p:stCondLst>
                                    <p:cond delay="0"/>
                                  </p:stCondLst>
                                  <p:childTnLst>
                                    <p:animMotion origin="layout" path="M 3.54167E-6 4.44444E-6 L 0.02356 4.44444E-6 " pathEditMode="relative" rAng="0" ptsTypes="AA">
                                      <p:cBhvr>
                                        <p:cTn id="6" dur="15000" fill="hold"/>
                                        <p:tgtEl>
                                          <p:spTgt spid="40"/>
                                        </p:tgtEl>
                                        <p:attrNameLst>
                                          <p:attrName>ppt_x</p:attrName>
                                          <p:attrName>ppt_y</p:attrName>
                                        </p:attrNameLst>
                                      </p:cBhvr>
                                      <p:rCtr x="1172" y="0"/>
                                    </p:animMotion>
                                  </p:childTnLst>
                                </p:cTn>
                              </p:par>
                              <p:par>
                                <p:cTn id="7" presetID="42" presetClass="path" presetSubtype="0" accel="50000" decel="50000" autoRev="1" fill="hold" nodeType="withEffect">
                                  <p:stCondLst>
                                    <p:cond delay="0"/>
                                  </p:stCondLst>
                                  <p:childTnLst>
                                    <p:animMotion origin="layout" path="M -0.00013 -0.00393 L -0.00013 0.03519 " pathEditMode="relative" rAng="0" ptsTypes="AA">
                                      <p:cBhvr>
                                        <p:cTn id="8" dur="15000" fill="hold"/>
                                        <p:tgtEl>
                                          <p:spTgt spid="53"/>
                                        </p:tgtEl>
                                        <p:attrNameLst>
                                          <p:attrName>ppt_x</p:attrName>
                                          <p:attrName>ppt_y</p:attrName>
                                        </p:attrNameLst>
                                      </p:cBhvr>
                                      <p:rCtr x="0" y="1944"/>
                                    </p:animMotion>
                                  </p:childTnLst>
                                </p:cTn>
                              </p:par>
                              <p:par>
                                <p:cTn id="9" presetID="63" presetClass="path" presetSubtype="0" accel="50000" decel="50000" autoRev="1" fill="hold" nodeType="withEffect">
                                  <p:stCondLst>
                                    <p:cond delay="0"/>
                                  </p:stCondLst>
                                  <p:childTnLst>
                                    <p:animMotion origin="layout" path="M -0.00117 -0.00023 L 0.2155 -0.00023 " pathEditMode="relative" rAng="0" ptsTypes="AA">
                                      <p:cBhvr>
                                        <p:cTn id="10" dur="15000" fill="hold"/>
                                        <p:tgtEl>
                                          <p:spTgt spid="54"/>
                                        </p:tgtEl>
                                        <p:attrNameLst>
                                          <p:attrName>ppt_x</p:attrName>
                                          <p:attrName>ppt_y</p:attrName>
                                        </p:attrNameLst>
                                      </p:cBhvr>
                                      <p:rCtr x="10833" y="0"/>
                                    </p:animMotion>
                                  </p:childTnLst>
                                </p:cTn>
                              </p:par>
                              <p:par>
                                <p:cTn id="11" presetID="42" presetClass="path" presetSubtype="0" accel="50000" decel="50000" autoRev="1" fill="hold" nodeType="withEffect">
                                  <p:stCondLst>
                                    <p:cond delay="0"/>
                                  </p:stCondLst>
                                  <p:childTnLst>
                                    <p:animMotion origin="layout" path="M -3.75E-6 7.40741E-7 L 0.025 7.40741E-7 " pathEditMode="relative" rAng="0" ptsTypes="AA">
                                      <p:cBhvr>
                                        <p:cTn id="12" dur="15000" fill="hold"/>
                                        <p:tgtEl>
                                          <p:spTgt spid="122"/>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LSR vs HSR FMCW Radar</a:t>
            </a:r>
            <a:endParaRPr lang="en-US" dirty="0"/>
          </a:p>
        </p:txBody>
      </p:sp>
      <p:pic>
        <p:nvPicPr>
          <p:cNvPr id="6" name="Content Placeholder 5"/>
          <p:cNvPicPr>
            <a:picLocks noGrp="1" noChangeAspect="1"/>
          </p:cNvPicPr>
          <p:nvPr>
            <p:ph idx="1"/>
          </p:nvPr>
        </p:nvPicPr>
        <p:blipFill>
          <a:blip r:embed="rId2"/>
          <a:stretch>
            <a:fillRect/>
          </a:stretch>
        </p:blipFill>
        <p:spPr>
          <a:xfrm>
            <a:off x="1078582" y="1219200"/>
            <a:ext cx="9984036" cy="4762500"/>
          </a:xfrm>
          <a:prstGeom prst="rect">
            <a:avLst/>
          </a:prstGeom>
        </p:spPr>
      </p:pic>
      <p:sp>
        <p:nvSpPr>
          <p:cNvPr id="4" name="Slide Number Placeholder 3"/>
          <p:cNvSpPr>
            <a:spLocks noGrp="1"/>
          </p:cNvSpPr>
          <p:nvPr>
            <p:ph type="sldNum" sz="quarter" idx="4"/>
          </p:nvPr>
        </p:nvSpPr>
        <p:spPr/>
        <p:txBody>
          <a:bodyPr/>
          <a:lstStyle/>
          <a:p>
            <a:fld id="{8ED1CEE6-8BBE-4393-857A-BEE0A5C48EE0}" type="slidenum">
              <a:rPr lang="en-US" smtClean="0"/>
              <a:pPr/>
              <a:t>42</a:t>
            </a:fld>
            <a:endParaRPr lang="en-US" dirty="0"/>
          </a:p>
        </p:txBody>
      </p:sp>
      <p:sp>
        <p:nvSpPr>
          <p:cNvPr id="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911264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ADIsimPLL:  Simulation Tool for FMCW PLL Ramp Support</a:t>
            </a:r>
            <a:br>
              <a:rPr lang="en-IE" dirty="0" smtClean="0"/>
            </a:br>
            <a:r>
              <a:rPr lang="en-US" altLang="zh-CN" dirty="0">
                <a:ea typeface="宋体" pitchFamily="2" charset="-122"/>
              </a:rPr>
              <a:t>http://</a:t>
            </a:r>
            <a:r>
              <a:rPr lang="en-US" altLang="zh-CN" dirty="0" smtClean="0">
                <a:ea typeface="宋体" pitchFamily="2" charset="-122"/>
              </a:rPr>
              <a:t>www.</a:t>
            </a:r>
            <a:r>
              <a:rPr lang="en-IE" dirty="0" smtClean="0"/>
              <a:t>analog.com/ADIsimPLL</a:t>
            </a:r>
            <a:endParaRPr lang="en-US" dirty="0"/>
          </a:p>
        </p:txBody>
      </p:sp>
      <p:sp>
        <p:nvSpPr>
          <p:cNvPr id="5" name="Slide Number Placeholder 4"/>
          <p:cNvSpPr>
            <a:spLocks noGrp="1"/>
          </p:cNvSpPr>
          <p:nvPr>
            <p:ph type="sldNum" sz="quarter" idx="4"/>
          </p:nvPr>
        </p:nvSpPr>
        <p:spPr/>
        <p:txBody>
          <a:bodyPr/>
          <a:lstStyle/>
          <a:p>
            <a:fld id="{8ED1CEE6-8BBE-4393-857A-BEE0A5C48EE0}" type="slidenum">
              <a:rPr lang="en-US" smtClean="0"/>
              <a:pPr/>
              <a:t>43</a:t>
            </a:fld>
            <a:endParaRPr lang="en-US" dirty="0"/>
          </a:p>
        </p:txBody>
      </p:sp>
      <p:sp>
        <p:nvSpPr>
          <p:cNvPr id="6" name="Footer Placeholder 5"/>
          <p:cNvSpPr>
            <a:spLocks noGrp="1"/>
          </p:cNvSpPr>
          <p:nvPr>
            <p:ph type="ftr" sz="quarter" idx="3"/>
          </p:nvPr>
        </p:nvSpPr>
        <p:spPr/>
        <p:txBody>
          <a:bodyPr/>
          <a:lstStyle/>
          <a:p>
            <a:r>
              <a:rPr lang="en-US" dirty="0" smtClean="0"/>
              <a:t>Analog Devices Confidential Information</a:t>
            </a:r>
            <a:endParaRPr lang="en-US" dirty="0"/>
          </a:p>
        </p:txBody>
      </p:sp>
      <p:pic>
        <p:nvPicPr>
          <p:cNvPr id="7" name="Picture 6" descr="mod.PNG"/>
          <p:cNvPicPr>
            <a:picLocks noChangeAspect="1"/>
          </p:cNvPicPr>
          <p:nvPr/>
        </p:nvPicPr>
        <p:blipFill>
          <a:blip r:embed="rId2" cstate="print"/>
          <a:stretch>
            <a:fillRect/>
          </a:stretch>
        </p:blipFill>
        <p:spPr>
          <a:xfrm>
            <a:off x="4454876" y="1274875"/>
            <a:ext cx="4201112" cy="4420217"/>
          </a:xfrm>
          <a:prstGeom prst="rect">
            <a:avLst/>
          </a:prstGeom>
        </p:spPr>
      </p:pic>
      <p:sp>
        <p:nvSpPr>
          <p:cNvPr id="8" name="Oval 7"/>
          <p:cNvSpPr/>
          <p:nvPr/>
        </p:nvSpPr>
        <p:spPr bwMode="auto">
          <a:xfrm>
            <a:off x="4611216" y="2620888"/>
            <a:ext cx="1404156" cy="360040"/>
          </a:xfrm>
          <a:prstGeom prst="ellipse">
            <a:avLst/>
          </a:prstGeom>
          <a:solidFill>
            <a:srgbClr val="FF0000">
              <a:alpha val="27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cs typeface="Arial" charset="0"/>
            </a:endParaRPr>
          </a:p>
        </p:txBody>
      </p:sp>
      <p:pic>
        <p:nvPicPr>
          <p:cNvPr id="9" name="Picture 8" descr="singl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6940" y="1108720"/>
            <a:ext cx="7545986" cy="4572508"/>
          </a:xfrm>
          <a:prstGeom prst="rect">
            <a:avLst/>
          </a:prstGeom>
        </p:spPr>
      </p:pic>
      <p:sp>
        <p:nvSpPr>
          <p:cNvPr id="10" name="Rounded Rectangle 9"/>
          <p:cNvSpPr/>
          <p:nvPr/>
        </p:nvSpPr>
        <p:spPr bwMode="auto">
          <a:xfrm>
            <a:off x="2090936" y="2404864"/>
            <a:ext cx="1080120" cy="1512168"/>
          </a:xfrm>
          <a:prstGeom prst="roundRect">
            <a:avLst/>
          </a:prstGeom>
          <a:solidFill>
            <a:srgbClr val="FF0000">
              <a:alpha val="32000"/>
            </a:srgb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cs typeface="Arial" charset="0"/>
            </a:endParaRPr>
          </a:p>
        </p:txBody>
      </p:sp>
      <p:pic>
        <p:nvPicPr>
          <p:cNvPr id="11" name="Picture 10" descr="single sa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0956" y="1360748"/>
            <a:ext cx="7545148" cy="4572000"/>
          </a:xfrm>
          <a:prstGeom prst="rect">
            <a:avLst/>
          </a:prstGeom>
        </p:spPr>
      </p:pic>
      <p:pic>
        <p:nvPicPr>
          <p:cNvPr id="12" name="Picture 11" descr="sa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50976" y="1612776"/>
            <a:ext cx="7545148" cy="4572000"/>
          </a:xfrm>
          <a:prstGeom prst="rect">
            <a:avLst/>
          </a:prstGeom>
        </p:spPr>
      </p:pic>
      <p:pic>
        <p:nvPicPr>
          <p:cNvPr id="13" name="Picture 12" descr="tri.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7000" y="1828800"/>
            <a:ext cx="7545148" cy="4572000"/>
          </a:xfrm>
          <a:prstGeom prst="rect">
            <a:avLst/>
          </a:prstGeom>
        </p:spPr>
      </p:pic>
    </p:spTree>
    <p:extLst>
      <p:ext uri="{BB962C8B-B14F-4D97-AF65-F5344CB8AC3E}">
        <p14:creationId xmlns:p14="http://schemas.microsoft.com/office/powerpoint/2010/main" val="193995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243517" y="4345415"/>
            <a:ext cx="4720369" cy="2212307"/>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a:p>
            <a:endParaRPr lang="en-US" sz="1600" dirty="0">
              <a:solidFill>
                <a:schemeClr val="bg1"/>
              </a:solidFill>
            </a:endParaRPr>
          </a:p>
          <a:p>
            <a:pPr marL="0" indent="0">
              <a:buNone/>
            </a:pPr>
            <a:endParaRPr lang="en-US" dirty="0">
              <a:solidFill>
                <a:schemeClr val="bg1"/>
              </a:solidFill>
            </a:endParaRPr>
          </a:p>
          <a:p>
            <a:endParaRPr lang="en-US" dirty="0"/>
          </a:p>
          <a:p>
            <a:endParaRPr lang="en-US" dirty="0"/>
          </a:p>
        </p:txBody>
      </p:sp>
      <p:sp>
        <p:nvSpPr>
          <p:cNvPr id="21" name="Footer Placeholder 5"/>
          <p:cNvSpPr txBox="1">
            <a:spLocks/>
          </p:cNvSpPr>
          <p:nvPr/>
        </p:nvSpPr>
        <p:spPr>
          <a:xfrm>
            <a:off x="2776446" y="64893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©2018 Analog Devices, Inc. All rights reserved. </a:t>
            </a:r>
            <a:endParaRPr lang="en-US" dirty="0"/>
          </a:p>
        </p:txBody>
      </p:sp>
      <p:sp>
        <p:nvSpPr>
          <p:cNvPr id="2" name="Text Placeholder 1"/>
          <p:cNvSpPr>
            <a:spLocks noGrp="1"/>
          </p:cNvSpPr>
          <p:nvPr>
            <p:ph type="body" sz="quarter" idx="12"/>
          </p:nvPr>
        </p:nvSpPr>
        <p:spPr>
          <a:xfrm>
            <a:off x="434259" y="1438474"/>
            <a:ext cx="7756012" cy="2660815"/>
          </a:xfrm>
        </p:spPr>
        <p:txBody>
          <a:bodyPr/>
          <a:lstStyle/>
          <a:p>
            <a:r>
              <a:rPr lang="en-US" sz="2400" dirty="0"/>
              <a:t>Radar </a:t>
            </a:r>
            <a:r>
              <a:rPr lang="en-US" sz="2400" dirty="0" smtClean="0"/>
              <a:t>Technology</a:t>
            </a:r>
            <a:endParaRPr lang="en-US" sz="2400" dirty="0"/>
          </a:p>
          <a:p>
            <a:r>
              <a:rPr lang="en-US" sz="2400" dirty="0"/>
              <a:t> </a:t>
            </a:r>
          </a:p>
          <a:p>
            <a:r>
              <a:rPr lang="en-IE" sz="2400" dirty="0" smtClean="0"/>
              <a:t>Radar </a:t>
            </a:r>
          </a:p>
          <a:p>
            <a:r>
              <a:rPr lang="en-IE" sz="2400" dirty="0" smtClean="0"/>
              <a:t>AFE-ADC Product Details </a:t>
            </a:r>
            <a:r>
              <a:rPr lang="en-IE" sz="2400" dirty="0"/>
              <a:t/>
            </a:r>
            <a:br>
              <a:rPr lang="en-IE" sz="2400" dirty="0"/>
            </a:br>
            <a:r>
              <a:rPr lang="en-IE" sz="2400" dirty="0"/>
              <a:t>		</a:t>
            </a:r>
            <a:br>
              <a:rPr lang="en-IE" sz="2400" dirty="0"/>
            </a:br>
            <a:endParaRPr lang="en-US" dirty="0"/>
          </a:p>
        </p:txBody>
      </p:sp>
    </p:spTree>
    <p:extLst>
      <p:ext uri="{BB962C8B-B14F-4D97-AF65-F5344CB8AC3E}">
        <p14:creationId xmlns:p14="http://schemas.microsoft.com/office/powerpoint/2010/main" val="39959453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Narrow" panose="020B0606020202030204" pitchFamily="34" charset="0"/>
              </a:rPr>
              <a:t>Analog Baseband (AFE-ADC) Solution</a:t>
            </a:r>
            <a:br>
              <a:rPr lang="en-US" dirty="0" smtClean="0">
                <a:latin typeface="Arial Narrow" panose="020B0606020202030204" pitchFamily="34" charset="0"/>
              </a:rPr>
            </a:br>
            <a:r>
              <a:rPr lang="en-US" sz="2000" b="0" dirty="0" smtClean="0">
                <a:latin typeface="Arial Narrow" panose="020B0606020202030204" pitchFamily="34" charset="0"/>
              </a:rPr>
              <a:t>LNA, AAF and ADC</a:t>
            </a:r>
            <a:endParaRPr lang="en-US" sz="2000" b="0" dirty="0">
              <a:latin typeface="Arial Narrow" panose="020B0606020202030204" pitchFamily="34" charset="0"/>
            </a:endParaRPr>
          </a:p>
        </p:txBody>
      </p:sp>
      <p:sp>
        <p:nvSpPr>
          <p:cNvPr id="4" name="Slide Number Placeholder 3"/>
          <p:cNvSpPr>
            <a:spLocks noGrp="1"/>
          </p:cNvSpPr>
          <p:nvPr>
            <p:ph type="sldNum" sz="quarter" idx="4"/>
          </p:nvPr>
        </p:nvSpPr>
        <p:spPr/>
        <p:txBody>
          <a:bodyPr/>
          <a:lstStyle/>
          <a:p>
            <a:fld id="{8ED1CEE6-8BBE-4393-857A-BEE0A5C48EE0}" type="slidenum">
              <a:rPr lang="en-US" smtClean="0"/>
              <a:pPr/>
              <a:t>45</a:t>
            </a:fld>
            <a:endParaRPr lang="en-US" dirty="0"/>
          </a:p>
        </p:txBody>
      </p:sp>
      <p:sp>
        <p:nvSpPr>
          <p:cNvPr id="10" name="Isosceles Triangle 9"/>
          <p:cNvSpPr/>
          <p:nvPr/>
        </p:nvSpPr>
        <p:spPr bwMode="auto">
          <a:xfrm>
            <a:off x="1712398" y="1134708"/>
            <a:ext cx="8487958" cy="1872208"/>
          </a:xfrm>
          <a:prstGeom prst="triangle">
            <a:avLst/>
          </a:prstGeom>
          <a:solidFill>
            <a:schemeClr val="bg2">
              <a:lumMod val="60000"/>
              <a:lumOff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a:latin typeface="Arial Narrow" panose="020B0606020202030204" pitchFamily="34" charset="0"/>
            </a:endParaRPr>
          </a:p>
        </p:txBody>
      </p:sp>
      <p:sp>
        <p:nvSpPr>
          <p:cNvPr id="11" name="Rectangle 10"/>
          <p:cNvSpPr/>
          <p:nvPr/>
        </p:nvSpPr>
        <p:spPr bwMode="auto">
          <a:xfrm>
            <a:off x="4232678" y="1134708"/>
            <a:ext cx="3384376" cy="720080"/>
          </a:xfrm>
          <a:prstGeom prst="rect">
            <a:avLst/>
          </a:prstGeom>
          <a:solidFill>
            <a:schemeClr val="accent1">
              <a:lumMod val="7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a:latin typeface="Arial Narrow" panose="020B0606020202030204" pitchFamily="34" charset="0"/>
              </a:rPr>
              <a:t>Analog Baseband (AFE)</a:t>
            </a:r>
          </a:p>
          <a:p>
            <a:pPr algn="ctr" eaLnBrk="0" fontAlgn="base" hangingPunct="0">
              <a:spcBef>
                <a:spcPct val="0"/>
              </a:spcBef>
              <a:spcAft>
                <a:spcPct val="0"/>
              </a:spcAft>
            </a:pPr>
            <a:r>
              <a:rPr lang="en-US" sz="2000" b="1" dirty="0">
                <a:solidFill>
                  <a:schemeClr val="bg1"/>
                </a:solidFill>
                <a:latin typeface="Arial Narrow" panose="020B0606020202030204" pitchFamily="34" charset="0"/>
              </a:rPr>
              <a:t>LNA+AAF+ADC</a:t>
            </a:r>
          </a:p>
        </p:txBody>
      </p:sp>
      <p:graphicFrame>
        <p:nvGraphicFramePr>
          <p:cNvPr id="14" name="Table 13"/>
          <p:cNvGraphicFramePr>
            <a:graphicFrameLocks noGrp="1"/>
          </p:cNvGraphicFramePr>
          <p:nvPr>
            <p:extLst>
              <p:ext uri="{D42A27DB-BD31-4B8C-83A1-F6EECF244321}">
                <p14:modId xmlns:p14="http://schemas.microsoft.com/office/powerpoint/2010/main" val="2803034383"/>
              </p:ext>
            </p:extLst>
          </p:nvPr>
        </p:nvGraphicFramePr>
        <p:xfrm>
          <a:off x="1742572" y="2238660"/>
          <a:ext cx="3570227" cy="3388360"/>
        </p:xfrm>
        <a:graphic>
          <a:graphicData uri="http://schemas.openxmlformats.org/drawingml/2006/table">
            <a:tbl>
              <a:tblPr firstRow="1">
                <a:tableStyleId>{35758FB7-9AC5-4552-8A53-C91805E547FA}</a:tableStyleId>
              </a:tblPr>
              <a:tblGrid>
                <a:gridCol w="3570227"/>
              </a:tblGrid>
              <a:tr h="370840">
                <a:tc>
                  <a:txBody>
                    <a:bodyPr/>
                    <a:lstStyle/>
                    <a:p>
                      <a:pPr algn="ctr"/>
                      <a:r>
                        <a:rPr lang="en-US" dirty="0" smtClean="0">
                          <a:solidFill>
                            <a:schemeClr val="bg1"/>
                          </a:solidFill>
                          <a:latin typeface="Arial Narrow" panose="020B0606020202030204" pitchFamily="34" charset="0"/>
                        </a:rPr>
                        <a:t>HSR High Speed Ramps</a:t>
                      </a:r>
                      <a:endParaRPr lang="en-US" dirty="0">
                        <a:solidFill>
                          <a:schemeClr val="bg1"/>
                        </a:solidFill>
                        <a:latin typeface="Arial Narrow" panose="020B0606020202030204" pitchFamily="34" charset="0"/>
                      </a:endParaRPr>
                    </a:p>
                  </a:txBody>
                  <a:tcPr>
                    <a:solidFill>
                      <a:schemeClr val="accent1">
                        <a:lumMod val="75000"/>
                      </a:schemeClr>
                    </a:solidFill>
                  </a:tcPr>
                </a:tc>
              </a:tr>
              <a:tr h="370840">
                <a:tc>
                  <a:txBody>
                    <a:bodyPr/>
                    <a:lstStyle/>
                    <a:p>
                      <a:pPr algn="ctr"/>
                      <a:r>
                        <a:rPr lang="en-US" sz="2000" b="1" dirty="0" smtClean="0">
                          <a:solidFill>
                            <a:schemeClr val="bg1"/>
                          </a:solidFill>
                          <a:latin typeface="Arial Narrow" panose="020B0606020202030204" pitchFamily="34" charset="0"/>
                        </a:rPr>
                        <a:t>AD8283/84/85</a:t>
                      </a:r>
                      <a:endParaRPr lang="en-US" sz="2000" b="1" dirty="0">
                        <a:solidFill>
                          <a:schemeClr val="bg1"/>
                        </a:solidFill>
                        <a:latin typeface="Arial Narrow" panose="020B0606020202030204" pitchFamily="34" charset="0"/>
                      </a:endParaRPr>
                    </a:p>
                  </a:txBody>
                  <a:tcPr>
                    <a:solidFill>
                      <a:schemeClr val="accent5"/>
                    </a:solidFill>
                  </a:tcPr>
                </a:tc>
              </a:tr>
              <a:tr h="370840">
                <a:tc>
                  <a:txBody>
                    <a:bodyPr/>
                    <a:lstStyle/>
                    <a:p>
                      <a:pPr marL="285750" indent="-285750">
                        <a:buFont typeface="Arial" pitchFamily="34" charset="0"/>
                        <a:buChar char="•"/>
                      </a:pPr>
                      <a:r>
                        <a:rPr lang="en-US" sz="1600" dirty="0" smtClean="0">
                          <a:latin typeface="Arial Narrow" panose="020B0606020202030204" pitchFamily="34" charset="0"/>
                        </a:rPr>
                        <a:t>12 MHz Input Bandwidth</a:t>
                      </a:r>
                    </a:p>
                    <a:p>
                      <a:pPr marL="285750" indent="-285750">
                        <a:buFont typeface="Arial" pitchFamily="34" charset="0"/>
                        <a:buChar char="•"/>
                      </a:pPr>
                      <a:r>
                        <a:rPr lang="en-US" sz="1600" dirty="0" smtClean="0">
                          <a:latin typeface="Arial Narrow" panose="020B0606020202030204" pitchFamily="34" charset="0"/>
                        </a:rPr>
                        <a:t>80 MSPS (all channel)</a:t>
                      </a:r>
                    </a:p>
                    <a:p>
                      <a:pPr marL="285750" indent="-285750">
                        <a:buFont typeface="Arial" pitchFamily="34" charset="0"/>
                        <a:buChar char="•"/>
                      </a:pPr>
                      <a:r>
                        <a:rPr lang="en-US" sz="1600" dirty="0" smtClean="0">
                          <a:latin typeface="Arial Narrow" panose="020B0606020202030204" pitchFamily="34" charset="0"/>
                        </a:rPr>
                        <a:t>12-bit, 67 dB</a:t>
                      </a:r>
                      <a:r>
                        <a:rPr lang="en-US" sz="1600" baseline="0" dirty="0" smtClean="0">
                          <a:latin typeface="Arial Narrow" panose="020B0606020202030204" pitchFamily="34" charset="0"/>
                        </a:rPr>
                        <a:t> SNR</a:t>
                      </a:r>
                    </a:p>
                    <a:p>
                      <a:pPr marL="285750" indent="-285750">
                        <a:buFont typeface="Arial" pitchFamily="34" charset="0"/>
                        <a:buChar char="•"/>
                      </a:pPr>
                      <a:r>
                        <a:rPr lang="en-US" sz="1600" baseline="0" dirty="0" smtClean="0">
                          <a:latin typeface="Arial Narrow" panose="020B0606020202030204" pitchFamily="34" charset="0"/>
                        </a:rPr>
                        <a:t>3.5 nV/</a:t>
                      </a:r>
                      <a:r>
                        <a:rPr lang="en-US" sz="1600" baseline="0" dirty="0" smtClean="0">
                          <a:latin typeface="Arial Narrow" panose="020B0606020202030204" pitchFamily="34" charset="0"/>
                          <a:sym typeface="Symbol"/>
                        </a:rPr>
                        <a:t>Hz @ 1 MHz</a:t>
                      </a:r>
                    </a:p>
                    <a:p>
                      <a:pPr marL="285750" indent="-285750">
                        <a:buFont typeface="Arial" pitchFamily="34" charset="0"/>
                        <a:buChar char="•"/>
                      </a:pPr>
                      <a:r>
                        <a:rPr lang="en-US" sz="1600" baseline="0" dirty="0" smtClean="0">
                          <a:latin typeface="Arial Narrow" panose="020B0606020202030204" pitchFamily="34" charset="0"/>
                          <a:sym typeface="Symbol"/>
                        </a:rPr>
                        <a:t>34 dB PGA</a:t>
                      </a:r>
                    </a:p>
                    <a:p>
                      <a:pPr marL="285750" indent="-285750">
                        <a:buFont typeface="Arial" pitchFamily="34" charset="0"/>
                        <a:buChar char="•"/>
                      </a:pPr>
                      <a:r>
                        <a:rPr lang="en-US" sz="1600" baseline="0" dirty="0" smtClean="0">
                          <a:latin typeface="Arial Narrow" panose="020B0606020202030204" pitchFamily="34" charset="0"/>
                          <a:sym typeface="Symbol"/>
                        </a:rPr>
                        <a:t>3</a:t>
                      </a:r>
                      <a:r>
                        <a:rPr lang="en-US" sz="1600" baseline="30000" dirty="0" smtClean="0">
                          <a:latin typeface="Arial Narrow" panose="020B0606020202030204" pitchFamily="34" charset="0"/>
                          <a:sym typeface="Symbol"/>
                        </a:rPr>
                        <a:t>rd</a:t>
                      </a:r>
                      <a:r>
                        <a:rPr lang="en-US" sz="1600" baseline="0" dirty="0" smtClean="0">
                          <a:latin typeface="Arial Narrow" panose="020B0606020202030204" pitchFamily="34" charset="0"/>
                          <a:sym typeface="Symbol"/>
                        </a:rPr>
                        <a:t> Elliptical AAF programmable </a:t>
                      </a:r>
                    </a:p>
                    <a:p>
                      <a:pPr marL="285750" indent="-285750">
                        <a:buFont typeface="Arial" pitchFamily="34" charset="0"/>
                        <a:buChar char="•"/>
                      </a:pPr>
                      <a:endParaRPr lang="en-US" sz="1600" dirty="0" smtClean="0">
                        <a:latin typeface="Arial Narrow" panose="020B0606020202030204" pitchFamily="34" charset="0"/>
                      </a:endParaRPr>
                    </a:p>
                    <a:p>
                      <a:pPr marL="285750" indent="-285750">
                        <a:buFont typeface="Arial" pitchFamily="34" charset="0"/>
                        <a:buChar char="•"/>
                      </a:pPr>
                      <a:endParaRPr lang="en-US" sz="1600" dirty="0">
                        <a:latin typeface="Arial Narrow" panose="020B0606020202030204" pitchFamily="34" charset="0"/>
                      </a:endParaRPr>
                    </a:p>
                  </a:txBody>
                  <a:tcPr/>
                </a:tc>
              </a:tr>
              <a:tr h="370840">
                <a:tc>
                  <a:txBody>
                    <a:bodyPr/>
                    <a:lstStyle/>
                    <a:p>
                      <a:r>
                        <a:rPr lang="en-US" sz="1600" dirty="0" smtClean="0">
                          <a:latin typeface="Arial Narrow" panose="020B0606020202030204" pitchFamily="34" charset="0"/>
                        </a:rPr>
                        <a:t>Pipeline</a:t>
                      </a:r>
                      <a:r>
                        <a:rPr lang="en-US" sz="1600" baseline="0" dirty="0" smtClean="0">
                          <a:latin typeface="Arial Narrow" panose="020B0606020202030204" pitchFamily="34" charset="0"/>
                        </a:rPr>
                        <a:t> Converter</a:t>
                      </a:r>
                    </a:p>
                    <a:p>
                      <a:r>
                        <a:rPr lang="en-US" sz="1600" baseline="0" dirty="0" smtClean="0">
                          <a:latin typeface="Arial Narrow" panose="020B0606020202030204" pitchFamily="34" charset="0"/>
                        </a:rPr>
                        <a:t>180 nm Advanced CMOS</a:t>
                      </a:r>
                      <a:endParaRPr lang="en-US" sz="1600" dirty="0">
                        <a:latin typeface="Arial Narrow" panose="020B0606020202030204" pitchFamily="34" charset="0"/>
                      </a:endParaRPr>
                    </a:p>
                  </a:txBody>
                  <a:tcPr>
                    <a:solidFill>
                      <a:schemeClr val="accent2">
                        <a:lumMod val="75000"/>
                        <a:alpha val="4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595424575"/>
              </p:ext>
            </p:extLst>
          </p:nvPr>
        </p:nvGraphicFramePr>
        <p:xfrm>
          <a:off x="6464927" y="2236862"/>
          <a:ext cx="3714243" cy="3388360"/>
        </p:xfrm>
        <a:graphic>
          <a:graphicData uri="http://schemas.openxmlformats.org/drawingml/2006/table">
            <a:tbl>
              <a:tblPr firstRow="1">
                <a:tableStyleId>{35758FB7-9AC5-4552-8A53-C91805E547FA}</a:tableStyleId>
              </a:tblPr>
              <a:tblGrid>
                <a:gridCol w="3714243"/>
              </a:tblGrid>
              <a:tr h="370840">
                <a:tc>
                  <a:txBody>
                    <a:bodyPr/>
                    <a:lstStyle/>
                    <a:p>
                      <a:pPr algn="ctr"/>
                      <a:r>
                        <a:rPr lang="en-US" dirty="0" smtClean="0">
                          <a:solidFill>
                            <a:schemeClr val="bg1"/>
                          </a:solidFill>
                          <a:latin typeface="Arial Narrow" panose="020B0606020202030204" pitchFamily="34" charset="0"/>
                        </a:rPr>
                        <a:t>LSR High Speed Ramps</a:t>
                      </a:r>
                      <a:endParaRPr lang="en-US" dirty="0">
                        <a:solidFill>
                          <a:schemeClr val="bg1"/>
                        </a:solidFill>
                        <a:latin typeface="Arial Narrow" panose="020B0606020202030204" pitchFamily="34" charset="0"/>
                      </a:endParaRPr>
                    </a:p>
                  </a:txBody>
                  <a:tcPr>
                    <a:solidFill>
                      <a:schemeClr val="accent1">
                        <a:lumMod val="75000"/>
                      </a:schemeClr>
                    </a:solidFill>
                  </a:tcPr>
                </a:tc>
              </a:tr>
              <a:tr h="370840">
                <a:tc>
                  <a:txBody>
                    <a:bodyPr/>
                    <a:lstStyle/>
                    <a:p>
                      <a:pPr algn="ctr"/>
                      <a:r>
                        <a:rPr lang="en-US" sz="2000" b="1" dirty="0" smtClean="0">
                          <a:solidFill>
                            <a:schemeClr val="bg1"/>
                          </a:solidFill>
                          <a:latin typeface="Arial Narrow" panose="020B0606020202030204" pitchFamily="34" charset="0"/>
                        </a:rPr>
                        <a:t>ADAR7251</a:t>
                      </a:r>
                      <a:endParaRPr lang="en-US" sz="2000" b="1" dirty="0">
                        <a:solidFill>
                          <a:schemeClr val="bg1"/>
                        </a:solidFill>
                        <a:latin typeface="Arial Narrow" panose="020B0606020202030204" pitchFamily="34" charset="0"/>
                      </a:endParaRPr>
                    </a:p>
                  </a:txBody>
                  <a:tcPr>
                    <a:solidFill>
                      <a:schemeClr val="accent5"/>
                    </a:solidFill>
                  </a:tcPr>
                </a:tc>
              </a:tr>
              <a:tr h="370840">
                <a:tc>
                  <a:txBody>
                    <a:bodyPr/>
                    <a:lstStyle/>
                    <a:p>
                      <a:pPr marL="285750" indent="-285750">
                        <a:buFont typeface="Arial" pitchFamily="34" charset="0"/>
                        <a:buChar char="•"/>
                      </a:pPr>
                      <a:r>
                        <a:rPr lang="en-US" sz="1600" dirty="0" smtClean="0">
                          <a:latin typeface="Arial Narrow" panose="020B0606020202030204" pitchFamily="34" charset="0"/>
                        </a:rPr>
                        <a:t>1.2 MHz Input Bandwidth</a:t>
                      </a:r>
                    </a:p>
                    <a:p>
                      <a:pPr marL="285750" indent="-285750">
                        <a:buFont typeface="Arial" pitchFamily="34" charset="0"/>
                        <a:buChar char="•"/>
                      </a:pPr>
                      <a:r>
                        <a:rPr lang="en-US" sz="1600" dirty="0" smtClean="0">
                          <a:latin typeface="Arial Narrow" panose="020B0606020202030204" pitchFamily="34" charset="0"/>
                        </a:rPr>
                        <a:t>2.4 MSPS per channel</a:t>
                      </a:r>
                    </a:p>
                    <a:p>
                      <a:pPr marL="285750" indent="-285750">
                        <a:buFont typeface="Arial" pitchFamily="34" charset="0"/>
                        <a:buChar char="•"/>
                      </a:pPr>
                      <a:r>
                        <a:rPr lang="en-US" sz="1600" dirty="0" smtClean="0">
                          <a:latin typeface="Arial Narrow" panose="020B0606020202030204" pitchFamily="34" charset="0"/>
                        </a:rPr>
                        <a:t>16-bit, 94.5 dB</a:t>
                      </a:r>
                      <a:r>
                        <a:rPr lang="en-US" sz="1600" baseline="0" dirty="0" smtClean="0">
                          <a:latin typeface="Arial Narrow" panose="020B0606020202030204" pitchFamily="34" charset="0"/>
                        </a:rPr>
                        <a:t> SNR @ 1.2 MSPS</a:t>
                      </a:r>
                    </a:p>
                    <a:p>
                      <a:pPr marL="285750" indent="-285750">
                        <a:buFont typeface="Arial" pitchFamily="34" charset="0"/>
                        <a:buChar char="•"/>
                      </a:pPr>
                      <a:r>
                        <a:rPr lang="en-US" sz="1600" baseline="0" dirty="0" smtClean="0">
                          <a:latin typeface="Arial Narrow" panose="020B0606020202030204" pitchFamily="34" charset="0"/>
                        </a:rPr>
                        <a:t>3.8 nV/</a:t>
                      </a:r>
                      <a:r>
                        <a:rPr lang="en-US" sz="1600" baseline="0" dirty="0" smtClean="0">
                          <a:latin typeface="Arial Narrow" panose="020B0606020202030204" pitchFamily="34" charset="0"/>
                          <a:sym typeface="Symbol"/>
                        </a:rPr>
                        <a:t>Hz @ 1 kHz</a:t>
                      </a:r>
                    </a:p>
                    <a:p>
                      <a:pPr marL="285750" indent="-285750">
                        <a:buFont typeface="Arial" pitchFamily="34" charset="0"/>
                        <a:buChar char="•"/>
                      </a:pPr>
                      <a:r>
                        <a:rPr lang="en-US" sz="1600" baseline="0" dirty="0" smtClean="0">
                          <a:latin typeface="Arial Narrow" panose="020B0606020202030204" pitchFamily="34" charset="0"/>
                          <a:sym typeface="Symbol"/>
                        </a:rPr>
                        <a:t>45 dB PGA</a:t>
                      </a:r>
                    </a:p>
                    <a:p>
                      <a:pPr marL="285750" indent="-285750">
                        <a:buFont typeface="Arial" pitchFamily="34" charset="0"/>
                        <a:buChar char="•"/>
                      </a:pPr>
                      <a:r>
                        <a:rPr lang="en-US" sz="1600" baseline="0" dirty="0" smtClean="0">
                          <a:latin typeface="Arial Narrow" panose="020B0606020202030204" pitchFamily="34" charset="0"/>
                          <a:sym typeface="Symbol"/>
                        </a:rPr>
                        <a:t>Inherent AAF </a:t>
                      </a:r>
                    </a:p>
                    <a:p>
                      <a:pPr marL="285750" indent="-285750">
                        <a:buFont typeface="Arial" pitchFamily="34" charset="0"/>
                        <a:buChar char="•"/>
                      </a:pPr>
                      <a:r>
                        <a:rPr lang="en-US" sz="1600" baseline="0" dirty="0" smtClean="0">
                          <a:latin typeface="Arial Narrow" panose="020B0606020202030204" pitchFamily="34" charset="0"/>
                          <a:sym typeface="Symbol"/>
                        </a:rPr>
                        <a:t>Programmable EQ </a:t>
                      </a:r>
                    </a:p>
                    <a:p>
                      <a:pPr marL="285750" indent="-285750">
                        <a:buFont typeface="Arial" pitchFamily="34" charset="0"/>
                        <a:buChar char="•"/>
                      </a:pPr>
                      <a:r>
                        <a:rPr lang="en-US" sz="1600" baseline="0" dirty="0" smtClean="0">
                          <a:latin typeface="Arial Narrow" panose="020B0606020202030204" pitchFamily="34" charset="0"/>
                          <a:sym typeface="Symbol"/>
                        </a:rPr>
                        <a:t>Build-in-</a:t>
                      </a:r>
                      <a:r>
                        <a:rPr lang="en-US" sz="1600" baseline="0" dirty="0" err="1" smtClean="0">
                          <a:latin typeface="Arial Narrow" panose="020B0606020202030204" pitchFamily="34" charset="0"/>
                          <a:sym typeface="Symbol"/>
                        </a:rPr>
                        <a:t>Selftest</a:t>
                      </a:r>
                      <a:r>
                        <a:rPr lang="en-US" sz="1600" baseline="0" dirty="0" smtClean="0">
                          <a:latin typeface="Arial Narrow" panose="020B0606020202030204" pitchFamily="34" charset="0"/>
                          <a:sym typeface="Symbol"/>
                        </a:rPr>
                        <a:t> for </a:t>
                      </a:r>
                      <a:r>
                        <a:rPr lang="en-US" sz="1600" baseline="0" dirty="0" err="1" smtClean="0">
                          <a:latin typeface="Arial Narrow" panose="020B0606020202030204" pitchFamily="34" charset="0"/>
                          <a:sym typeface="Symbol"/>
                        </a:rPr>
                        <a:t>FuSa</a:t>
                      </a:r>
                      <a:r>
                        <a:rPr lang="en-US" sz="1600" baseline="0" dirty="0" smtClean="0">
                          <a:latin typeface="Arial Narrow" panose="020B0606020202030204" pitchFamily="34" charset="0"/>
                          <a:sym typeface="Symbol"/>
                        </a:rPr>
                        <a:t>  </a:t>
                      </a:r>
                      <a:endParaRPr lang="en-US" sz="1600" dirty="0">
                        <a:latin typeface="Arial Narrow" panose="020B0606020202030204" pitchFamily="34" charset="0"/>
                      </a:endParaRPr>
                    </a:p>
                  </a:txBody>
                  <a:tcPr/>
                </a:tc>
              </a:tr>
              <a:tr h="370840">
                <a:tc>
                  <a:txBody>
                    <a:bodyPr/>
                    <a:lstStyle/>
                    <a:p>
                      <a:r>
                        <a:rPr kumimoji="1" lang="en-US" sz="1600" b="0" i="0" u="none" strike="noStrike" kern="1200" baseline="0" dirty="0" smtClean="0">
                          <a:solidFill>
                            <a:schemeClr val="bg1"/>
                          </a:solidFill>
                          <a:latin typeface="Arial Narrow" panose="020B0606020202030204" pitchFamily="34" charset="0"/>
                          <a:ea typeface="+mn-ea"/>
                          <a:cs typeface="+mn-cs"/>
                        </a:rPr>
                        <a:t>Continuous-Time Sigma-Delta</a:t>
                      </a:r>
                      <a:br>
                        <a:rPr kumimoji="1" lang="en-US" sz="1600" b="0" i="0" u="none" strike="noStrike" kern="1200" baseline="0" dirty="0" smtClean="0">
                          <a:solidFill>
                            <a:schemeClr val="bg1"/>
                          </a:solidFill>
                          <a:latin typeface="Arial Narrow" panose="020B0606020202030204" pitchFamily="34" charset="0"/>
                          <a:ea typeface="+mn-ea"/>
                          <a:cs typeface="+mn-cs"/>
                        </a:rPr>
                      </a:br>
                      <a:r>
                        <a:rPr lang="en-US" sz="1600" baseline="0" dirty="0" smtClean="0">
                          <a:solidFill>
                            <a:schemeClr val="bg1"/>
                          </a:solidFill>
                          <a:latin typeface="Arial Narrow" panose="020B0606020202030204" pitchFamily="34" charset="0"/>
                        </a:rPr>
                        <a:t>180 nm Advanced CMOS</a:t>
                      </a:r>
                      <a:endParaRPr lang="en-US" sz="1600" dirty="0">
                        <a:solidFill>
                          <a:schemeClr val="bg1"/>
                        </a:solidFill>
                        <a:latin typeface="Arial Narrow" panose="020B0606020202030204" pitchFamily="34" charset="0"/>
                      </a:endParaRPr>
                    </a:p>
                  </a:txBody>
                  <a:tcPr>
                    <a:solidFill>
                      <a:schemeClr val="accent2">
                        <a:lumMod val="75000"/>
                      </a:schemeClr>
                    </a:solidFill>
                  </a:tcPr>
                </a:tc>
              </a:tr>
            </a:tbl>
          </a:graphicData>
        </a:graphic>
      </p:graphicFrame>
      <p:sp>
        <p:nvSpPr>
          <p:cNvPr id="16" name="Right Brace 15"/>
          <p:cNvSpPr/>
          <p:nvPr/>
        </p:nvSpPr>
        <p:spPr bwMode="auto">
          <a:xfrm rot="5400000">
            <a:off x="5775020" y="1708767"/>
            <a:ext cx="432048" cy="8496944"/>
          </a:xfrm>
          <a:prstGeom prst="rightBrace">
            <a:avLst>
              <a:gd name="adj1" fmla="val 51827"/>
              <a:gd name="adj2" fmla="val 51086"/>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a:ln>
                <a:solidFill>
                  <a:schemeClr val="tx1"/>
                </a:solidFill>
              </a:ln>
              <a:latin typeface="Arial Narrow" panose="020B0606020202030204" pitchFamily="34" charset="0"/>
            </a:endParaRPr>
          </a:p>
        </p:txBody>
      </p:sp>
      <p:sp>
        <p:nvSpPr>
          <p:cNvPr id="17" name="TextBox 16"/>
          <p:cNvSpPr txBox="1"/>
          <p:nvPr/>
        </p:nvSpPr>
        <p:spPr>
          <a:xfrm>
            <a:off x="5186211" y="6197008"/>
            <a:ext cx="4861685" cy="584775"/>
          </a:xfrm>
          <a:prstGeom prst="rect">
            <a:avLst/>
          </a:prstGeom>
          <a:noFill/>
        </p:spPr>
        <p:txBody>
          <a:bodyPr wrap="square" rtlCol="0">
            <a:spAutoFit/>
          </a:bodyPr>
          <a:lstStyle/>
          <a:p>
            <a:r>
              <a:rPr lang="en-IE" sz="1600" dirty="0">
                <a:latin typeface="Arial Narrow" panose="020B0606020202030204" pitchFamily="34" charset="0"/>
              </a:rPr>
              <a:t>RX ADC Options for High Speed Ramp or Low Speed Ramp Radar systems </a:t>
            </a:r>
            <a:endParaRPr lang="en-US" sz="1600" dirty="0">
              <a:latin typeface="Arial Narrow" panose="020B0606020202030204" pitchFamily="34" charset="0"/>
            </a:endParaRPr>
          </a:p>
        </p:txBody>
      </p:sp>
      <p:sp>
        <p:nvSpPr>
          <p:cNvPr id="13" name="Footer Placeholder 5"/>
          <p:cNvSpPr txBox="1">
            <a:spLocks/>
          </p:cNvSpPr>
          <p:nvPr/>
        </p:nvSpPr>
        <p:spPr>
          <a:xfrm>
            <a:off x="1065871" y="6541933"/>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466395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ADAR7251 – 4ch Low Speed Ramp AFE </a:t>
            </a:r>
            <a:r>
              <a:rPr lang="en-US" dirty="0" smtClean="0"/>
              <a:t>Continuous </a:t>
            </a:r>
            <a:r>
              <a:rPr lang="en-US" dirty="0"/>
              <a:t>Time Sigma Delta</a:t>
            </a:r>
            <a:endParaRPr lang="en-US" sz="2000" b="0" dirty="0">
              <a:latin typeface="Arial Narrow" panose="020B0606020202030204" pitchFamily="34" charset="0"/>
            </a:endParaRPr>
          </a:p>
        </p:txBody>
      </p:sp>
      <p:sp>
        <p:nvSpPr>
          <p:cNvPr id="4" name="Slide Number Placeholder 3"/>
          <p:cNvSpPr>
            <a:spLocks noGrp="1"/>
          </p:cNvSpPr>
          <p:nvPr>
            <p:ph type="sldNum" sz="quarter" idx="4"/>
          </p:nvPr>
        </p:nvSpPr>
        <p:spPr/>
        <p:txBody>
          <a:bodyPr/>
          <a:lstStyle/>
          <a:p>
            <a:fld id="{8ED1CEE6-8BBE-4393-857A-BEE0A5C48EE0}" type="slidenum">
              <a:rPr lang="en-US" smtClean="0"/>
              <a:pPr/>
              <a:t>46</a:t>
            </a:fld>
            <a:endParaRPr lang="en-US" dirty="0"/>
          </a:p>
        </p:txBody>
      </p:sp>
      <p:sp>
        <p:nvSpPr>
          <p:cNvPr id="11" name="Rectangle 10"/>
          <p:cNvSpPr/>
          <p:nvPr/>
        </p:nvSpPr>
        <p:spPr>
          <a:xfrm>
            <a:off x="534841" y="1523792"/>
            <a:ext cx="5520903" cy="4963271"/>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latin typeface="Arial Narrow" panose="020B0606020202030204" pitchFamily="34" charset="0"/>
              </a:rPr>
              <a:t>Low noise: 2.4 </a:t>
            </a:r>
            <a:r>
              <a:rPr lang="en-US" sz="1600" dirty="0" err="1">
                <a:solidFill>
                  <a:schemeClr val="tx1"/>
                </a:solidFill>
                <a:latin typeface="Arial Narrow" panose="020B0606020202030204" pitchFamily="34" charset="0"/>
              </a:rPr>
              <a:t>nV</a:t>
            </a:r>
            <a:r>
              <a:rPr lang="en-US" sz="1600" dirty="0">
                <a:solidFill>
                  <a:schemeClr val="tx1"/>
                </a:solidFill>
                <a:latin typeface="Arial Narrow" panose="020B0606020202030204" pitchFamily="34" charset="0"/>
              </a:rPr>
              <a:t>/√Hz input referred voltage noise at maximum gain setting</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Wide input signal bandwidth: 500 kHz at 1.2 MSPS sample rate, 16-bit resolution</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Additional sample rates supported: 300 </a:t>
            </a:r>
            <a:r>
              <a:rPr lang="en-US" sz="1600" dirty="0" err="1">
                <a:solidFill>
                  <a:schemeClr val="tx1"/>
                </a:solidFill>
                <a:latin typeface="Arial Narrow" panose="020B0606020202030204" pitchFamily="34" charset="0"/>
              </a:rPr>
              <a:t>kSPS</a:t>
            </a:r>
            <a:r>
              <a:rPr lang="en-US" sz="1600" dirty="0">
                <a:solidFill>
                  <a:schemeClr val="tx1"/>
                </a:solidFill>
                <a:latin typeface="Arial Narrow" panose="020B0606020202030204" pitchFamily="34" charset="0"/>
              </a:rPr>
              <a:t>, 450 </a:t>
            </a:r>
            <a:r>
              <a:rPr lang="en-US" sz="1600" dirty="0" err="1">
                <a:solidFill>
                  <a:schemeClr val="tx1"/>
                </a:solidFill>
                <a:latin typeface="Arial Narrow" panose="020B0606020202030204" pitchFamily="34" charset="0"/>
              </a:rPr>
              <a:t>kSPS</a:t>
            </a:r>
            <a:r>
              <a:rPr lang="en-US" sz="1600" dirty="0">
                <a:solidFill>
                  <a:schemeClr val="tx1"/>
                </a:solidFill>
                <a:latin typeface="Arial Narrow" panose="020B0606020202030204" pitchFamily="34" charset="0"/>
              </a:rPr>
              <a:t>, 600 </a:t>
            </a:r>
            <a:r>
              <a:rPr lang="en-US" sz="1600" dirty="0" err="1">
                <a:solidFill>
                  <a:schemeClr val="tx1"/>
                </a:solidFill>
                <a:latin typeface="Arial Narrow" panose="020B0606020202030204" pitchFamily="34" charset="0"/>
              </a:rPr>
              <a:t>kSPS</a:t>
            </a:r>
            <a:r>
              <a:rPr lang="en-US" sz="1600" dirty="0">
                <a:solidFill>
                  <a:schemeClr val="tx1"/>
                </a:solidFill>
                <a:latin typeface="Arial Narrow" panose="020B0606020202030204" pitchFamily="34" charset="0"/>
              </a:rPr>
              <a:t>, 900 </a:t>
            </a:r>
            <a:r>
              <a:rPr lang="en-US" sz="1600" dirty="0" err="1">
                <a:solidFill>
                  <a:schemeClr val="tx1"/>
                </a:solidFill>
                <a:latin typeface="Arial Narrow" panose="020B0606020202030204" pitchFamily="34" charset="0"/>
              </a:rPr>
              <a:t>kSPS</a:t>
            </a:r>
            <a:r>
              <a:rPr lang="en-US" sz="1600" dirty="0">
                <a:solidFill>
                  <a:schemeClr val="tx1"/>
                </a:solidFill>
                <a:latin typeface="Arial Narrow" panose="020B0606020202030204" pitchFamily="34" charset="0"/>
              </a:rPr>
              <a:t>, and 1.8 MSPS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4 differential simultaneous sampling channels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No active antialiasing filter required</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LNA and PGA with 45 dB gain range in 6 dB steps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Selectable equalizer</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Flexible data port supports serial or parallel mode</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Supports FSK mode for FMCW radar systems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On-chip 1.5 V reference</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Internal oscillator/PLL input: 16 MHz to 54 MHz High speed serial data interface</a:t>
            </a:r>
          </a:p>
          <a:p>
            <a:pPr marL="285750" indent="-285750">
              <a:buFont typeface="Arial" panose="020B0604020202020204" pitchFamily="34" charset="0"/>
              <a:buChar char="•"/>
            </a:pP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10" name="Content Placeholder 9"/>
          <p:cNvPicPr>
            <a:picLocks noGrp="1" noChangeAspect="1"/>
          </p:cNvPicPr>
          <p:nvPr>
            <p:ph idx="10"/>
          </p:nvPr>
        </p:nvPicPr>
        <p:blipFill>
          <a:blip r:embed="rId2"/>
          <a:stretch>
            <a:fillRect/>
          </a:stretch>
        </p:blipFill>
        <p:spPr>
          <a:xfrm>
            <a:off x="6751320" y="1144230"/>
            <a:ext cx="4322655" cy="5050449"/>
          </a:xfrm>
          <a:prstGeom prst="rect">
            <a:avLst/>
          </a:prstGeom>
        </p:spPr>
      </p:pic>
      <p:sp>
        <p:nvSpPr>
          <p:cNvPr id="8" name="Footer Placeholder 5"/>
          <p:cNvSpPr txBox="1">
            <a:spLocks/>
          </p:cNvSpPr>
          <p:nvPr/>
        </p:nvSpPr>
        <p:spPr>
          <a:xfrm>
            <a:off x="1583713" y="6541845"/>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70028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AD8285 Radar Receive Path AFE: 4-Channel LNA/PGA/AAF with ADC</a:t>
            </a:r>
          </a:p>
        </p:txBody>
      </p:sp>
      <p:sp>
        <p:nvSpPr>
          <p:cNvPr id="4" name="Slide Number Placeholder 3"/>
          <p:cNvSpPr>
            <a:spLocks noGrp="1"/>
          </p:cNvSpPr>
          <p:nvPr>
            <p:ph type="sldNum" sz="quarter" idx="4"/>
          </p:nvPr>
        </p:nvSpPr>
        <p:spPr/>
        <p:txBody>
          <a:bodyPr/>
          <a:lstStyle/>
          <a:p>
            <a:fld id="{8ED1CEE6-8BBE-4393-857A-BEE0A5C48EE0}" type="slidenum">
              <a:rPr lang="en-US" smtClean="0"/>
              <a:pPr/>
              <a:t>47</a:t>
            </a:fld>
            <a:endParaRPr lang="en-US" dirty="0"/>
          </a:p>
        </p:txBody>
      </p:sp>
      <p:sp>
        <p:nvSpPr>
          <p:cNvPr id="11" name="Rectangle 10"/>
          <p:cNvSpPr/>
          <p:nvPr/>
        </p:nvSpPr>
        <p:spPr>
          <a:xfrm>
            <a:off x="534841" y="1523793"/>
            <a:ext cx="5520903" cy="4511248"/>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latin typeface="Arial Narrow" panose="020B0606020202030204" pitchFamily="34" charset="0"/>
              </a:rPr>
              <a:t>4-channel LNA, PGA, and AAF</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1 direct to ADC channel</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Programmable gain amplifier (PGA)</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Includes low noise preamplifier (LNA)</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Serial peripheral interface (SPI) programmable gain 16 dB to 34 dB in 6 dB steps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Antialiasing filter (AAF)</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Programmable third order, low-pass elliptic filter (LPF) from 1.0 MHz to 12.0 MHz</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Analog-to-digital converter (ADC)</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12 bits of accuracy up to 72 MSPS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Signal-to-noise ratio (SNR): 68.5 dB</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Spurious-free dynamic range (SFDR): 68 dB at gain = 16 dB</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Low power: 185 </a:t>
            </a:r>
            <a:r>
              <a:rPr lang="en-US" sz="1600" dirty="0" err="1">
                <a:solidFill>
                  <a:schemeClr val="tx1"/>
                </a:solidFill>
                <a:latin typeface="Arial Narrow" panose="020B0606020202030204" pitchFamily="34" charset="0"/>
              </a:rPr>
              <a:t>mW</a:t>
            </a:r>
            <a:r>
              <a:rPr lang="en-US" sz="1600" dirty="0">
                <a:solidFill>
                  <a:schemeClr val="tx1"/>
                </a:solidFill>
                <a:latin typeface="Arial Narrow" panose="020B0606020202030204" pitchFamily="34" charset="0"/>
              </a:rPr>
              <a:t> per channel at 12 bits and 72 MSPS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Low noise: 3.5 </a:t>
            </a:r>
            <a:r>
              <a:rPr lang="en-US" sz="1600" dirty="0" err="1">
                <a:solidFill>
                  <a:schemeClr val="tx1"/>
                </a:solidFill>
                <a:latin typeface="Arial Narrow" panose="020B0606020202030204" pitchFamily="34" charset="0"/>
              </a:rPr>
              <a:t>nV</a:t>
            </a:r>
            <a:r>
              <a:rPr lang="en-US" sz="1600" dirty="0">
                <a:solidFill>
                  <a:schemeClr val="tx1"/>
                </a:solidFill>
                <a:latin typeface="Arial Narrow" panose="020B0606020202030204" pitchFamily="34" charset="0"/>
              </a:rPr>
              <a:t>/√Hz maximum of input referred voltage noise</a:t>
            </a: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3" name="Content Placeholder 2"/>
          <p:cNvPicPr>
            <a:picLocks noGrp="1" noChangeAspect="1"/>
          </p:cNvPicPr>
          <p:nvPr>
            <p:ph idx="10"/>
          </p:nvPr>
        </p:nvPicPr>
        <p:blipFill>
          <a:blip r:embed="rId2">
            <a:extLst>
              <a:ext uri="{28A0092B-C50C-407E-A947-70E740481C1C}">
                <a14:useLocalDpi xmlns:a14="http://schemas.microsoft.com/office/drawing/2010/main"/>
              </a:ext>
            </a:extLst>
          </a:blip>
          <a:stretch>
            <a:fillRect/>
          </a:stretch>
        </p:blipFill>
        <p:spPr>
          <a:xfrm>
            <a:off x="6679369" y="1523792"/>
            <a:ext cx="5022371" cy="4360508"/>
          </a:xfrm>
        </p:spPr>
      </p:pic>
      <p:sp>
        <p:nvSpPr>
          <p:cNvPr id="8" name="Footer Placeholder 5"/>
          <p:cNvSpPr txBox="1">
            <a:spLocks/>
          </p:cNvSpPr>
          <p:nvPr/>
        </p:nvSpPr>
        <p:spPr>
          <a:xfrm>
            <a:off x="1340191" y="654553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677338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smtClean="0"/>
              <a:t>AD8283 - RADAR Receive Path AFE: 6-Channel </a:t>
            </a:r>
            <a:r>
              <a:rPr lang="en-US" dirty="0"/>
              <a:t>LNA/PGA/AAF with ADC</a:t>
            </a:r>
            <a:endParaRPr lang="en-US" dirty="0" smtClean="0"/>
          </a:p>
        </p:txBody>
      </p:sp>
      <p:sp>
        <p:nvSpPr>
          <p:cNvPr id="95236" name="Rectangle 4"/>
          <p:cNvSpPr>
            <a:spLocks noChangeArrowheads="1"/>
          </p:cNvSpPr>
          <p:nvPr/>
        </p:nvSpPr>
        <p:spPr bwMode="auto">
          <a:xfrm>
            <a:off x="1524001" y="48697"/>
            <a:ext cx="184731" cy="369332"/>
          </a:xfrm>
          <a:prstGeom prst="rect">
            <a:avLst/>
          </a:prstGeom>
          <a:noFill/>
          <a:ln w="9525">
            <a:noFill/>
            <a:miter lim="800000"/>
            <a:headEnd/>
            <a:tailEnd/>
          </a:ln>
        </p:spPr>
        <p:txBody>
          <a:bodyPr wrap="none" anchor="ctr">
            <a:spAutoFit/>
          </a:bodyPr>
          <a:lstStyle/>
          <a:p>
            <a:endParaRPr lang="en-US"/>
          </a:p>
        </p:txBody>
      </p:sp>
      <p:sp>
        <p:nvSpPr>
          <p:cNvPr id="95237" name="Rectangle 5"/>
          <p:cNvSpPr>
            <a:spLocks noChangeArrowheads="1"/>
          </p:cNvSpPr>
          <p:nvPr/>
        </p:nvSpPr>
        <p:spPr bwMode="auto">
          <a:xfrm>
            <a:off x="1524001" y="48697"/>
            <a:ext cx="184731" cy="369332"/>
          </a:xfrm>
          <a:prstGeom prst="rect">
            <a:avLst/>
          </a:prstGeom>
          <a:noFill/>
          <a:ln w="9525">
            <a:noFill/>
            <a:miter lim="800000"/>
            <a:headEnd/>
            <a:tailEnd/>
          </a:ln>
        </p:spPr>
        <p:txBody>
          <a:bodyPr wrap="none" anchor="ctr">
            <a:spAutoFit/>
          </a:bodyPr>
          <a:lstStyle/>
          <a:p>
            <a:endParaRPr lang="en-US"/>
          </a:p>
        </p:txBody>
      </p:sp>
      <p:sp>
        <p:nvSpPr>
          <p:cNvPr id="95238" name="Rectangle 6"/>
          <p:cNvSpPr>
            <a:spLocks noChangeArrowheads="1"/>
          </p:cNvSpPr>
          <p:nvPr/>
        </p:nvSpPr>
        <p:spPr bwMode="auto">
          <a:xfrm>
            <a:off x="1524000" y="-98941"/>
            <a:ext cx="9144000" cy="369332"/>
          </a:xfrm>
          <a:prstGeom prst="rect">
            <a:avLst/>
          </a:prstGeom>
          <a:noFill/>
          <a:ln w="9525">
            <a:noFill/>
            <a:miter lim="800000"/>
            <a:headEnd/>
            <a:tailEnd/>
          </a:ln>
        </p:spPr>
        <p:txBody>
          <a:bodyPr anchor="ctr">
            <a:spAutoFit/>
          </a:bodyPr>
          <a:lstStyle/>
          <a:p>
            <a:endParaRPr lang="en-US"/>
          </a:p>
        </p:txBody>
      </p:sp>
      <p:sp>
        <p:nvSpPr>
          <p:cNvPr id="95239" name="Rectangle 7"/>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sp>
        <p:nvSpPr>
          <p:cNvPr id="95240" name="Rectangle 8"/>
          <p:cNvSpPr>
            <a:spLocks noChangeArrowheads="1"/>
          </p:cNvSpPr>
          <p:nvPr/>
        </p:nvSpPr>
        <p:spPr bwMode="auto">
          <a:xfrm>
            <a:off x="1524001" y="-556141"/>
            <a:ext cx="184731" cy="369332"/>
          </a:xfrm>
          <a:prstGeom prst="rect">
            <a:avLst/>
          </a:prstGeom>
          <a:noFill/>
          <a:ln w="9525">
            <a:noFill/>
            <a:miter lim="800000"/>
            <a:headEnd/>
            <a:tailEnd/>
          </a:ln>
        </p:spPr>
        <p:txBody>
          <a:bodyPr wrap="none" anchor="ctr">
            <a:spAutoFit/>
          </a:bodyPr>
          <a:lstStyle/>
          <a:p>
            <a:endParaRPr lang="en-US"/>
          </a:p>
        </p:txBody>
      </p:sp>
      <p:sp>
        <p:nvSpPr>
          <p:cNvPr id="95241" name="Rectangle 9"/>
          <p:cNvSpPr>
            <a:spLocks noChangeArrowheads="1"/>
          </p:cNvSpPr>
          <p:nvPr/>
        </p:nvSpPr>
        <p:spPr bwMode="auto">
          <a:xfrm>
            <a:off x="1524001" y="-556141"/>
            <a:ext cx="184731" cy="369332"/>
          </a:xfrm>
          <a:prstGeom prst="rect">
            <a:avLst/>
          </a:prstGeom>
          <a:noFill/>
          <a:ln w="9525">
            <a:noFill/>
            <a:miter lim="800000"/>
            <a:headEnd/>
            <a:tailEnd/>
          </a:ln>
        </p:spPr>
        <p:txBody>
          <a:bodyPr wrap="none" anchor="ctr">
            <a:spAutoFit/>
          </a:bodyPr>
          <a:lstStyle/>
          <a:p>
            <a:endParaRPr lang="en-US"/>
          </a:p>
        </p:txBody>
      </p:sp>
      <p:sp>
        <p:nvSpPr>
          <p:cNvPr id="95242" name="Rectangle 10"/>
          <p:cNvSpPr>
            <a:spLocks noChangeArrowheads="1"/>
          </p:cNvSpPr>
          <p:nvPr/>
        </p:nvSpPr>
        <p:spPr bwMode="auto">
          <a:xfrm>
            <a:off x="1524001" y="-151328"/>
            <a:ext cx="184731" cy="369332"/>
          </a:xfrm>
          <a:prstGeom prst="rect">
            <a:avLst/>
          </a:prstGeom>
          <a:noFill/>
          <a:ln w="9525">
            <a:noFill/>
            <a:miter lim="800000"/>
            <a:headEnd/>
            <a:tailEnd/>
          </a:ln>
        </p:spPr>
        <p:txBody>
          <a:bodyPr wrap="none" anchor="ctr">
            <a:spAutoFit/>
          </a:bodyPr>
          <a:lstStyle/>
          <a:p>
            <a:endParaRPr lang="en-US"/>
          </a:p>
        </p:txBody>
      </p:sp>
      <p:sp>
        <p:nvSpPr>
          <p:cNvPr id="95243" name="Rectangle 11"/>
          <p:cNvSpPr>
            <a:spLocks noChangeArrowheads="1"/>
          </p:cNvSpPr>
          <p:nvPr/>
        </p:nvSpPr>
        <p:spPr bwMode="auto">
          <a:xfrm>
            <a:off x="1524001" y="-151328"/>
            <a:ext cx="184731" cy="369332"/>
          </a:xfrm>
          <a:prstGeom prst="rect">
            <a:avLst/>
          </a:prstGeom>
          <a:noFill/>
          <a:ln w="9525">
            <a:noFill/>
            <a:miter lim="800000"/>
            <a:headEnd/>
            <a:tailEnd/>
          </a:ln>
        </p:spPr>
        <p:txBody>
          <a:bodyPr wrap="none" anchor="ctr">
            <a:spAutoFit/>
          </a:bodyPr>
          <a:lstStyle/>
          <a:p>
            <a:endParaRPr lang="en-US"/>
          </a:p>
        </p:txBody>
      </p:sp>
      <p:pic>
        <p:nvPicPr>
          <p:cNvPr id="95244" name="Picture 12"/>
          <p:cNvPicPr>
            <a:picLocks noChangeAspect="1" noChangeArrowheads="1"/>
          </p:cNvPicPr>
          <p:nvPr/>
        </p:nvPicPr>
        <p:blipFill>
          <a:blip r:embed="rId3" cstate="print"/>
          <a:srcRect/>
          <a:stretch>
            <a:fillRect/>
          </a:stretch>
        </p:blipFill>
        <p:spPr bwMode="auto">
          <a:xfrm>
            <a:off x="7461496" y="1416050"/>
            <a:ext cx="4481512" cy="4597400"/>
          </a:xfrm>
          <a:prstGeom prst="rect">
            <a:avLst/>
          </a:prstGeom>
          <a:noFill/>
          <a:ln w="9525">
            <a:noFill/>
            <a:miter lim="800000"/>
            <a:headEnd/>
            <a:tailEnd/>
          </a:ln>
        </p:spPr>
      </p:pic>
      <p:sp>
        <p:nvSpPr>
          <p:cNvPr id="14" name="Rectangle 13"/>
          <p:cNvSpPr/>
          <p:nvPr/>
        </p:nvSpPr>
        <p:spPr>
          <a:xfrm>
            <a:off x="355600" y="1660952"/>
            <a:ext cx="5520903" cy="4511248"/>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6-channels (LNA</a:t>
            </a:r>
            <a:r>
              <a:rPr lang="en-US" sz="1600" dirty="0">
                <a:solidFill>
                  <a:schemeClr val="tx1"/>
                </a:solidFill>
                <a:latin typeface="Arial Narrow" panose="020B0606020202030204" pitchFamily="34" charset="0"/>
              </a:rPr>
              <a:t>, PGA, and </a:t>
            </a:r>
            <a:r>
              <a:rPr lang="en-US" sz="1600" dirty="0" smtClean="0">
                <a:solidFill>
                  <a:schemeClr val="tx1"/>
                </a:solidFill>
                <a:latin typeface="Arial Narrow" panose="020B0606020202030204" pitchFamily="34" charset="0"/>
              </a:rPr>
              <a:t>AAF) multiplexed to one ADC </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Programmable </a:t>
            </a:r>
            <a:r>
              <a:rPr lang="en-US" sz="1600" dirty="0">
                <a:solidFill>
                  <a:schemeClr val="tx1"/>
                </a:solidFill>
                <a:latin typeface="Arial Narrow" panose="020B0606020202030204" pitchFamily="34" charset="0"/>
              </a:rPr>
              <a:t>gain amplifier (PGA)</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Includes low noise preamplifier (LNA</a:t>
            </a:r>
            <a:r>
              <a:rPr lang="en-US" sz="1600" dirty="0" smtClean="0">
                <a:solidFill>
                  <a:schemeClr val="tx1"/>
                </a:solidFill>
                <a:latin typeface="Arial Narrow" panose="020B0606020202030204" pitchFamily="34" charset="0"/>
              </a:rPr>
              <a:t>) &lt;3nV/</a:t>
            </a:r>
            <a:r>
              <a:rPr lang="en-US" sz="1600" dirty="0" err="1" smtClean="0">
                <a:solidFill>
                  <a:schemeClr val="tx1"/>
                </a:solidFill>
                <a:latin typeface="Arial Narrow" panose="020B0606020202030204" pitchFamily="34" charset="0"/>
              </a:rPr>
              <a:t>rtHz</a:t>
            </a:r>
            <a:r>
              <a:rPr lang="en-US" sz="1600" dirty="0" smtClean="0">
                <a:solidFill>
                  <a:schemeClr val="tx1"/>
                </a:solidFill>
                <a:latin typeface="Arial Narrow" panose="020B0606020202030204" pitchFamily="34" charset="0"/>
              </a:rPr>
              <a:t> @ max gain</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P</a:t>
            </a:r>
            <a:r>
              <a:rPr lang="en-US" sz="1600" dirty="0" smtClean="0">
                <a:solidFill>
                  <a:schemeClr val="tx1"/>
                </a:solidFill>
                <a:latin typeface="Arial Narrow" panose="020B0606020202030204" pitchFamily="34" charset="0"/>
              </a:rPr>
              <a:t>rogrammable </a:t>
            </a:r>
            <a:r>
              <a:rPr lang="en-US" sz="1600" dirty="0">
                <a:solidFill>
                  <a:schemeClr val="tx1"/>
                </a:solidFill>
                <a:latin typeface="Arial Narrow" panose="020B0606020202030204" pitchFamily="34" charset="0"/>
              </a:rPr>
              <a:t>gain 16 dB to </a:t>
            </a:r>
            <a:r>
              <a:rPr lang="en-US" sz="1600" dirty="0" smtClean="0">
                <a:solidFill>
                  <a:schemeClr val="tx1"/>
                </a:solidFill>
                <a:latin typeface="Arial Narrow" panose="020B0606020202030204" pitchFamily="34" charset="0"/>
              </a:rPr>
              <a:t>36 </a:t>
            </a:r>
            <a:r>
              <a:rPr lang="en-US" sz="1600" dirty="0">
                <a:solidFill>
                  <a:schemeClr val="tx1"/>
                </a:solidFill>
                <a:latin typeface="Arial Narrow" panose="020B0606020202030204" pitchFamily="34" charset="0"/>
              </a:rPr>
              <a:t>dB in 6 dB steps </a:t>
            </a:r>
            <a:r>
              <a:rPr lang="en-US" sz="1600" dirty="0" smtClean="0">
                <a:solidFill>
                  <a:schemeClr val="tx1"/>
                </a:solidFill>
                <a:latin typeface="Arial Narrow" panose="020B0606020202030204" pitchFamily="34" charset="0"/>
              </a:rPr>
              <a:t> via SPI </a:t>
            </a:r>
            <a:r>
              <a:rPr lang="en-US" sz="1600" dirty="0">
                <a:solidFill>
                  <a:schemeClr val="tx1"/>
                </a:solidFill>
                <a:latin typeface="Arial Narrow" panose="020B0606020202030204" pitchFamily="34" charset="0"/>
              </a:rPr>
              <a:t>interface </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Antialiasing filter (AAF)</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Programmable </a:t>
            </a:r>
            <a:r>
              <a:rPr lang="en-US" sz="1600" dirty="0" smtClean="0">
                <a:solidFill>
                  <a:schemeClr val="tx1"/>
                </a:solidFill>
                <a:latin typeface="Arial Narrow" panose="020B0606020202030204" pitchFamily="34" charset="0"/>
              </a:rPr>
              <a:t>3</a:t>
            </a:r>
            <a:r>
              <a:rPr lang="en-US" sz="1600" baseline="30000" dirty="0" smtClean="0">
                <a:solidFill>
                  <a:schemeClr val="tx1"/>
                </a:solidFill>
                <a:latin typeface="Arial Narrow" panose="020B0606020202030204" pitchFamily="34" charset="0"/>
              </a:rPr>
              <a:t>rd</a:t>
            </a:r>
            <a:r>
              <a:rPr lang="en-US" sz="1600" dirty="0" smtClean="0">
                <a:solidFill>
                  <a:schemeClr val="tx1"/>
                </a:solidFill>
                <a:latin typeface="Arial Narrow" panose="020B0606020202030204" pitchFamily="34" charset="0"/>
              </a:rPr>
              <a:t> order</a:t>
            </a:r>
            <a:r>
              <a:rPr lang="en-US" sz="1600" dirty="0">
                <a:solidFill>
                  <a:schemeClr val="tx1"/>
                </a:solidFill>
                <a:latin typeface="Arial Narrow" panose="020B0606020202030204" pitchFamily="34" charset="0"/>
              </a:rPr>
              <a:t>, low-pass elliptic filter (LPF) from 1.0 MHz to 12.0 </a:t>
            </a:r>
            <a:r>
              <a:rPr lang="en-US" sz="1600" dirty="0" smtClean="0">
                <a:solidFill>
                  <a:schemeClr val="tx1"/>
                </a:solidFill>
                <a:latin typeface="Arial Narrow" panose="020B0606020202030204" pitchFamily="34" charset="0"/>
              </a:rPr>
              <a:t>MHz</a:t>
            </a:r>
          </a:p>
          <a:p>
            <a:pPr marL="285750" indent="-285750">
              <a:buFont typeface="Arial" panose="020B0604020202020204" pitchFamily="34" charset="0"/>
              <a:buChar char="•"/>
            </a:pPr>
            <a:r>
              <a:rPr lang="en-US" sz="1400" dirty="0" smtClean="0">
                <a:solidFill>
                  <a:schemeClr val="tx1"/>
                </a:solidFill>
              </a:rPr>
              <a:t>Precise </a:t>
            </a:r>
            <a:r>
              <a:rPr lang="en-US" sz="1400" dirty="0" err="1">
                <a:solidFill>
                  <a:schemeClr val="tx1"/>
                </a:solidFill>
              </a:rPr>
              <a:t>ch</a:t>
            </a:r>
            <a:r>
              <a:rPr lang="en-US" sz="1400" dirty="0">
                <a:solidFill>
                  <a:schemeClr val="tx1"/>
                </a:solidFill>
              </a:rPr>
              <a:t>-to-</a:t>
            </a:r>
            <a:r>
              <a:rPr lang="en-US" sz="1400" dirty="0" err="1">
                <a:solidFill>
                  <a:schemeClr val="tx1"/>
                </a:solidFill>
              </a:rPr>
              <a:t>ch</a:t>
            </a:r>
            <a:r>
              <a:rPr lang="en-US" sz="1400" dirty="0">
                <a:solidFill>
                  <a:schemeClr val="tx1"/>
                </a:solidFill>
              </a:rPr>
              <a:t> matching</a:t>
            </a:r>
          </a:p>
          <a:p>
            <a:pPr lvl="1">
              <a:lnSpc>
                <a:spcPct val="90000"/>
              </a:lnSpc>
            </a:pPr>
            <a:r>
              <a:rPr lang="en-US" sz="1200" dirty="0">
                <a:solidFill>
                  <a:schemeClr val="tx1"/>
                </a:solidFill>
              </a:rPr>
              <a:t>Gain: </a:t>
            </a:r>
            <a:r>
              <a:rPr lang="pl-PL" sz="1200" dirty="0">
                <a:solidFill>
                  <a:schemeClr val="tx1"/>
                </a:solidFill>
              </a:rPr>
              <a:t>+/-0.5dB (-40 to 105</a:t>
            </a:r>
            <a:r>
              <a:rPr lang="en-US" sz="1200" dirty="0">
                <a:solidFill>
                  <a:schemeClr val="tx1"/>
                </a:solidFill>
                <a:cs typeface="Arial" charset="0"/>
              </a:rPr>
              <a:t>°</a:t>
            </a:r>
            <a:r>
              <a:rPr lang="pl-PL" sz="1200" dirty="0">
                <a:solidFill>
                  <a:schemeClr val="tx1"/>
                </a:solidFill>
              </a:rPr>
              <a:t>C)</a:t>
            </a:r>
          </a:p>
          <a:p>
            <a:pPr lvl="1">
              <a:lnSpc>
                <a:spcPct val="90000"/>
              </a:lnSpc>
            </a:pPr>
            <a:r>
              <a:rPr lang="en-US" sz="1200" dirty="0">
                <a:solidFill>
                  <a:schemeClr val="tx1"/>
                </a:solidFill>
              </a:rPr>
              <a:t>Phase: </a:t>
            </a:r>
            <a:r>
              <a:rPr lang="pl-PL" sz="1200" dirty="0">
                <a:solidFill>
                  <a:schemeClr val="tx1"/>
                </a:solidFill>
              </a:rPr>
              <a:t>+/-2.5</a:t>
            </a:r>
            <a:r>
              <a:rPr lang="en-US" sz="1200" dirty="0">
                <a:solidFill>
                  <a:schemeClr val="tx1"/>
                </a:solidFill>
                <a:cs typeface="Arial" charset="0"/>
              </a:rPr>
              <a:t>° </a:t>
            </a:r>
            <a:r>
              <a:rPr lang="pl-PL" sz="1200" dirty="0">
                <a:solidFill>
                  <a:schemeClr val="tx1"/>
                </a:solidFill>
              </a:rPr>
              <a:t>(-40 to 105</a:t>
            </a:r>
            <a:r>
              <a:rPr lang="en-US" sz="1200" dirty="0">
                <a:solidFill>
                  <a:schemeClr val="tx1"/>
                </a:solidFill>
                <a:cs typeface="Arial" charset="0"/>
              </a:rPr>
              <a:t>°</a:t>
            </a:r>
            <a:r>
              <a:rPr lang="pl-PL" sz="1200" dirty="0">
                <a:solidFill>
                  <a:schemeClr val="tx1"/>
                </a:solidFill>
              </a:rPr>
              <a:t>C</a:t>
            </a:r>
            <a:r>
              <a:rPr lang="pl-PL" sz="1200" dirty="0" smtClean="0">
                <a:solidFill>
                  <a:schemeClr val="tx1"/>
                </a:solidFill>
              </a:rPr>
              <a:t>)</a:t>
            </a: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Analog-to-digital converter (ADC)</a:t>
            </a: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14 </a:t>
            </a:r>
            <a:r>
              <a:rPr lang="en-US" sz="1600" dirty="0">
                <a:solidFill>
                  <a:schemeClr val="tx1"/>
                </a:solidFill>
                <a:latin typeface="Arial Narrow" panose="020B0606020202030204" pitchFamily="34" charset="0"/>
              </a:rPr>
              <a:t>bits of accuracy up to </a:t>
            </a:r>
            <a:r>
              <a:rPr lang="en-US" sz="1600" dirty="0" smtClean="0">
                <a:solidFill>
                  <a:schemeClr val="tx1"/>
                </a:solidFill>
                <a:latin typeface="Arial Narrow" panose="020B0606020202030204" pitchFamily="34" charset="0"/>
              </a:rPr>
              <a:t>80 </a:t>
            </a:r>
            <a:r>
              <a:rPr lang="en-US" sz="1600" dirty="0">
                <a:solidFill>
                  <a:schemeClr val="tx1"/>
                </a:solidFill>
                <a:latin typeface="Arial Narrow" panose="020B0606020202030204" pitchFamily="34" charset="0"/>
              </a:rPr>
              <a:t>MSPS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Signal-to-noise ratio (SNR): </a:t>
            </a:r>
            <a:r>
              <a:rPr lang="en-US" sz="1600" dirty="0" smtClean="0">
                <a:solidFill>
                  <a:schemeClr val="tx1"/>
                </a:solidFill>
                <a:latin typeface="Arial Narrow" panose="020B0606020202030204" pitchFamily="34" charset="0"/>
              </a:rPr>
              <a:t>70 </a:t>
            </a:r>
            <a:r>
              <a:rPr lang="en-US" sz="1600" dirty="0">
                <a:solidFill>
                  <a:schemeClr val="tx1"/>
                </a:solidFill>
                <a:latin typeface="Arial Narrow" panose="020B0606020202030204" pitchFamily="34" charset="0"/>
              </a:rPr>
              <a:t>dB</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Spurious-free dynamic range (SFDR): </a:t>
            </a:r>
            <a:r>
              <a:rPr lang="en-US" sz="1600" dirty="0" smtClean="0">
                <a:solidFill>
                  <a:schemeClr val="tx1"/>
                </a:solidFill>
                <a:latin typeface="Arial Narrow" panose="020B0606020202030204" pitchFamily="34" charset="0"/>
              </a:rPr>
              <a:t>75 </a:t>
            </a:r>
            <a:r>
              <a:rPr lang="en-US" sz="1600" dirty="0">
                <a:solidFill>
                  <a:schemeClr val="tx1"/>
                </a:solidFill>
                <a:latin typeface="Arial Narrow" panose="020B0606020202030204" pitchFamily="34" charset="0"/>
              </a:rPr>
              <a:t>dB </a:t>
            </a: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IE" sz="1400" dirty="0">
                <a:solidFill>
                  <a:schemeClr val="tx1"/>
                </a:solidFill>
              </a:rPr>
              <a:t>Parallel 3.3V CMOS </a:t>
            </a:r>
            <a:r>
              <a:rPr lang="en-IE" sz="1400" dirty="0" smtClean="0">
                <a:solidFill>
                  <a:schemeClr val="tx1"/>
                </a:solidFill>
              </a:rPr>
              <a:t>Output</a:t>
            </a: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smtClean="0">
                <a:solidFill>
                  <a:schemeClr val="tx1"/>
                </a:solidFill>
                <a:latin typeface="Arial Narrow" panose="020B0606020202030204" pitchFamily="34" charset="0"/>
              </a:rPr>
              <a:t>Low </a:t>
            </a:r>
            <a:r>
              <a:rPr lang="en-US" sz="1600" dirty="0">
                <a:solidFill>
                  <a:schemeClr val="tx1"/>
                </a:solidFill>
                <a:latin typeface="Arial Narrow" panose="020B0606020202030204" pitchFamily="34" charset="0"/>
              </a:rPr>
              <a:t>power: </a:t>
            </a:r>
            <a:r>
              <a:rPr lang="en-US" sz="1600" dirty="0" smtClean="0">
                <a:solidFill>
                  <a:schemeClr val="tx1"/>
                </a:solidFill>
                <a:latin typeface="Arial Narrow" panose="020B0606020202030204" pitchFamily="34" charset="0"/>
              </a:rPr>
              <a:t>150 </a:t>
            </a:r>
            <a:r>
              <a:rPr lang="en-US" sz="1600" dirty="0" err="1">
                <a:solidFill>
                  <a:schemeClr val="tx1"/>
                </a:solidFill>
                <a:latin typeface="Arial Narrow" panose="020B0606020202030204" pitchFamily="34" charset="0"/>
              </a:rPr>
              <a:t>mW</a:t>
            </a:r>
            <a:r>
              <a:rPr lang="en-US" sz="1600" dirty="0">
                <a:solidFill>
                  <a:schemeClr val="tx1"/>
                </a:solidFill>
                <a:latin typeface="Arial Narrow" panose="020B0606020202030204" pitchFamily="34" charset="0"/>
              </a:rPr>
              <a:t> per channel </a:t>
            </a: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r>
              <a:rPr lang="en-IE" sz="1600" dirty="0" smtClean="0">
                <a:solidFill>
                  <a:schemeClr val="tx1"/>
                </a:solidFill>
                <a:latin typeface="Arial Narrow" panose="020B0606020202030204" pitchFamily="34" charset="0"/>
              </a:rPr>
              <a:t>72 Lead LFCSP</a:t>
            </a:r>
          </a:p>
          <a:p>
            <a:pPr marL="285750" indent="-285750">
              <a:buFont typeface="Arial" panose="020B0604020202020204" pitchFamily="34" charset="0"/>
              <a:buChar char="•"/>
            </a:pPr>
            <a:r>
              <a:rPr lang="en-IE" sz="1600" dirty="0" smtClean="0">
                <a:solidFill>
                  <a:schemeClr val="tx1"/>
                </a:solidFill>
                <a:latin typeface="Arial Narrow" panose="020B0606020202030204" pitchFamily="34" charset="0"/>
              </a:rPr>
              <a:t>-40 °C to 125 °C</a:t>
            </a: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5" name="Rectangle 14"/>
          <p:cNvSpPr/>
          <p:nvPr/>
        </p:nvSpPr>
        <p:spPr>
          <a:xfrm>
            <a:off x="355599" y="1278021"/>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sp>
        <p:nvSpPr>
          <p:cNvPr id="17" name="Footer Placeholder 5"/>
          <p:cNvSpPr txBox="1">
            <a:spLocks/>
          </p:cNvSpPr>
          <p:nvPr/>
        </p:nvSpPr>
        <p:spPr>
          <a:xfrm>
            <a:off x="1065871" y="6541933"/>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8671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ADA8282 Radar Receive Path AFE: 4-Channel LNA and PGA</a:t>
            </a:r>
          </a:p>
        </p:txBody>
      </p:sp>
      <p:sp>
        <p:nvSpPr>
          <p:cNvPr id="4" name="Slide Number Placeholder 3"/>
          <p:cNvSpPr>
            <a:spLocks noGrp="1"/>
          </p:cNvSpPr>
          <p:nvPr>
            <p:ph type="sldNum" sz="quarter" idx="4"/>
          </p:nvPr>
        </p:nvSpPr>
        <p:spPr/>
        <p:txBody>
          <a:bodyPr/>
          <a:lstStyle/>
          <a:p>
            <a:fld id="{8ED1CEE6-8BBE-4393-857A-BEE0A5C48EE0}" type="slidenum">
              <a:rPr lang="en-US" smtClean="0"/>
              <a:pPr/>
              <a:t>49</a:t>
            </a:fld>
            <a:endParaRPr lang="en-US" dirty="0"/>
          </a:p>
        </p:txBody>
      </p:sp>
      <p:sp>
        <p:nvSpPr>
          <p:cNvPr id="11" name="Rectangle 10"/>
          <p:cNvSpPr/>
          <p:nvPr/>
        </p:nvSpPr>
        <p:spPr>
          <a:xfrm>
            <a:off x="534841" y="1523792"/>
            <a:ext cx="5520903" cy="4963271"/>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solidFill>
                  <a:schemeClr val="tx1"/>
                </a:solidFill>
                <a:latin typeface="Arial Narrow" panose="020B0606020202030204" pitchFamily="34" charset="0"/>
              </a:rPr>
              <a:t>4 channels of low noise amplifiers (LNA) followed by programmable gain amplifiers (PGA)</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Minimum −3 dB bandwidth of 5 MHz</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Typical –3 dB bandwidth of 42.3 MHz</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Typical slew rate of 28 V/µs</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Differential input and output</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Gain of 18 dB to 36 dB in 6 dB steps</a:t>
            </a:r>
          </a:p>
          <a:p>
            <a:pPr marL="285750" indent="-285750">
              <a:buFont typeface="Arial" panose="020B0604020202020204" pitchFamily="34" charset="0"/>
              <a:buChar char="•"/>
            </a:pPr>
            <a:endParaRPr lang="en-US" sz="16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Selectable low noise and low power modes</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Input referred noise of 4.5 </a:t>
            </a:r>
            <a:r>
              <a:rPr lang="en-US" sz="1600" dirty="0" err="1">
                <a:solidFill>
                  <a:schemeClr val="tx1"/>
                </a:solidFill>
                <a:latin typeface="Arial Narrow" panose="020B0606020202030204" pitchFamily="34" charset="0"/>
              </a:rPr>
              <a:t>nV</a:t>
            </a:r>
            <a:r>
              <a:rPr lang="en-US" sz="1600" dirty="0">
                <a:solidFill>
                  <a:schemeClr val="tx1"/>
                </a:solidFill>
                <a:latin typeface="Arial Narrow" panose="020B0606020202030204" pitchFamily="34" charset="0"/>
              </a:rPr>
              <a:t>/√Hz at 18.3 </a:t>
            </a:r>
            <a:r>
              <a:rPr lang="en-US" sz="1600" dirty="0" err="1">
                <a:solidFill>
                  <a:schemeClr val="tx1"/>
                </a:solidFill>
                <a:latin typeface="Arial Narrow" panose="020B0606020202030204" pitchFamily="34" charset="0"/>
              </a:rPr>
              <a:t>mW</a:t>
            </a:r>
            <a:r>
              <a:rPr lang="en-US" sz="1600" dirty="0">
                <a:solidFill>
                  <a:schemeClr val="tx1"/>
                </a:solidFill>
                <a:latin typeface="Arial Narrow" panose="020B0606020202030204" pitchFamily="34" charset="0"/>
              </a:rPr>
              <a:t> per channel</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Input referred noise of 3.6 </a:t>
            </a:r>
            <a:r>
              <a:rPr lang="en-US" sz="1600" dirty="0" err="1">
                <a:solidFill>
                  <a:schemeClr val="tx1"/>
                </a:solidFill>
                <a:latin typeface="Arial Narrow" panose="020B0606020202030204" pitchFamily="34" charset="0"/>
              </a:rPr>
              <a:t>nV</a:t>
            </a:r>
            <a:r>
              <a:rPr lang="en-US" sz="1600" dirty="0">
                <a:solidFill>
                  <a:schemeClr val="tx1"/>
                </a:solidFill>
                <a:latin typeface="Arial Narrow" panose="020B0606020202030204" pitchFamily="34" charset="0"/>
              </a:rPr>
              <a:t>/√Hz at 34.8 </a:t>
            </a:r>
            <a:r>
              <a:rPr lang="en-US" sz="1600" dirty="0" err="1">
                <a:solidFill>
                  <a:schemeClr val="tx1"/>
                </a:solidFill>
                <a:latin typeface="Arial Narrow" panose="020B0606020202030204" pitchFamily="34" charset="0"/>
              </a:rPr>
              <a:t>mW</a:t>
            </a:r>
            <a:r>
              <a:rPr lang="en-US" sz="1600" dirty="0">
                <a:solidFill>
                  <a:schemeClr val="tx1"/>
                </a:solidFill>
                <a:latin typeface="Arial Narrow" panose="020B0606020202030204" pitchFamily="34" charset="0"/>
              </a:rPr>
              <a:t> per channel</a:t>
            </a:r>
          </a:p>
          <a:p>
            <a:pPr marL="742950" lvl="1" indent="-285750">
              <a:buFont typeface="Arial" panose="020B0604020202020204" pitchFamily="34" charset="0"/>
              <a:buChar char="•"/>
            </a:pPr>
            <a:r>
              <a:rPr lang="en-US" sz="1600" dirty="0">
                <a:solidFill>
                  <a:schemeClr val="tx1"/>
                </a:solidFill>
                <a:latin typeface="Arial Narrow" panose="020B0606020202030204" pitchFamily="34" charset="0"/>
              </a:rPr>
              <a:t>Input referred noise of 3.4 </a:t>
            </a:r>
            <a:r>
              <a:rPr lang="en-US" sz="1600" dirty="0" err="1">
                <a:solidFill>
                  <a:schemeClr val="tx1"/>
                </a:solidFill>
                <a:latin typeface="Arial Narrow" panose="020B0606020202030204" pitchFamily="34" charset="0"/>
              </a:rPr>
              <a:t>nV</a:t>
            </a:r>
            <a:r>
              <a:rPr lang="en-US" sz="1600" dirty="0">
                <a:solidFill>
                  <a:schemeClr val="tx1"/>
                </a:solidFill>
                <a:latin typeface="Arial Narrow" panose="020B0606020202030204" pitchFamily="34" charset="0"/>
              </a:rPr>
              <a:t>/√Hz at 54.8 </a:t>
            </a:r>
            <a:r>
              <a:rPr lang="en-US" sz="1600" dirty="0" err="1">
                <a:solidFill>
                  <a:schemeClr val="tx1"/>
                </a:solidFill>
                <a:latin typeface="Arial Narrow" panose="020B0606020202030204" pitchFamily="34" charset="0"/>
              </a:rPr>
              <a:t>mW</a:t>
            </a:r>
            <a:r>
              <a:rPr lang="en-US" sz="1600" dirty="0">
                <a:solidFill>
                  <a:schemeClr val="tx1"/>
                </a:solidFill>
                <a:latin typeface="Arial Narrow" panose="020B0606020202030204" pitchFamily="34" charset="0"/>
              </a:rPr>
              <a:t> per channel</a:t>
            </a:r>
          </a:p>
          <a:p>
            <a:pPr marL="285750" indent="-285750">
              <a:buFont typeface="Arial" panose="020B0604020202020204" pitchFamily="34" charset="0"/>
              <a:buChar char="•"/>
            </a:pPr>
            <a:r>
              <a:rPr lang="en-US" sz="1600" dirty="0">
                <a:solidFill>
                  <a:schemeClr val="tx1"/>
                </a:solidFill>
                <a:latin typeface="Arial Narrow" panose="020B0606020202030204" pitchFamily="34" charset="0"/>
              </a:rPr>
              <a:t>Qualified for automotive applications</a:t>
            </a: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13" name="Content Placeholder 12"/>
          <p:cNvPicPr>
            <a:picLocks noGrp="1" noChangeAspect="1"/>
          </p:cNvPicPr>
          <p:nvPr>
            <p:ph idx="10"/>
          </p:nvPr>
        </p:nvPicPr>
        <p:blipFill>
          <a:blip r:embed="rId2"/>
          <a:stretch>
            <a:fillRect/>
          </a:stretch>
        </p:blipFill>
        <p:spPr>
          <a:xfrm>
            <a:off x="7543353" y="1414721"/>
            <a:ext cx="3389734" cy="4762500"/>
          </a:xfrm>
          <a:prstGeom prst="rect">
            <a:avLst/>
          </a:prstGeom>
        </p:spPr>
      </p:pic>
      <p:sp>
        <p:nvSpPr>
          <p:cNvPr id="8" name="Footer Placeholder 5"/>
          <p:cNvSpPr txBox="1">
            <a:spLocks/>
          </p:cNvSpPr>
          <p:nvPr/>
        </p:nvSpPr>
        <p:spPr>
          <a:xfrm>
            <a:off x="1054441" y="6541845"/>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55847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smtClean="0"/>
              <a:t>24 GHz Industrial Broad Market Radar </a:t>
            </a:r>
            <a:r>
              <a:rPr lang="en-US" dirty="0" smtClean="0"/>
              <a:t/>
            </a:r>
            <a:br>
              <a:rPr lang="en-US" dirty="0" smtClean="0"/>
            </a:br>
            <a:r>
              <a:rPr lang="en-US" sz="2000" dirty="0" smtClean="0"/>
              <a:t>Three Major Industrial Application Segments </a:t>
            </a:r>
            <a:endParaRPr lang="en-US" dirty="0"/>
          </a:p>
        </p:txBody>
      </p:sp>
      <p:sp>
        <p:nvSpPr>
          <p:cNvPr id="6" name="Content Placeholder 5"/>
          <p:cNvSpPr>
            <a:spLocks noGrp="1"/>
          </p:cNvSpPr>
          <p:nvPr>
            <p:ph idx="1"/>
          </p:nvPr>
        </p:nvSpPr>
        <p:spPr>
          <a:xfrm>
            <a:off x="355601" y="1219200"/>
            <a:ext cx="7249946" cy="5277134"/>
          </a:xfrm>
        </p:spPr>
        <p:txBody>
          <a:bodyPr>
            <a:normAutofit fontScale="92500" lnSpcReduction="20000"/>
          </a:bodyPr>
          <a:lstStyle/>
          <a:p>
            <a:r>
              <a:rPr lang="en-US" sz="1900" b="1" dirty="0" smtClean="0">
                <a:solidFill>
                  <a:schemeClr val="tx2">
                    <a:lumMod val="90000"/>
                    <a:lumOff val="10000"/>
                  </a:schemeClr>
                </a:solidFill>
              </a:rPr>
              <a:t>Many new opportunities emerging served </a:t>
            </a:r>
            <a:r>
              <a:rPr lang="en-US" sz="1900" b="1" dirty="0">
                <a:solidFill>
                  <a:schemeClr val="tx2">
                    <a:lumMod val="90000"/>
                    <a:lumOff val="10000"/>
                  </a:schemeClr>
                </a:solidFill>
              </a:rPr>
              <a:t>by </a:t>
            </a:r>
            <a:r>
              <a:rPr lang="en-US" sz="1900" b="1" dirty="0" smtClean="0">
                <a:solidFill>
                  <a:schemeClr val="tx2">
                    <a:lumMod val="90000"/>
                    <a:lumOff val="10000"/>
                  </a:schemeClr>
                </a:solidFill>
              </a:rPr>
              <a:t>24 GHz RF Radar </a:t>
            </a:r>
            <a:r>
              <a:rPr lang="en-US" sz="1900" b="1" dirty="0">
                <a:solidFill>
                  <a:schemeClr val="tx2">
                    <a:lumMod val="90000"/>
                    <a:lumOff val="10000"/>
                  </a:schemeClr>
                </a:solidFill>
              </a:rPr>
              <a:t>P</a:t>
            </a:r>
            <a:r>
              <a:rPr lang="en-US" sz="1900" b="1" dirty="0" smtClean="0">
                <a:solidFill>
                  <a:schemeClr val="tx2">
                    <a:lumMod val="90000"/>
                    <a:lumOff val="10000"/>
                  </a:schemeClr>
                </a:solidFill>
              </a:rPr>
              <a:t>roducts that exist </a:t>
            </a:r>
            <a:r>
              <a:rPr lang="en-US" sz="1900" b="1" u="sng" dirty="0" smtClean="0">
                <a:solidFill>
                  <a:schemeClr val="tx2">
                    <a:lumMod val="90000"/>
                    <a:lumOff val="10000"/>
                  </a:schemeClr>
                </a:solidFill>
              </a:rPr>
              <a:t>Today</a:t>
            </a:r>
          </a:p>
          <a:p>
            <a:r>
              <a:rPr lang="en-US" sz="1800" dirty="0"/>
              <a:t>Analog Devices offers many product solutions for </a:t>
            </a:r>
            <a:r>
              <a:rPr lang="en-US" sz="1800" dirty="0" smtClean="0"/>
              <a:t>24 GHz radar </a:t>
            </a:r>
            <a:r>
              <a:rPr lang="en-US" sz="1800" dirty="0"/>
              <a:t>sensors </a:t>
            </a:r>
            <a:r>
              <a:rPr lang="en-US" sz="1800" dirty="0" smtClean="0"/>
              <a:t>for emerging </a:t>
            </a:r>
            <a:r>
              <a:rPr lang="en-US" sz="1800" dirty="0"/>
              <a:t>sensing </a:t>
            </a:r>
            <a:r>
              <a:rPr lang="en-US" sz="1800" dirty="0" smtClean="0"/>
              <a:t>applications</a:t>
            </a:r>
            <a:endParaRPr lang="en-US" sz="1900" b="1" u="sng" dirty="0">
              <a:solidFill>
                <a:schemeClr val="tx2">
                  <a:lumMod val="90000"/>
                  <a:lumOff val="10000"/>
                </a:schemeClr>
              </a:solidFill>
            </a:endParaRPr>
          </a:p>
          <a:p>
            <a:endParaRPr lang="en-US" b="1" u="sng" dirty="0" smtClean="0"/>
          </a:p>
          <a:p>
            <a:pPr lvl="1"/>
            <a:r>
              <a:rPr lang="en-IE" dirty="0" smtClean="0">
                <a:effectLst>
                  <a:outerShdw blurRad="38100" dist="38100" dir="2700000" algn="tl">
                    <a:srgbClr val="000000">
                      <a:alpha val="43137"/>
                    </a:srgbClr>
                  </a:outerShdw>
                </a:effectLst>
              </a:rPr>
              <a:t>Multi-Channel Radar for </a:t>
            </a:r>
            <a:r>
              <a:rPr lang="en-IE" dirty="0">
                <a:effectLst>
                  <a:outerShdw blurRad="38100" dist="38100" dir="2700000" algn="tl">
                    <a:srgbClr val="000000">
                      <a:alpha val="43137"/>
                    </a:srgbClr>
                  </a:outerShdw>
                </a:effectLst>
              </a:rPr>
              <a:t>Object D</a:t>
            </a:r>
            <a:r>
              <a:rPr lang="en-IE" dirty="0" smtClean="0">
                <a:effectLst>
                  <a:outerShdw blurRad="38100" dist="38100" dir="2700000" algn="tl">
                    <a:srgbClr val="000000">
                      <a:alpha val="43137"/>
                    </a:srgbClr>
                  </a:outerShdw>
                </a:effectLst>
              </a:rPr>
              <a:t>etection </a:t>
            </a:r>
            <a:r>
              <a:rPr lang="en-IE" dirty="0">
                <a:effectLst>
                  <a:outerShdw blurRad="38100" dist="38100" dir="2700000" algn="tl">
                    <a:srgbClr val="000000">
                      <a:alpha val="43137"/>
                    </a:srgbClr>
                  </a:outerShdw>
                </a:effectLst>
              </a:rPr>
              <a:t>&amp; </a:t>
            </a:r>
            <a:r>
              <a:rPr lang="en-IE" dirty="0" smtClean="0">
                <a:effectLst>
                  <a:outerShdw blurRad="38100" dist="38100" dir="2700000" algn="tl">
                    <a:srgbClr val="000000">
                      <a:alpha val="43137"/>
                    </a:srgbClr>
                  </a:outerShdw>
                </a:effectLst>
              </a:rPr>
              <a:t>Tracking</a:t>
            </a:r>
            <a:endParaRPr lang="en-US" sz="2000" dirty="0">
              <a:effectLst>
                <a:outerShdw blurRad="38100" dist="38100" dir="2700000" algn="tl">
                  <a:srgbClr val="000000">
                    <a:alpha val="43137"/>
                  </a:srgbClr>
                </a:outerShdw>
              </a:effectLst>
            </a:endParaRPr>
          </a:p>
          <a:p>
            <a:pPr lvl="2"/>
            <a:r>
              <a:rPr lang="en-US" dirty="0" smtClean="0"/>
              <a:t>Smart </a:t>
            </a:r>
            <a:r>
              <a:rPr lang="en-US" dirty="0"/>
              <a:t>Cities </a:t>
            </a:r>
            <a:r>
              <a:rPr lang="en-US" dirty="0" smtClean="0"/>
              <a:t>(Intelligent Traffic Monitoring &amp; Control - Traffic flow &amp; Infrastructure mgmt.)</a:t>
            </a:r>
          </a:p>
          <a:p>
            <a:pPr lvl="2"/>
            <a:r>
              <a:rPr lang="en-IE" dirty="0" smtClean="0"/>
              <a:t>Surveillance </a:t>
            </a:r>
            <a:r>
              <a:rPr lang="en-IE" dirty="0"/>
              <a:t>&amp; Security </a:t>
            </a:r>
            <a:r>
              <a:rPr lang="en-IE" dirty="0" smtClean="0"/>
              <a:t>Monitoring</a:t>
            </a:r>
            <a:endParaRPr lang="en-IE" dirty="0"/>
          </a:p>
          <a:p>
            <a:pPr lvl="2"/>
            <a:r>
              <a:rPr lang="en-IE" dirty="0" smtClean="0"/>
              <a:t>Collision warning &amp; avoidance – Boats/Train/UAV’s /Grounded Aircraft</a:t>
            </a:r>
          </a:p>
          <a:p>
            <a:pPr lvl="2"/>
            <a:endParaRPr lang="en-IE" dirty="0" smtClean="0"/>
          </a:p>
          <a:p>
            <a:pPr lvl="1"/>
            <a:r>
              <a:rPr lang="en-IE" dirty="0" smtClean="0">
                <a:effectLst>
                  <a:outerShdw blurRad="38100" dist="38100" dir="2700000" algn="tl">
                    <a:srgbClr val="000000">
                      <a:alpha val="43137"/>
                    </a:srgbClr>
                  </a:outerShdw>
                </a:effectLst>
              </a:rPr>
              <a:t>Radar </a:t>
            </a:r>
            <a:r>
              <a:rPr lang="en-IE" dirty="0">
                <a:effectLst>
                  <a:outerShdw blurRad="38100" dist="38100" dir="2700000" algn="tl">
                    <a:srgbClr val="000000">
                      <a:alpha val="43137"/>
                    </a:srgbClr>
                  </a:outerShdw>
                </a:effectLst>
              </a:rPr>
              <a:t>for </a:t>
            </a:r>
            <a:r>
              <a:rPr lang="en-IE" dirty="0" smtClean="0">
                <a:effectLst>
                  <a:outerShdw blurRad="38100" dist="38100" dir="2700000" algn="tl">
                    <a:srgbClr val="000000">
                      <a:alpha val="43137"/>
                    </a:srgbClr>
                  </a:outerShdw>
                </a:effectLst>
              </a:rPr>
              <a:t>Precision </a:t>
            </a:r>
            <a:r>
              <a:rPr lang="en-IE" dirty="0">
                <a:effectLst>
                  <a:outerShdw blurRad="38100" dist="38100" dir="2700000" algn="tl">
                    <a:srgbClr val="000000">
                      <a:alpha val="43137"/>
                    </a:srgbClr>
                  </a:outerShdw>
                </a:effectLst>
              </a:rPr>
              <a:t>L</a:t>
            </a:r>
            <a:r>
              <a:rPr lang="en-IE" dirty="0" smtClean="0">
                <a:effectLst>
                  <a:outerShdw blurRad="38100" dist="38100" dir="2700000" algn="tl">
                    <a:srgbClr val="000000">
                      <a:alpha val="43137"/>
                    </a:srgbClr>
                  </a:outerShdw>
                </a:effectLst>
              </a:rPr>
              <a:t>evel Detection</a:t>
            </a:r>
            <a:endParaRPr lang="en-US" dirty="0" smtClean="0">
              <a:effectLst>
                <a:outerShdw blurRad="38100" dist="38100" dir="2700000" algn="tl">
                  <a:srgbClr val="000000">
                    <a:alpha val="43137"/>
                  </a:srgbClr>
                </a:outerShdw>
              </a:effectLst>
            </a:endParaRPr>
          </a:p>
          <a:p>
            <a:pPr lvl="2"/>
            <a:r>
              <a:rPr lang="en-US" dirty="0" smtClean="0"/>
              <a:t>Industrial </a:t>
            </a:r>
            <a:r>
              <a:rPr lang="en-US" dirty="0"/>
              <a:t>Proximity </a:t>
            </a:r>
            <a:r>
              <a:rPr lang="en-US" dirty="0" smtClean="0"/>
              <a:t>Measurement - Robotics</a:t>
            </a:r>
          </a:p>
          <a:p>
            <a:pPr lvl="2"/>
            <a:r>
              <a:rPr lang="en-IE" dirty="0" smtClean="0"/>
              <a:t>UAV’s Altimeters</a:t>
            </a:r>
            <a:endParaRPr lang="en-US" dirty="0" smtClean="0"/>
          </a:p>
          <a:p>
            <a:pPr lvl="2"/>
            <a:r>
              <a:rPr lang="en-US" dirty="0" smtClean="0"/>
              <a:t>Industrial Tank Level sensors</a:t>
            </a:r>
          </a:p>
          <a:p>
            <a:pPr lvl="2"/>
            <a:endParaRPr lang="en-US" sz="1800" dirty="0" smtClean="0"/>
          </a:p>
          <a:p>
            <a:pPr lvl="1"/>
            <a:r>
              <a:rPr lang="en-US" dirty="0" smtClean="0">
                <a:effectLst>
                  <a:outerShdw blurRad="38100" dist="38100" dir="2700000" algn="tl">
                    <a:srgbClr val="000000">
                      <a:alpha val="43137"/>
                    </a:srgbClr>
                  </a:outerShdw>
                </a:effectLst>
              </a:rPr>
              <a:t>Radar for Vital </a:t>
            </a:r>
            <a:r>
              <a:rPr lang="en-US" dirty="0">
                <a:effectLst>
                  <a:outerShdw blurRad="38100" dist="38100" dir="2700000" algn="tl">
                    <a:srgbClr val="000000">
                      <a:alpha val="43137"/>
                    </a:srgbClr>
                  </a:outerShdw>
                </a:effectLst>
              </a:rPr>
              <a:t>s</a:t>
            </a:r>
            <a:r>
              <a:rPr lang="en-US" dirty="0" smtClean="0">
                <a:effectLst>
                  <a:outerShdw blurRad="38100" dist="38100" dir="2700000" algn="tl">
                    <a:srgbClr val="000000">
                      <a:alpha val="43137"/>
                    </a:srgbClr>
                  </a:outerShdw>
                </a:effectLst>
              </a:rPr>
              <a:t>igns Monitor &amp; Detection</a:t>
            </a:r>
          </a:p>
          <a:p>
            <a:pPr lvl="2"/>
            <a:r>
              <a:rPr lang="en-US" dirty="0" smtClean="0"/>
              <a:t>Vehicle Operators, Pilots, </a:t>
            </a:r>
            <a:r>
              <a:rPr lang="en-US" dirty="0"/>
              <a:t>First </a:t>
            </a:r>
            <a:r>
              <a:rPr lang="en-US" dirty="0" smtClean="0"/>
              <a:t>Responders</a:t>
            </a:r>
            <a:endParaRPr lang="en-US" dirty="0"/>
          </a:p>
          <a:p>
            <a:pPr lvl="2"/>
            <a:r>
              <a:rPr lang="en-US" dirty="0"/>
              <a:t>Elder care (aging-in-place)</a:t>
            </a:r>
          </a:p>
          <a:p>
            <a:pPr lvl="2"/>
            <a:r>
              <a:rPr lang="en-US" dirty="0" smtClean="0"/>
              <a:t>Room </a:t>
            </a:r>
            <a:r>
              <a:rPr lang="en-US" dirty="0"/>
              <a:t>Occupancy (smart buildings</a:t>
            </a:r>
            <a:r>
              <a:rPr lang="en-US" dirty="0" smtClean="0"/>
              <a:t>)</a:t>
            </a:r>
            <a:endParaRPr lang="en-US" sz="2400" dirty="0" smtClean="0"/>
          </a:p>
        </p:txBody>
      </p:sp>
      <p:sp>
        <p:nvSpPr>
          <p:cNvPr id="7" name="Rectangle 6"/>
          <p:cNvSpPr/>
          <p:nvPr/>
        </p:nvSpPr>
        <p:spPr>
          <a:xfrm>
            <a:off x="10173405" y="1001365"/>
            <a:ext cx="3220038" cy="379982"/>
          </a:xfrm>
          <a:prstGeom prst="rect">
            <a:avLst/>
          </a:prstGeom>
        </p:spPr>
        <p:txBody>
          <a:bodyPr wrap="square">
            <a:spAutoFit/>
          </a:bodyPr>
          <a:lstStyle/>
          <a:p>
            <a:r>
              <a:rPr lang="en-US" dirty="0" smtClean="0">
                <a:solidFill>
                  <a:srgbClr val="000000"/>
                </a:solidFill>
                <a:latin typeface="Tahoma" panose="020B0604030504040204" pitchFamily="34" charset="0"/>
                <a:ea typeface="PMingLiU" panose="02020500000000000000" pitchFamily="18" charset="-120"/>
              </a:rPr>
              <a:t>Smarter </a:t>
            </a:r>
            <a:r>
              <a:rPr lang="en-US" dirty="0">
                <a:solidFill>
                  <a:srgbClr val="000000"/>
                </a:solidFill>
                <a:latin typeface="Tahoma" panose="020B0604030504040204" pitchFamily="34" charset="0"/>
                <a:ea typeface="PMingLiU" panose="02020500000000000000" pitchFamily="18" charset="-120"/>
              </a:rPr>
              <a:t>W</a:t>
            </a:r>
            <a:r>
              <a:rPr lang="en-US" dirty="0" smtClean="0">
                <a:solidFill>
                  <a:srgbClr val="000000"/>
                </a:solidFill>
                <a:latin typeface="Tahoma" panose="020B0604030504040204" pitchFamily="34" charset="0"/>
                <a:ea typeface="PMingLiU" panose="02020500000000000000" pitchFamily="18" charset="-120"/>
              </a:rPr>
              <a:t>orld</a:t>
            </a:r>
          </a:p>
        </p:txBody>
      </p:sp>
      <p:sp>
        <p:nvSpPr>
          <p:cNvPr id="15" name="Footer Placeholder 1"/>
          <p:cNvSpPr txBox="1">
            <a:spLocks/>
          </p:cNvSpPr>
          <p:nvPr/>
        </p:nvSpPr>
        <p:spPr>
          <a:xfrm>
            <a:off x="1584626" y="6370863"/>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all rights reserved.</a:t>
            </a:r>
            <a:endParaRPr lang="en-US" sz="1100" dirty="0"/>
          </a:p>
        </p:txBody>
      </p:sp>
      <p:pic>
        <p:nvPicPr>
          <p:cNvPr id="16" name="Picture 15"/>
          <p:cNvPicPr/>
          <p:nvPr/>
        </p:nvPicPr>
        <p:blipFill>
          <a:blip r:embed="rId2"/>
          <a:stretch>
            <a:fillRect/>
          </a:stretch>
        </p:blipFill>
        <p:spPr>
          <a:xfrm>
            <a:off x="7965156" y="3302686"/>
            <a:ext cx="1834895" cy="869845"/>
          </a:xfrm>
          <a:prstGeom prst="rect">
            <a:avLst/>
          </a:prstGeom>
        </p:spPr>
      </p:pic>
      <p:pic>
        <p:nvPicPr>
          <p:cNvPr id="17" name="Picture 6" descr="http://edge.alluremedia.com.au/m/l/2009/06/brisbanetraffic.jpg"/>
          <p:cNvPicPr>
            <a:picLocks noChangeAspect="1" noChangeArrowheads="1"/>
          </p:cNvPicPr>
          <p:nvPr/>
        </p:nvPicPr>
        <p:blipFill rotWithShape="1">
          <a:blip r:embed="rId3">
            <a:extLst>
              <a:ext uri="{28A0092B-C50C-407E-A947-70E740481C1C}">
                <a14:useLocalDpi xmlns:a14="http://schemas.microsoft.com/office/drawing/2010/main" val="0"/>
              </a:ext>
            </a:extLst>
          </a:blip>
          <a:srcRect r="48993" b="7131"/>
          <a:stretch/>
        </p:blipFill>
        <p:spPr bwMode="auto">
          <a:xfrm>
            <a:off x="7951411" y="1299334"/>
            <a:ext cx="1848640" cy="1890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5838" y="4251858"/>
            <a:ext cx="1978673" cy="89546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191" y="1299334"/>
            <a:ext cx="1980222" cy="94714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4289" y="5287973"/>
            <a:ext cx="1980222" cy="848878"/>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4290" y="2347934"/>
            <a:ext cx="1980221" cy="812541"/>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val="0"/>
              </a:ext>
            </a:extLst>
          </a:blip>
          <a:srcRect l="6509" t="10916" r="30317" b="2159"/>
          <a:stretch/>
        </p:blipFill>
        <p:spPr>
          <a:xfrm>
            <a:off x="10012740" y="3282928"/>
            <a:ext cx="1978673" cy="82597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5156" y="4285627"/>
            <a:ext cx="1848640" cy="861700"/>
          </a:xfrm>
          <a:prstGeom prst="rect">
            <a:avLst/>
          </a:prstGeom>
        </p:spPr>
      </p:pic>
    </p:spTree>
    <p:extLst>
      <p:ext uri="{BB962C8B-B14F-4D97-AF65-F5344CB8AC3E}">
        <p14:creationId xmlns:p14="http://schemas.microsoft.com/office/powerpoint/2010/main" val="2882130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ADSP-BF706  </a:t>
            </a:r>
            <a:r>
              <a:rPr lang="en-US" dirty="0" err="1"/>
              <a:t>Blackfin</a:t>
            </a:r>
            <a:r>
              <a:rPr lang="en-US" dirty="0"/>
              <a:t> DSP</a:t>
            </a:r>
            <a:r>
              <a:rPr lang="en-US" dirty="0" smtClean="0"/>
              <a:t/>
            </a:r>
            <a:br>
              <a:rPr lang="en-US" dirty="0" smtClean="0"/>
            </a:br>
            <a:r>
              <a:rPr lang="en-US" sz="2000" dirty="0" smtClean="0"/>
              <a:t>Low </a:t>
            </a:r>
            <a:r>
              <a:rPr lang="en-US" sz="2000" dirty="0"/>
              <a:t>Power </a:t>
            </a:r>
            <a:r>
              <a:rPr lang="en-US" sz="2000" dirty="0" smtClean="0"/>
              <a:t>400 MHz </a:t>
            </a:r>
            <a:r>
              <a:rPr lang="en-US" sz="2000" dirty="0" err="1"/>
              <a:t>Blackfin</a:t>
            </a:r>
            <a:r>
              <a:rPr lang="en-US" sz="2000" dirty="0"/>
              <a:t>+ Embedded Processor with </a:t>
            </a:r>
            <a:r>
              <a:rPr lang="en-US" sz="2000" dirty="0" smtClean="0"/>
              <a:t>1 </a:t>
            </a:r>
            <a:r>
              <a:rPr lang="en-US" sz="2000" dirty="0" err="1" smtClean="0"/>
              <a:t>MByte</a:t>
            </a:r>
            <a:r>
              <a:rPr lang="en-US" sz="2000" dirty="0" smtClean="0"/>
              <a:t> </a:t>
            </a:r>
            <a:r>
              <a:rPr lang="en-US" sz="2000" dirty="0"/>
              <a:t>L2 SRAM</a:t>
            </a:r>
          </a:p>
        </p:txBody>
      </p:sp>
      <p:sp>
        <p:nvSpPr>
          <p:cNvPr id="4" name="Slide Number Placeholder 3"/>
          <p:cNvSpPr>
            <a:spLocks noGrp="1"/>
          </p:cNvSpPr>
          <p:nvPr>
            <p:ph type="sldNum" sz="quarter" idx="4"/>
          </p:nvPr>
        </p:nvSpPr>
        <p:spPr/>
        <p:txBody>
          <a:bodyPr/>
          <a:lstStyle/>
          <a:p>
            <a:fld id="{8ED1CEE6-8BBE-4393-857A-BEE0A5C48EE0}" type="slidenum">
              <a:rPr lang="en-US" smtClean="0"/>
              <a:pPr/>
              <a:t>50</a:t>
            </a:fld>
            <a:endParaRPr lang="en-US" dirty="0"/>
          </a:p>
        </p:txBody>
      </p:sp>
      <p:sp>
        <p:nvSpPr>
          <p:cNvPr id="11" name="Rectangle 10"/>
          <p:cNvSpPr/>
          <p:nvPr/>
        </p:nvSpPr>
        <p:spPr>
          <a:xfrm>
            <a:off x="534843" y="1523792"/>
            <a:ext cx="5520903" cy="4963271"/>
          </a:xfrm>
          <a:prstGeom prst="rect">
            <a:avLst/>
          </a:prstGeom>
          <a:solidFill>
            <a:schemeClr val="bg1"/>
          </a:solidFill>
          <a:ln>
            <a:solidFill>
              <a:schemeClr val="tx1"/>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Arial" panose="020B0604020202020204" pitchFamily="34" charset="0"/>
              <a:buChar char="•"/>
            </a:pPr>
            <a:r>
              <a:rPr lang="en-US" sz="1400" dirty="0" err="1">
                <a:solidFill>
                  <a:schemeClr val="tx1"/>
                </a:solidFill>
                <a:latin typeface="Arial Narrow" panose="020B0606020202030204" pitchFamily="34" charset="0"/>
              </a:rPr>
              <a:t>Blackfin</a:t>
            </a:r>
            <a:r>
              <a:rPr lang="en-US" sz="1400" dirty="0">
                <a:solidFill>
                  <a:schemeClr val="tx1"/>
                </a:solidFill>
                <a:latin typeface="Arial Narrow" panose="020B0606020202030204" pitchFamily="34" charset="0"/>
              </a:rPr>
              <a:t>+ core with up to 400 MHz performance</a:t>
            </a: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Dual 16-bit or single 32-bit MAC support per cycle</a:t>
            </a: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16-bit complex MAC and many other instruction set enhancements</a:t>
            </a:r>
            <a:endParaRPr lang="en-US" sz="1400" dirty="0">
              <a:solidFill>
                <a:schemeClr val="tx1"/>
              </a:solidFill>
              <a:latin typeface="Arial Narrow" panose="020B0606020202030204" pitchFamily="34" charset="0"/>
            </a:endParaRP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Instruction set compatible with previous </a:t>
            </a:r>
            <a:r>
              <a:rPr lang="en-US" sz="1200" dirty="0" err="1">
                <a:solidFill>
                  <a:schemeClr val="tx1"/>
                </a:solidFill>
                <a:latin typeface="Arial Narrow" panose="020B0606020202030204" pitchFamily="34" charset="0"/>
              </a:rPr>
              <a:t>Blackfin</a:t>
            </a:r>
            <a:r>
              <a:rPr lang="en-US" sz="1200" dirty="0">
                <a:solidFill>
                  <a:schemeClr val="tx1"/>
                </a:solidFill>
                <a:latin typeface="Arial Narrow" panose="020B0606020202030204" pitchFamily="34" charset="0"/>
              </a:rPr>
              <a:t> products</a:t>
            </a:r>
            <a:endParaRPr lang="en-US" sz="14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400" dirty="0">
                <a:solidFill>
                  <a:schemeClr val="tx1"/>
                </a:solidFill>
                <a:latin typeface="Arial Narrow" panose="020B0606020202030204" pitchFamily="34" charset="0"/>
              </a:rPr>
              <a:t>On-Chip Memory</a:t>
            </a:r>
          </a:p>
          <a:p>
            <a:pPr lvl="1"/>
            <a:r>
              <a:rPr lang="en-US" sz="1200" dirty="0" smtClean="0">
                <a:solidFill>
                  <a:schemeClr val="tx1"/>
                </a:solidFill>
                <a:latin typeface="Arial Narrow" panose="020B0606020202030204" pitchFamily="34" charset="0"/>
              </a:rPr>
              <a:t>- 136 KB </a:t>
            </a:r>
            <a:r>
              <a:rPr lang="en-US" sz="1200" dirty="0">
                <a:solidFill>
                  <a:schemeClr val="tx1"/>
                </a:solidFill>
                <a:latin typeface="Arial Narrow" panose="020B0606020202030204" pitchFamily="34" charset="0"/>
              </a:rPr>
              <a:t>L1 SRAM with multi-parity-bit protection (</a:t>
            </a:r>
            <a:r>
              <a:rPr lang="en-US" sz="1200" dirty="0" smtClean="0">
                <a:solidFill>
                  <a:schemeClr val="tx1"/>
                </a:solidFill>
                <a:latin typeface="Arial Narrow" panose="020B0606020202030204" pitchFamily="34" charset="0"/>
              </a:rPr>
              <a:t>64 KB </a:t>
            </a:r>
            <a:r>
              <a:rPr lang="en-US" sz="1200" dirty="0">
                <a:solidFill>
                  <a:schemeClr val="tx1"/>
                </a:solidFill>
                <a:latin typeface="Arial Narrow" panose="020B0606020202030204" pitchFamily="34" charset="0"/>
              </a:rPr>
              <a:t>instruction, </a:t>
            </a:r>
            <a:r>
              <a:rPr lang="en-US" sz="1200" dirty="0" smtClean="0">
                <a:solidFill>
                  <a:schemeClr val="tx1"/>
                </a:solidFill>
                <a:latin typeface="Arial Narrow" panose="020B0606020202030204" pitchFamily="34" charset="0"/>
              </a:rPr>
              <a:t>64 KB </a:t>
            </a:r>
            <a:r>
              <a:rPr lang="en-US" sz="1200" dirty="0">
                <a:solidFill>
                  <a:schemeClr val="tx1"/>
                </a:solidFill>
                <a:latin typeface="Arial Narrow" panose="020B0606020202030204" pitchFamily="34" charset="0"/>
              </a:rPr>
              <a:t>data, </a:t>
            </a:r>
            <a:r>
              <a:rPr lang="en-US" sz="1200" dirty="0" smtClean="0">
                <a:solidFill>
                  <a:schemeClr val="tx1"/>
                </a:solidFill>
                <a:latin typeface="Arial Narrow" panose="020B0606020202030204" pitchFamily="34" charset="0"/>
              </a:rPr>
              <a:t>8 KB </a:t>
            </a:r>
            <a:r>
              <a:rPr lang="en-US" sz="1200" dirty="0">
                <a:solidFill>
                  <a:schemeClr val="tx1"/>
                </a:solidFill>
                <a:latin typeface="Arial Narrow" panose="020B0606020202030204" pitchFamily="34" charset="0"/>
              </a:rPr>
              <a:t>scratchpad)</a:t>
            </a:r>
          </a:p>
          <a:p>
            <a:pPr lvl="1"/>
            <a:r>
              <a:rPr lang="en-US" sz="1200" dirty="0" smtClean="0">
                <a:solidFill>
                  <a:schemeClr val="tx1"/>
                </a:solidFill>
                <a:latin typeface="Arial Narrow" panose="020B0606020202030204" pitchFamily="34" charset="0"/>
              </a:rPr>
              <a:t>- 1 </a:t>
            </a:r>
            <a:r>
              <a:rPr lang="en-US" sz="1200" dirty="0" err="1" smtClean="0">
                <a:solidFill>
                  <a:schemeClr val="tx1"/>
                </a:solidFill>
                <a:latin typeface="Arial Narrow" panose="020B0606020202030204" pitchFamily="34" charset="0"/>
              </a:rPr>
              <a:t>MByte</a:t>
            </a:r>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on-chip L2 SRAM with ECC protection</a:t>
            </a:r>
          </a:p>
          <a:p>
            <a:pPr lvl="1"/>
            <a:r>
              <a:rPr lang="en-US" sz="1200" dirty="0" smtClean="0">
                <a:solidFill>
                  <a:schemeClr val="tx1"/>
                </a:solidFill>
                <a:latin typeface="Arial Narrow" panose="020B0606020202030204" pitchFamily="34" charset="0"/>
              </a:rPr>
              <a:t>- 512 </a:t>
            </a:r>
            <a:r>
              <a:rPr lang="en-US" sz="1200" dirty="0" err="1" smtClean="0">
                <a:solidFill>
                  <a:schemeClr val="tx1"/>
                </a:solidFill>
                <a:latin typeface="Arial Narrow" panose="020B0606020202030204" pitchFamily="34" charset="0"/>
              </a:rPr>
              <a:t>KByte</a:t>
            </a:r>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On-chip L2 ROM</a:t>
            </a:r>
          </a:p>
          <a:p>
            <a:pPr marL="285750" indent="-285750">
              <a:buFont typeface="Arial" panose="020B0604020202020204" pitchFamily="34" charset="0"/>
              <a:buChar char="•"/>
            </a:pPr>
            <a:r>
              <a:rPr lang="en-US" sz="1400" dirty="0">
                <a:solidFill>
                  <a:schemeClr val="tx1"/>
                </a:solidFill>
                <a:latin typeface="Arial Narrow" panose="020B0606020202030204" pitchFamily="34" charset="0"/>
              </a:rPr>
              <a:t>Key Peripherals include</a:t>
            </a: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USB2.0 HS OTG</a:t>
            </a:r>
          </a:p>
          <a:p>
            <a:pPr lvl="1"/>
            <a:r>
              <a:rPr lang="en-US" sz="1200" dirty="0" smtClean="0">
                <a:solidFill>
                  <a:schemeClr val="tx1"/>
                </a:solidFill>
                <a:latin typeface="Arial Narrow" panose="020B0606020202030204" pitchFamily="34" charset="0"/>
              </a:rPr>
              <a:t>- 2× </a:t>
            </a:r>
            <a:r>
              <a:rPr lang="en-US" sz="1200" dirty="0">
                <a:solidFill>
                  <a:schemeClr val="tx1"/>
                </a:solidFill>
                <a:latin typeface="Arial Narrow" panose="020B0606020202030204" pitchFamily="34" charset="0"/>
              </a:rPr>
              <a:t>CAN2.0B</a:t>
            </a:r>
          </a:p>
          <a:p>
            <a:pPr lvl="1"/>
            <a:r>
              <a:rPr lang="en-US" sz="1200" dirty="0" smtClean="0">
                <a:solidFill>
                  <a:schemeClr val="tx1"/>
                </a:solidFill>
                <a:latin typeface="Arial Narrow" panose="020B0606020202030204" pitchFamily="34" charset="0"/>
              </a:rPr>
              <a:t>- </a:t>
            </a:r>
            <a:r>
              <a:rPr lang="en-US" sz="1200" dirty="0" err="1">
                <a:solidFill>
                  <a:schemeClr val="tx1"/>
                </a:solidFill>
                <a:latin typeface="Arial Narrow" panose="020B0606020202030204" pitchFamily="34" charset="0"/>
              </a:rPr>
              <a:t>ePPI</a:t>
            </a:r>
            <a:r>
              <a:rPr lang="en-US" sz="1200" dirty="0">
                <a:solidFill>
                  <a:schemeClr val="tx1"/>
                </a:solidFill>
                <a:latin typeface="Arial Narrow" panose="020B0606020202030204" pitchFamily="34" charset="0"/>
              </a:rPr>
              <a:t> Video I/O</a:t>
            </a:r>
          </a:p>
          <a:p>
            <a:pPr lvl="1"/>
            <a:r>
              <a:rPr lang="en-US" sz="1200" dirty="0" smtClean="0">
                <a:solidFill>
                  <a:schemeClr val="tx1"/>
                </a:solidFill>
                <a:latin typeface="Arial Narrow" panose="020B0606020202030204" pitchFamily="34" charset="0"/>
              </a:rPr>
              <a:t>- 2× </a:t>
            </a:r>
            <a:r>
              <a:rPr lang="en-US" sz="1200" dirty="0">
                <a:solidFill>
                  <a:schemeClr val="tx1"/>
                </a:solidFill>
                <a:latin typeface="Arial Narrow" panose="020B0606020202030204" pitchFamily="34" charset="0"/>
              </a:rPr>
              <a:t>SPORTs (w/I2S)</a:t>
            </a:r>
          </a:p>
          <a:p>
            <a:pPr lvl="1"/>
            <a:r>
              <a:rPr lang="en-US" sz="1200" dirty="0" smtClean="0">
                <a:solidFill>
                  <a:schemeClr val="tx1"/>
                </a:solidFill>
                <a:latin typeface="Arial Narrow" panose="020B0606020202030204" pitchFamily="34" charset="0"/>
              </a:rPr>
              <a:t>- 2× Quad-SPI </a:t>
            </a:r>
            <a:r>
              <a:rPr lang="en-US" sz="1200" dirty="0">
                <a:solidFill>
                  <a:schemeClr val="tx1"/>
                </a:solidFill>
                <a:latin typeface="Arial Narrow" panose="020B0606020202030204" pitchFamily="34" charset="0"/>
              </a:rPr>
              <a:t>/ </a:t>
            </a:r>
            <a:r>
              <a:rPr lang="en-US" sz="1200" dirty="0" smtClean="0">
                <a:solidFill>
                  <a:schemeClr val="tx1"/>
                </a:solidFill>
                <a:latin typeface="Arial Narrow" panose="020B0606020202030204" pitchFamily="34" charset="0"/>
              </a:rPr>
              <a:t>1 × Dual-SPI </a:t>
            </a:r>
            <a:r>
              <a:rPr lang="en-US" sz="1200" dirty="0">
                <a:solidFill>
                  <a:schemeClr val="tx1"/>
                </a:solidFill>
                <a:latin typeface="Arial Narrow" panose="020B0606020202030204" pitchFamily="34" charset="0"/>
              </a:rPr>
              <a:t>(w/ Host mode option)</a:t>
            </a: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I</a:t>
            </a:r>
            <a:r>
              <a:rPr lang="en-US" sz="1200" baseline="30000" dirty="0">
                <a:solidFill>
                  <a:schemeClr val="tx1"/>
                </a:solidFill>
                <a:latin typeface="Arial Narrow" panose="020B0606020202030204" pitchFamily="34" charset="0"/>
              </a:rPr>
              <a:t>2</a:t>
            </a:r>
            <a:r>
              <a:rPr lang="en-US" sz="1200" dirty="0">
                <a:solidFill>
                  <a:schemeClr val="tx1"/>
                </a:solidFill>
                <a:latin typeface="Arial Narrow" panose="020B0606020202030204" pitchFamily="34" charset="0"/>
              </a:rPr>
              <a:t>C</a:t>
            </a:r>
          </a:p>
          <a:p>
            <a:pPr lvl="1"/>
            <a:r>
              <a:rPr lang="en-US" sz="1200" dirty="0" smtClean="0">
                <a:solidFill>
                  <a:schemeClr val="tx1"/>
                </a:solidFill>
                <a:latin typeface="Arial Narrow" panose="020B0606020202030204" pitchFamily="34" charset="0"/>
              </a:rPr>
              <a:t>- 2× UART</a:t>
            </a:r>
            <a:endParaRPr lang="en-US" sz="1200" dirty="0">
              <a:solidFill>
                <a:schemeClr val="tx1"/>
              </a:solidFill>
              <a:latin typeface="Arial Narrow" panose="020B0606020202030204" pitchFamily="34" charset="0"/>
            </a:endParaRP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SD/SDIO/MMC (4-bit)</a:t>
            </a:r>
          </a:p>
          <a:p>
            <a:pPr marL="285750" indent="-285750">
              <a:buFont typeface="Arial" panose="020B0604020202020204" pitchFamily="34" charset="0"/>
              <a:buChar char="•"/>
            </a:pPr>
            <a:r>
              <a:rPr lang="en-US" sz="1400" dirty="0">
                <a:solidFill>
                  <a:schemeClr val="tx1"/>
                </a:solidFill>
                <a:latin typeface="Arial Narrow" panose="020B0606020202030204" pitchFamily="34" charset="0"/>
              </a:rPr>
              <a:t>Security and one-time-programmable memory</a:t>
            </a:r>
          </a:p>
          <a:p>
            <a:pPr lvl="1"/>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Crypto hardware accelerators for fast secure boot/IP </a:t>
            </a:r>
            <a:r>
              <a:rPr lang="en-US" sz="1200" dirty="0" smtClean="0">
                <a:solidFill>
                  <a:schemeClr val="tx1"/>
                </a:solidFill>
                <a:latin typeface="Arial Narrow" panose="020B0606020202030204" pitchFamily="34" charset="0"/>
              </a:rPr>
              <a:t>protection </a:t>
            </a:r>
            <a:r>
              <a:rPr lang="en-US" sz="1200" dirty="0" err="1" smtClean="0">
                <a:solidFill>
                  <a:schemeClr val="tx1"/>
                </a:solidFill>
                <a:latin typeface="Arial Narrow" panose="020B0606020202030204" pitchFamily="34" charset="0"/>
              </a:rPr>
              <a:t>memDMA</a:t>
            </a:r>
            <a:r>
              <a:rPr lang="en-US" sz="1200" dirty="0" smtClean="0">
                <a:solidFill>
                  <a:schemeClr val="tx1"/>
                </a:solidFill>
                <a:latin typeface="Arial Narrow" panose="020B0606020202030204" pitchFamily="34" charset="0"/>
              </a:rPr>
              <a:t> </a:t>
            </a:r>
            <a:r>
              <a:rPr lang="en-US" sz="1200" dirty="0">
                <a:solidFill>
                  <a:schemeClr val="tx1"/>
                </a:solidFill>
                <a:latin typeface="Arial Narrow" panose="020B0606020202030204" pitchFamily="34" charset="0"/>
              </a:rPr>
              <a:t>encryption/decryption for fast run-time security</a:t>
            </a:r>
            <a:endParaRPr lang="en-US" sz="1400" dirty="0">
              <a:solidFill>
                <a:schemeClr val="tx1"/>
              </a:solidFill>
              <a:latin typeface="Arial Narrow" panose="020B0606020202030204" pitchFamily="34" charset="0"/>
            </a:endParaRPr>
          </a:p>
          <a:p>
            <a:pPr marL="285750" indent="-285750">
              <a:buFont typeface="Arial" panose="020B0604020202020204" pitchFamily="34" charset="0"/>
              <a:buChar char="•"/>
            </a:pPr>
            <a:r>
              <a:rPr lang="en-US" sz="1400" dirty="0">
                <a:solidFill>
                  <a:schemeClr val="tx1"/>
                </a:solidFill>
                <a:latin typeface="Arial Narrow" panose="020B0606020202030204" pitchFamily="34" charset="0"/>
              </a:rPr>
              <a:t>Low-cost </a:t>
            </a:r>
            <a:r>
              <a:rPr lang="en-US" sz="1400" dirty="0" smtClean="0">
                <a:solidFill>
                  <a:schemeClr val="tx1"/>
                </a:solidFill>
                <a:latin typeface="Arial Narrow" panose="020B0606020202030204" pitchFamily="34" charset="0"/>
              </a:rPr>
              <a:t>packaging</a:t>
            </a:r>
          </a:p>
          <a:p>
            <a:pPr lvl="1"/>
            <a:r>
              <a:rPr lang="en-US" sz="1200" dirty="0" smtClean="0">
                <a:solidFill>
                  <a:schemeClr val="tx1"/>
                </a:solidFill>
                <a:latin typeface="Arial Narrow" panose="020B0606020202030204" pitchFamily="34" charset="0"/>
              </a:rPr>
              <a:t>- 88-Lead </a:t>
            </a:r>
            <a:r>
              <a:rPr lang="en-US" sz="1200" dirty="0">
                <a:solidFill>
                  <a:schemeClr val="tx1"/>
                </a:solidFill>
                <a:latin typeface="Arial Narrow" panose="020B0606020202030204" pitchFamily="34" charset="0"/>
              </a:rPr>
              <a:t>LFCSP (QFN) package (12 mm × 12mm), RoHS compliant</a:t>
            </a:r>
          </a:p>
          <a:p>
            <a:pPr marL="285750" indent="-285750">
              <a:buFont typeface="Arial" panose="020B0604020202020204" pitchFamily="34" charset="0"/>
              <a:buChar char="•"/>
            </a:pPr>
            <a:r>
              <a:rPr lang="en-US" sz="1400" dirty="0">
                <a:solidFill>
                  <a:schemeClr val="tx1"/>
                </a:solidFill>
                <a:latin typeface="Arial Narrow" panose="020B0606020202030204" pitchFamily="34" charset="0"/>
              </a:rPr>
              <a:t>Low system power with &lt; 100 mW at 400 MHz (&lt; 0.25 mW/MHz) at </a:t>
            </a:r>
            <a:r>
              <a:rPr lang="en-US" sz="1400" dirty="0" smtClean="0">
                <a:solidFill>
                  <a:schemeClr val="tx1"/>
                </a:solidFill>
                <a:latin typeface="Arial Narrow" panose="020B0606020202030204" pitchFamily="34" charset="0"/>
              </a:rPr>
              <a:t>25°C </a:t>
            </a:r>
            <a:r>
              <a:rPr lang="en-US" sz="1400" dirty="0">
                <a:solidFill>
                  <a:schemeClr val="tx1"/>
                </a:solidFill>
                <a:latin typeface="Arial Narrow" panose="020B0606020202030204" pitchFamily="34" charset="0"/>
              </a:rPr>
              <a:t>T</a:t>
            </a:r>
            <a:r>
              <a:rPr lang="en-US" sz="1400" baseline="-25000" dirty="0">
                <a:solidFill>
                  <a:schemeClr val="tx1"/>
                </a:solidFill>
                <a:latin typeface="Arial Narrow" panose="020B0606020202030204" pitchFamily="34" charset="0"/>
              </a:rPr>
              <a:t>JUNCTION</a:t>
            </a:r>
          </a:p>
          <a:p>
            <a:pPr marL="285750" indent="-285750">
              <a:buFont typeface="Arial" panose="020B0604020202020204" pitchFamily="34" charset="0"/>
              <a:buChar char="•"/>
            </a:pPr>
            <a:endParaRPr lang="en-US" sz="1600" dirty="0" smtClean="0">
              <a:solidFill>
                <a:schemeClr val="tx1"/>
              </a:solidFill>
              <a:latin typeface="Arial Narrow" panose="020B0606020202030204" pitchFamily="34" charset="0"/>
            </a:endParaRPr>
          </a:p>
        </p:txBody>
      </p:sp>
      <p:sp>
        <p:nvSpPr>
          <p:cNvPr id="12" name="Rectangle 11"/>
          <p:cNvSpPr/>
          <p:nvPr/>
        </p:nvSpPr>
        <p:spPr>
          <a:xfrm>
            <a:off x="534842" y="1144230"/>
            <a:ext cx="5520904" cy="37956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solidFill>
                  <a:schemeClr val="bg1"/>
                </a:solidFill>
                <a:latin typeface="Arial Narrow" panose="020B0606020202030204" pitchFamily="34" charset="0"/>
              </a:rPr>
              <a:t>Key Specifications</a:t>
            </a:r>
            <a:endParaRPr lang="en-US" dirty="0">
              <a:solidFill>
                <a:schemeClr val="bg1"/>
              </a:solidFill>
              <a:latin typeface="Arial Narrow" panose="020B0606020202030204" pitchFamily="34" charset="0"/>
            </a:endParaRPr>
          </a:p>
        </p:txBody>
      </p:sp>
      <p:pic>
        <p:nvPicPr>
          <p:cNvPr id="8" name="Picture 6" descr="http://icons.iconarchive.com/icons/martz90/circle/128/app-draw-icon.png">
            <a:hlinkClick r:id="rId2" action="ppaction://hlinksldjump"/>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79170" y="6531017"/>
            <a:ext cx="241539" cy="2415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SP-BF706"/>
          <p:cNvPicPr>
            <a:picLocks noGrp="1" noChangeAspect="1" noChangeArrowheads="1"/>
          </p:cNvPicPr>
          <p:nvPr>
            <p:ph idx="10"/>
          </p:nvPr>
        </p:nvPicPr>
        <p:blipFill>
          <a:blip r:embed="rId4" cstate="screen">
            <a:extLst>
              <a:ext uri="{28A0092B-C50C-407E-A947-70E740481C1C}">
                <a14:useLocalDpi xmlns:a14="http://schemas.microsoft.com/office/drawing/2010/main"/>
              </a:ext>
            </a:extLst>
          </a:blip>
          <a:srcRect/>
          <a:stretch>
            <a:fillRect/>
          </a:stretch>
        </p:blipFill>
        <p:spPr bwMode="auto">
          <a:xfrm>
            <a:off x="6273951" y="3220102"/>
            <a:ext cx="4368481" cy="3431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21132" y="1171224"/>
            <a:ext cx="2142342" cy="1928108"/>
          </a:xfrm>
          <a:prstGeom prst="rect">
            <a:avLst/>
          </a:prstGeom>
        </p:spPr>
      </p:pic>
      <p:sp>
        <p:nvSpPr>
          <p:cNvPr id="13" name="Footer Placeholder 5"/>
          <p:cNvSpPr txBox="1">
            <a:spLocks/>
          </p:cNvSpPr>
          <p:nvPr/>
        </p:nvSpPr>
        <p:spPr>
          <a:xfrm>
            <a:off x="1193233" y="6541845"/>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765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638"/>
            <a:ext cx="10056346" cy="1067405"/>
          </a:xfrm>
        </p:spPr>
        <p:txBody>
          <a:bodyPr>
            <a:normAutofit/>
          </a:bodyPr>
          <a:lstStyle/>
          <a:p>
            <a:r>
              <a:rPr lang="en-GB" dirty="0"/>
              <a:t>Industrial &amp; Automotive Radar </a:t>
            </a:r>
            <a:r>
              <a:rPr lang="en-GB" dirty="0" smtClean="0"/>
              <a:t>Product Signal Chain </a:t>
            </a:r>
            <a:r>
              <a:rPr lang="en-US" dirty="0" smtClean="0"/>
              <a:t>Roadmap  </a:t>
            </a:r>
            <a:endParaRPr lang="en-US" sz="1400" i="1" dirty="0"/>
          </a:p>
        </p:txBody>
      </p:sp>
      <p:sp>
        <p:nvSpPr>
          <p:cNvPr id="2" name="Slide Number Placeholder 1"/>
          <p:cNvSpPr>
            <a:spLocks noGrp="1"/>
          </p:cNvSpPr>
          <p:nvPr>
            <p:ph type="sldNum" sz="quarter" idx="4"/>
          </p:nvPr>
        </p:nvSpPr>
        <p:spPr/>
        <p:txBody>
          <a:bodyPr/>
          <a:lstStyle/>
          <a:p>
            <a:fld id="{8ED1CEE6-8BBE-4393-857A-BEE0A5C48EE0}" type="slidenum">
              <a:rPr lang="en-US" smtClean="0"/>
              <a:pPr/>
              <a:t>51</a:t>
            </a:fld>
            <a:endParaRPr lang="en-US" dirty="0"/>
          </a:p>
        </p:txBody>
      </p:sp>
      <p:cxnSp>
        <p:nvCxnSpPr>
          <p:cNvPr id="5" name="Straight Arrow Connector 4"/>
          <p:cNvCxnSpPr/>
          <p:nvPr/>
        </p:nvCxnSpPr>
        <p:spPr>
          <a:xfrm>
            <a:off x="2647513" y="6202686"/>
            <a:ext cx="7722280"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182142" y="6260512"/>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a:solidFill>
                  <a:srgbClr val="000000"/>
                </a:solidFill>
              </a:rPr>
              <a:t>2015</a:t>
            </a:r>
          </a:p>
        </p:txBody>
      </p:sp>
      <p:sp>
        <p:nvSpPr>
          <p:cNvPr id="105" name="TextBox 104"/>
          <p:cNvSpPr txBox="1"/>
          <p:nvPr/>
        </p:nvSpPr>
        <p:spPr>
          <a:xfrm>
            <a:off x="5507836" y="6263932"/>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a:solidFill>
                  <a:srgbClr val="000000"/>
                </a:solidFill>
              </a:rPr>
              <a:t>2016</a:t>
            </a:r>
          </a:p>
        </p:txBody>
      </p:sp>
      <p:sp>
        <p:nvSpPr>
          <p:cNvPr id="106" name="TextBox 105"/>
          <p:cNvSpPr txBox="1"/>
          <p:nvPr/>
        </p:nvSpPr>
        <p:spPr>
          <a:xfrm>
            <a:off x="6893800" y="6260512"/>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a:solidFill>
                  <a:srgbClr val="000000"/>
                </a:solidFill>
              </a:rPr>
              <a:t>2017</a:t>
            </a:r>
          </a:p>
        </p:txBody>
      </p:sp>
      <p:graphicFrame>
        <p:nvGraphicFramePr>
          <p:cNvPr id="49" name="Table 48"/>
          <p:cNvGraphicFramePr>
            <a:graphicFrameLocks noGrp="1"/>
          </p:cNvGraphicFramePr>
          <p:nvPr>
            <p:extLst>
              <p:ext uri="{D42A27DB-BD31-4B8C-83A1-F6EECF244321}">
                <p14:modId xmlns:p14="http://schemas.microsoft.com/office/powerpoint/2010/main" val="3813121650"/>
              </p:ext>
            </p:extLst>
          </p:nvPr>
        </p:nvGraphicFramePr>
        <p:xfrm>
          <a:off x="9295066" y="1403429"/>
          <a:ext cx="1315783" cy="381000"/>
        </p:xfrm>
        <a:graphic>
          <a:graphicData uri="http://schemas.openxmlformats.org/drawingml/2006/table">
            <a:tbl>
              <a:tblPr firstRow="1" bandRow="1">
                <a:tableStyleId>{21E4AEA4-8DFA-4A89-87EB-49C32662AFE0}</a:tableStyleId>
              </a:tblPr>
              <a:tblGrid>
                <a:gridCol w="244061"/>
                <a:gridCol w="1071722"/>
              </a:tblGrid>
              <a:tr h="102234">
                <a:tc>
                  <a:txBody>
                    <a:bodyPr/>
                    <a:lstStyle/>
                    <a:p>
                      <a:pPr algn="ctr"/>
                      <a:endParaRPr lang="en-US" sz="800" b="1" dirty="0"/>
                    </a:p>
                  </a:txBody>
                  <a:tcPr marL="68580" marR="68580" marT="34290" marB="34290" anchor="ctr">
                    <a:solidFill>
                      <a:schemeClr val="accent4"/>
                    </a:solidFill>
                  </a:tcPr>
                </a:tc>
                <a:tc>
                  <a:txBody>
                    <a:bodyPr/>
                    <a:lstStyle/>
                    <a:p>
                      <a:r>
                        <a:rPr lang="en-US" sz="800" b="1" dirty="0" smtClean="0">
                          <a:solidFill>
                            <a:schemeClr val="tx1"/>
                          </a:solidFill>
                        </a:rPr>
                        <a:t>Released To Sales</a:t>
                      </a:r>
                      <a:endParaRPr lang="en-US" sz="800" b="1" dirty="0">
                        <a:solidFill>
                          <a:schemeClr val="tx1"/>
                        </a:solidFill>
                      </a:endParaRPr>
                    </a:p>
                  </a:txBody>
                  <a:tcPr marL="68580" marR="68580" marT="34290" marB="34290">
                    <a:noFill/>
                  </a:tcPr>
                </a:tc>
              </a:tr>
              <a:tr h="102234">
                <a:tc>
                  <a:txBody>
                    <a:bodyPr/>
                    <a:lstStyle/>
                    <a:p>
                      <a:pPr algn="ctr"/>
                      <a:endParaRPr lang="en-US" sz="800" b="1" dirty="0"/>
                    </a:p>
                  </a:txBody>
                  <a:tcPr marL="68580" marR="68580" marT="34290" marB="34290" anchor="ctr">
                    <a:solidFill>
                      <a:schemeClr val="bg1"/>
                    </a:solidFill>
                  </a:tcPr>
                </a:tc>
                <a:tc>
                  <a:txBody>
                    <a:bodyPr/>
                    <a:lstStyle/>
                    <a:p>
                      <a:endParaRPr lang="en-US" sz="800" b="1" dirty="0"/>
                    </a:p>
                  </a:txBody>
                  <a:tcPr marL="68580" marR="68580" marT="34290" marB="34290">
                    <a:noFill/>
                  </a:tcPr>
                </a:tc>
              </a:tr>
            </a:tbl>
          </a:graphicData>
        </a:graphic>
      </p:graphicFrame>
      <p:cxnSp>
        <p:nvCxnSpPr>
          <p:cNvPr id="78" name="Straight Connector 77"/>
          <p:cNvCxnSpPr/>
          <p:nvPr/>
        </p:nvCxnSpPr>
        <p:spPr>
          <a:xfrm>
            <a:off x="4975331" y="6142538"/>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632600" y="6134385"/>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318062" y="6138176"/>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003526" y="6140071"/>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88989" y="6141966"/>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346258" y="6133814"/>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031721" y="6145755"/>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264726" y="6262405"/>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a:solidFill>
                  <a:srgbClr val="000000"/>
                </a:solidFill>
              </a:rPr>
              <a:t>2018</a:t>
            </a:r>
          </a:p>
        </p:txBody>
      </p:sp>
      <p:cxnSp>
        <p:nvCxnSpPr>
          <p:cNvPr id="69" name="Straight Connector 68"/>
          <p:cNvCxnSpPr/>
          <p:nvPr/>
        </p:nvCxnSpPr>
        <p:spPr>
          <a:xfrm>
            <a:off x="7374452" y="6141964"/>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8059915" y="6143859"/>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717184" y="6145755"/>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402647" y="6147648"/>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9606340" y="6253933"/>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a:solidFill>
                  <a:srgbClr val="000000"/>
                </a:solidFill>
              </a:rPr>
              <a:t>2019</a:t>
            </a:r>
          </a:p>
        </p:txBody>
      </p:sp>
      <p:cxnSp>
        <p:nvCxnSpPr>
          <p:cNvPr id="90" name="Straight Connector 89"/>
          <p:cNvCxnSpPr/>
          <p:nvPr/>
        </p:nvCxnSpPr>
        <p:spPr>
          <a:xfrm>
            <a:off x="8716066" y="6143540"/>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9401529" y="6135387"/>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9058798" y="6137283"/>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9744261" y="6139176"/>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10056346" y="6137283"/>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660794" y="6143859"/>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1397141" y="2498392"/>
            <a:ext cx="1579600" cy="196208"/>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675" b="1" dirty="0" smtClean="0">
                <a:solidFill>
                  <a:srgbClr val="1E4056">
                    <a:lumMod val="50000"/>
                  </a:srgbClr>
                </a:solidFill>
              </a:rPr>
              <a:t>13 GHz FMCW Fast Ramp PLL </a:t>
            </a:r>
            <a:endParaRPr lang="en-IE" sz="675" b="1" dirty="0">
              <a:solidFill>
                <a:srgbClr val="1E4056">
                  <a:lumMod val="50000"/>
                </a:srgbClr>
              </a:solidFill>
            </a:endParaRPr>
          </a:p>
        </p:txBody>
      </p:sp>
      <p:sp>
        <p:nvSpPr>
          <p:cNvPr id="77" name="TextBox 76"/>
          <p:cNvSpPr txBox="1"/>
          <p:nvPr/>
        </p:nvSpPr>
        <p:spPr>
          <a:xfrm>
            <a:off x="2818353" y="6256315"/>
            <a:ext cx="341683" cy="126936"/>
          </a:xfrm>
          <a:prstGeom prst="rect">
            <a:avLst/>
          </a:prstGeom>
          <a:noFill/>
        </p:spPr>
        <p:txBody>
          <a:bodyPr wrap="none" lIns="0" tIns="0" rIns="0" bIns="0" rtlCol="0">
            <a:noAutofit/>
          </a:bodyPr>
          <a:lstStyle/>
          <a:p>
            <a:pPr defTabSz="342900">
              <a:spcBef>
                <a:spcPts val="750"/>
              </a:spcBef>
              <a:buClr>
                <a:srgbClr val="1E4056"/>
              </a:buClr>
              <a:buSzPct val="75000"/>
            </a:pPr>
            <a:r>
              <a:rPr lang="en-US" sz="900" b="1" dirty="0" smtClean="0">
                <a:solidFill>
                  <a:srgbClr val="000000"/>
                </a:solidFill>
              </a:rPr>
              <a:t>2014</a:t>
            </a:r>
            <a:endParaRPr lang="en-US" sz="900" b="1" dirty="0">
              <a:solidFill>
                <a:srgbClr val="000000"/>
              </a:solidFill>
            </a:endParaRPr>
          </a:p>
        </p:txBody>
      </p:sp>
      <p:cxnSp>
        <p:nvCxnSpPr>
          <p:cNvPr id="80" name="Straight Connector 79"/>
          <p:cNvCxnSpPr/>
          <p:nvPr/>
        </p:nvCxnSpPr>
        <p:spPr>
          <a:xfrm>
            <a:off x="3611542" y="6138341"/>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268811" y="6130188"/>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954273" y="6133979"/>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297005" y="6139662"/>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976511" y="6143859"/>
            <a:ext cx="0" cy="113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74" name="Table 73"/>
          <p:cNvGraphicFramePr>
            <a:graphicFrameLocks noGrp="1"/>
          </p:cNvGraphicFramePr>
          <p:nvPr>
            <p:extLst>
              <p:ext uri="{D42A27DB-BD31-4B8C-83A1-F6EECF244321}">
                <p14:modId xmlns:p14="http://schemas.microsoft.com/office/powerpoint/2010/main" val="3431202411"/>
              </p:ext>
            </p:extLst>
          </p:nvPr>
        </p:nvGraphicFramePr>
        <p:xfrm>
          <a:off x="1559779" y="1053504"/>
          <a:ext cx="1033872" cy="297708"/>
        </p:xfrm>
        <a:graphic>
          <a:graphicData uri="http://schemas.openxmlformats.org/drawingml/2006/table">
            <a:tbl>
              <a:tblPr firstRow="1" bandRow="1">
                <a:tableStyleId>{21E4AEA4-8DFA-4A89-87EB-49C32662AFE0}</a:tableStyleId>
              </a:tblPr>
              <a:tblGrid>
                <a:gridCol w="162560"/>
                <a:gridCol w="871312"/>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ADF4118</a:t>
                      </a:r>
                    </a:p>
                  </a:txBody>
                  <a:tcPr marL="68580" marR="68580" marT="34290" marB="34290" anchor="ctr">
                    <a:solidFill>
                      <a:schemeClr val="tx1"/>
                    </a:solidFill>
                  </a:tcPr>
                </a:tc>
              </a:tr>
            </a:tbl>
          </a:graphicData>
        </a:graphic>
      </p:graphicFrame>
      <p:graphicFrame>
        <p:nvGraphicFramePr>
          <p:cNvPr id="75" name="Table 74"/>
          <p:cNvGraphicFramePr>
            <a:graphicFrameLocks noGrp="1"/>
          </p:cNvGraphicFramePr>
          <p:nvPr>
            <p:extLst>
              <p:ext uri="{D42A27DB-BD31-4B8C-83A1-F6EECF244321}">
                <p14:modId xmlns:p14="http://schemas.microsoft.com/office/powerpoint/2010/main" val="1324544745"/>
              </p:ext>
            </p:extLst>
          </p:nvPr>
        </p:nvGraphicFramePr>
        <p:xfrm>
          <a:off x="674627" y="1380296"/>
          <a:ext cx="1033872" cy="281940"/>
        </p:xfrm>
        <a:graphic>
          <a:graphicData uri="http://schemas.openxmlformats.org/drawingml/2006/table">
            <a:tbl>
              <a:tblPr firstRow="1" bandRow="1">
                <a:tableStyleId>{21E4AEA4-8DFA-4A89-87EB-49C32662AFE0}</a:tableStyleId>
              </a:tblPr>
              <a:tblGrid>
                <a:gridCol w="177952"/>
                <a:gridCol w="855920"/>
              </a:tblGrid>
              <a:tr h="189015">
                <a:tc>
                  <a:txBody>
                    <a:bodyPr/>
                    <a:lstStyle/>
                    <a:p>
                      <a:endParaRPr lang="en-US" sz="1400" dirty="0"/>
                    </a:p>
                  </a:txBody>
                  <a:tcPr marL="68580" marR="68580" marT="34290" marB="34290">
                    <a:solidFill>
                      <a:srgbClr val="27B34F"/>
                    </a:solidFill>
                  </a:tcPr>
                </a:tc>
                <a:tc>
                  <a:txBody>
                    <a:bodyPr/>
                    <a:lstStyle/>
                    <a:p>
                      <a:pPr algn="ctr"/>
                      <a:r>
                        <a:rPr lang="en-US" sz="800" b="0" dirty="0" smtClean="0"/>
                        <a:t>ADF4193</a:t>
                      </a:r>
                    </a:p>
                  </a:txBody>
                  <a:tcPr marL="68580" marR="68580" marT="34290" marB="34290" anchor="ctr">
                    <a:solidFill>
                      <a:schemeClr val="tx1"/>
                    </a:solidFill>
                  </a:tcPr>
                </a:tc>
              </a:tr>
            </a:tbl>
          </a:graphicData>
        </a:graphic>
      </p:graphicFrame>
      <p:graphicFrame>
        <p:nvGraphicFramePr>
          <p:cNvPr id="95" name="Table 94"/>
          <p:cNvGraphicFramePr>
            <a:graphicFrameLocks noGrp="1"/>
          </p:cNvGraphicFramePr>
          <p:nvPr>
            <p:extLst>
              <p:ext uri="{D42A27DB-BD31-4B8C-83A1-F6EECF244321}">
                <p14:modId xmlns:p14="http://schemas.microsoft.com/office/powerpoint/2010/main" val="1394723766"/>
              </p:ext>
            </p:extLst>
          </p:nvPr>
        </p:nvGraphicFramePr>
        <p:xfrm>
          <a:off x="1167578" y="2227118"/>
          <a:ext cx="1785117" cy="312420"/>
        </p:xfrm>
        <a:graphic>
          <a:graphicData uri="http://schemas.openxmlformats.org/drawingml/2006/table">
            <a:tbl>
              <a:tblPr firstRow="1" bandRow="1">
                <a:tableStyleId>{21E4AEA4-8DFA-4A89-87EB-49C32662AFE0}</a:tableStyleId>
              </a:tblPr>
              <a:tblGrid>
                <a:gridCol w="269575"/>
                <a:gridCol w="1515542"/>
              </a:tblGrid>
              <a:tr h="281717">
                <a:tc>
                  <a:txBody>
                    <a:bodyPr/>
                    <a:lstStyle/>
                    <a:p>
                      <a:endParaRPr lang="en-US" sz="1400" dirty="0"/>
                    </a:p>
                  </a:txBody>
                  <a:tcPr marL="68580" marR="68580" marT="34290" marB="34290">
                    <a:solidFill>
                      <a:srgbClr val="27B34F"/>
                    </a:solidFill>
                  </a:tcPr>
                </a:tc>
                <a:tc>
                  <a:txBody>
                    <a:bodyPr/>
                    <a:lstStyle/>
                    <a:p>
                      <a:pPr algn="ctr"/>
                      <a:r>
                        <a:rPr lang="en-US" sz="800" b="0" dirty="0" smtClean="0"/>
                        <a:t>ADF4159</a:t>
                      </a:r>
                    </a:p>
                    <a:p>
                      <a:pPr algn="ctr"/>
                      <a:r>
                        <a:rPr lang="en-IE" sz="800" b="0" dirty="0" smtClean="0"/>
                        <a:t>13 GHz</a:t>
                      </a:r>
                      <a:r>
                        <a:rPr lang="en-IE" sz="800" b="0" baseline="0" dirty="0" smtClean="0"/>
                        <a:t> FMCW Ramping PLL</a:t>
                      </a:r>
                      <a:endParaRPr lang="en-US" sz="800" b="0" dirty="0" smtClean="0"/>
                    </a:p>
                  </a:txBody>
                  <a:tcPr marL="68580" marR="68580" marT="34290" marB="34290" anchor="ctr">
                    <a:solidFill>
                      <a:schemeClr val="tx1"/>
                    </a:solidFill>
                  </a:tcPr>
                </a:tc>
              </a:tr>
            </a:tbl>
          </a:graphicData>
        </a:graphic>
      </p:graphicFrame>
      <p:graphicFrame>
        <p:nvGraphicFramePr>
          <p:cNvPr id="103" name="Table 102"/>
          <p:cNvGraphicFramePr>
            <a:graphicFrameLocks noGrp="1"/>
          </p:cNvGraphicFramePr>
          <p:nvPr>
            <p:extLst>
              <p:ext uri="{D42A27DB-BD31-4B8C-83A1-F6EECF244321}">
                <p14:modId xmlns:p14="http://schemas.microsoft.com/office/powerpoint/2010/main" val="3603491494"/>
              </p:ext>
            </p:extLst>
          </p:nvPr>
        </p:nvGraphicFramePr>
        <p:xfrm>
          <a:off x="659715" y="1888051"/>
          <a:ext cx="1709465" cy="312420"/>
        </p:xfrm>
        <a:graphic>
          <a:graphicData uri="http://schemas.openxmlformats.org/drawingml/2006/table">
            <a:tbl>
              <a:tblPr firstRow="1" bandRow="1">
                <a:tableStyleId>{21E4AEA4-8DFA-4A89-87EB-49C32662AFE0}</a:tableStyleId>
              </a:tblPr>
              <a:tblGrid>
                <a:gridCol w="258151"/>
                <a:gridCol w="1451314"/>
              </a:tblGrid>
              <a:tr h="308797">
                <a:tc>
                  <a:txBody>
                    <a:bodyPr/>
                    <a:lstStyle/>
                    <a:p>
                      <a:endParaRPr lang="en-US" sz="1400" dirty="0"/>
                    </a:p>
                  </a:txBody>
                  <a:tcPr marL="68580" marR="68580" marT="34290" marB="34290">
                    <a:solidFill>
                      <a:srgbClr val="27B34F"/>
                    </a:solidFill>
                  </a:tcPr>
                </a:tc>
                <a:tc>
                  <a:txBody>
                    <a:bodyPr/>
                    <a:lstStyle/>
                    <a:p>
                      <a:pPr algn="ctr"/>
                      <a:r>
                        <a:rPr lang="en-US" sz="800" b="0" dirty="0" smtClean="0"/>
                        <a:t>ADF4158</a:t>
                      </a:r>
                    </a:p>
                    <a:p>
                      <a:pPr algn="ctr"/>
                      <a:r>
                        <a:rPr lang="en-IE" sz="800" b="0" dirty="0" smtClean="0"/>
                        <a:t>6 GHz</a:t>
                      </a:r>
                      <a:r>
                        <a:rPr lang="en-IE" sz="800" b="0" baseline="0" dirty="0" smtClean="0"/>
                        <a:t> FMCW Ramping PLL</a:t>
                      </a:r>
                      <a:endParaRPr lang="en-US" sz="800" b="0" dirty="0" smtClean="0"/>
                    </a:p>
                  </a:txBody>
                  <a:tcPr marL="68580" marR="68580" marT="34290" marB="34290" anchor="ctr">
                    <a:solidFill>
                      <a:schemeClr val="tx1"/>
                    </a:solidFill>
                  </a:tcPr>
                </a:tc>
              </a:tr>
            </a:tbl>
          </a:graphicData>
        </a:graphic>
      </p:graphicFrame>
      <p:sp>
        <p:nvSpPr>
          <p:cNvPr id="110" name="TextBox 109"/>
          <p:cNvSpPr txBox="1"/>
          <p:nvPr/>
        </p:nvSpPr>
        <p:spPr>
          <a:xfrm>
            <a:off x="691979" y="1607897"/>
            <a:ext cx="1339149" cy="196208"/>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675" b="1" dirty="0" smtClean="0">
                <a:solidFill>
                  <a:srgbClr val="1E4056">
                    <a:lumMod val="50000"/>
                  </a:srgbClr>
                </a:solidFill>
              </a:rPr>
              <a:t>6 GHz fast hopping  PLL </a:t>
            </a:r>
            <a:endParaRPr lang="en-IE" sz="675" b="1" dirty="0">
              <a:solidFill>
                <a:srgbClr val="1E4056">
                  <a:lumMod val="50000"/>
                </a:srgbClr>
              </a:solidFill>
            </a:endParaRPr>
          </a:p>
        </p:txBody>
      </p:sp>
      <p:sp>
        <p:nvSpPr>
          <p:cNvPr id="112" name="TextBox 111"/>
          <p:cNvSpPr txBox="1"/>
          <p:nvPr/>
        </p:nvSpPr>
        <p:spPr>
          <a:xfrm>
            <a:off x="2938441" y="1691091"/>
            <a:ext cx="1868140" cy="196208"/>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675" b="1" dirty="0" smtClean="0">
                <a:solidFill>
                  <a:srgbClr val="1E4056">
                    <a:lumMod val="50000"/>
                  </a:srgbClr>
                </a:solidFill>
              </a:rPr>
              <a:t>13.5 GHz FMCW ultra-Fast Ramp PLL </a:t>
            </a:r>
            <a:endParaRPr lang="en-IE" sz="675" b="1" dirty="0">
              <a:solidFill>
                <a:srgbClr val="1E4056">
                  <a:lumMod val="50000"/>
                </a:srgbClr>
              </a:solidFill>
            </a:endParaRPr>
          </a:p>
        </p:txBody>
      </p:sp>
      <p:graphicFrame>
        <p:nvGraphicFramePr>
          <p:cNvPr id="115" name="Table 114"/>
          <p:cNvGraphicFramePr>
            <a:graphicFrameLocks noGrp="1"/>
          </p:cNvGraphicFramePr>
          <p:nvPr>
            <p:extLst>
              <p:ext uri="{D42A27DB-BD31-4B8C-83A1-F6EECF244321}">
                <p14:modId xmlns:p14="http://schemas.microsoft.com/office/powerpoint/2010/main" val="1199651917"/>
              </p:ext>
            </p:extLst>
          </p:nvPr>
        </p:nvGraphicFramePr>
        <p:xfrm>
          <a:off x="2968024" y="1358709"/>
          <a:ext cx="1956140" cy="312420"/>
        </p:xfrm>
        <a:graphic>
          <a:graphicData uri="http://schemas.openxmlformats.org/drawingml/2006/table">
            <a:tbl>
              <a:tblPr firstRow="1" bandRow="1">
                <a:tableStyleId>{21E4AEA4-8DFA-4A89-87EB-49C32662AFE0}</a:tableStyleId>
              </a:tblPr>
              <a:tblGrid>
                <a:gridCol w="295402"/>
                <a:gridCol w="1660738"/>
              </a:tblGrid>
              <a:tr h="281717">
                <a:tc>
                  <a:txBody>
                    <a:bodyPr/>
                    <a:lstStyle/>
                    <a:p>
                      <a:endParaRPr lang="en-US" sz="1400" dirty="0"/>
                    </a:p>
                  </a:txBody>
                  <a:tcPr marL="68580" marR="68580" marT="34290" marB="34290">
                    <a:solidFill>
                      <a:srgbClr val="27B34F"/>
                    </a:solidFill>
                  </a:tcPr>
                </a:tc>
                <a:tc>
                  <a:txBody>
                    <a:bodyPr/>
                    <a:lstStyle/>
                    <a:p>
                      <a:pPr algn="ctr"/>
                      <a:r>
                        <a:rPr lang="en-US" sz="800" b="0" dirty="0" smtClean="0"/>
                        <a:t>ADF4169</a:t>
                      </a:r>
                    </a:p>
                    <a:p>
                      <a:pPr algn="ctr"/>
                      <a:r>
                        <a:rPr lang="en-IE" sz="800" b="0" dirty="0" smtClean="0"/>
                        <a:t>13.5 GHz</a:t>
                      </a:r>
                      <a:r>
                        <a:rPr lang="en-IE" sz="800" b="0" baseline="0" dirty="0" smtClean="0"/>
                        <a:t> FMCW Ramping PLL</a:t>
                      </a:r>
                      <a:endParaRPr lang="en-US" sz="800" b="0" dirty="0" smtClean="0"/>
                    </a:p>
                  </a:txBody>
                  <a:tcPr marL="68580" marR="68580" marT="34290" marB="34290" anchor="ctr">
                    <a:solidFill>
                      <a:schemeClr val="tx1"/>
                    </a:solidFill>
                  </a:tcPr>
                </a:tc>
              </a:tr>
            </a:tbl>
          </a:graphicData>
        </a:graphic>
      </p:graphicFrame>
      <p:graphicFrame>
        <p:nvGraphicFramePr>
          <p:cNvPr id="118" name="Table 117"/>
          <p:cNvGraphicFramePr>
            <a:graphicFrameLocks noGrp="1"/>
          </p:cNvGraphicFramePr>
          <p:nvPr>
            <p:extLst>
              <p:ext uri="{D42A27DB-BD31-4B8C-83A1-F6EECF244321}">
                <p14:modId xmlns:p14="http://schemas.microsoft.com/office/powerpoint/2010/main" val="2714601254"/>
              </p:ext>
            </p:extLst>
          </p:nvPr>
        </p:nvGraphicFramePr>
        <p:xfrm>
          <a:off x="674627" y="2842840"/>
          <a:ext cx="1888212" cy="312420"/>
        </p:xfrm>
        <a:graphic>
          <a:graphicData uri="http://schemas.openxmlformats.org/drawingml/2006/table">
            <a:tbl>
              <a:tblPr firstRow="1" bandRow="1">
                <a:tableStyleId>{21E4AEA4-8DFA-4A89-87EB-49C32662AFE0}</a:tableStyleId>
              </a:tblPr>
              <a:tblGrid>
                <a:gridCol w="296891"/>
                <a:gridCol w="1591321"/>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AD8283/AD8284</a:t>
                      </a:r>
                    </a:p>
                    <a:p>
                      <a:pPr algn="ctr"/>
                      <a:r>
                        <a:rPr lang="en-IE" sz="800" b="0" dirty="0" smtClean="0"/>
                        <a:t>High</a:t>
                      </a:r>
                      <a:r>
                        <a:rPr lang="en-IE" sz="800" b="0" baseline="0" dirty="0" smtClean="0"/>
                        <a:t> speed Ramp AFE </a:t>
                      </a:r>
                    </a:p>
                  </a:txBody>
                  <a:tcPr marL="68580" marR="68580" marT="34290" marB="34290" anchor="ctr">
                    <a:solidFill>
                      <a:schemeClr val="tx1"/>
                    </a:solidFill>
                  </a:tcPr>
                </a:tc>
              </a:tr>
            </a:tbl>
          </a:graphicData>
        </a:graphic>
      </p:graphicFrame>
      <p:sp>
        <p:nvSpPr>
          <p:cNvPr id="143" name="TextBox 142"/>
          <p:cNvSpPr txBox="1"/>
          <p:nvPr/>
        </p:nvSpPr>
        <p:spPr>
          <a:xfrm>
            <a:off x="1026345" y="3125072"/>
            <a:ext cx="1419299" cy="200055"/>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700" dirty="0"/>
              <a:t>6 </a:t>
            </a:r>
            <a:r>
              <a:rPr lang="en-IE" sz="700" dirty="0" err="1"/>
              <a:t>Ch</a:t>
            </a:r>
            <a:r>
              <a:rPr lang="en-IE" sz="700" dirty="0"/>
              <a:t> </a:t>
            </a:r>
            <a:r>
              <a:rPr lang="en-IE" sz="700" dirty="0" smtClean="0"/>
              <a:t>&amp; 4 </a:t>
            </a:r>
            <a:r>
              <a:rPr lang="en-IE" sz="700" dirty="0" err="1" smtClean="0"/>
              <a:t>Ch</a:t>
            </a:r>
            <a:r>
              <a:rPr lang="en-IE" sz="700" dirty="0" smtClean="0"/>
              <a:t> 80MSPS ADC</a:t>
            </a:r>
            <a:r>
              <a:rPr lang="en-IE" sz="675" b="1" dirty="0" smtClean="0">
                <a:solidFill>
                  <a:srgbClr val="1E4056">
                    <a:lumMod val="50000"/>
                  </a:srgbClr>
                </a:solidFill>
              </a:rPr>
              <a:t> </a:t>
            </a:r>
            <a:endParaRPr lang="en-IE" sz="675" b="1" dirty="0">
              <a:solidFill>
                <a:srgbClr val="1E4056">
                  <a:lumMod val="50000"/>
                </a:srgbClr>
              </a:solidFill>
            </a:endParaRPr>
          </a:p>
        </p:txBody>
      </p:sp>
      <p:graphicFrame>
        <p:nvGraphicFramePr>
          <p:cNvPr id="144" name="Table 143"/>
          <p:cNvGraphicFramePr>
            <a:graphicFrameLocks noGrp="1"/>
          </p:cNvGraphicFramePr>
          <p:nvPr>
            <p:extLst>
              <p:ext uri="{D42A27DB-BD31-4B8C-83A1-F6EECF244321}">
                <p14:modId xmlns:p14="http://schemas.microsoft.com/office/powerpoint/2010/main" val="4234600949"/>
              </p:ext>
            </p:extLst>
          </p:nvPr>
        </p:nvGraphicFramePr>
        <p:xfrm>
          <a:off x="1193660" y="3868014"/>
          <a:ext cx="1888212" cy="312420"/>
        </p:xfrm>
        <a:graphic>
          <a:graphicData uri="http://schemas.openxmlformats.org/drawingml/2006/table">
            <a:tbl>
              <a:tblPr firstRow="1" bandRow="1">
                <a:tableStyleId>{21E4AEA4-8DFA-4A89-87EB-49C32662AFE0}</a:tableStyleId>
              </a:tblPr>
              <a:tblGrid>
                <a:gridCol w="296891"/>
                <a:gridCol w="1591321"/>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ADA8282</a:t>
                      </a:r>
                    </a:p>
                    <a:p>
                      <a:pPr algn="ctr"/>
                      <a:r>
                        <a:rPr lang="en-IE" sz="800" b="0" baseline="0" dirty="0" smtClean="0"/>
                        <a:t>High speed AMP AFE</a:t>
                      </a:r>
                    </a:p>
                  </a:txBody>
                  <a:tcPr marL="68580" marR="68580" marT="34290" marB="34290" anchor="ctr">
                    <a:solidFill>
                      <a:schemeClr val="tx1"/>
                    </a:solidFill>
                  </a:tcPr>
                </a:tc>
              </a:tr>
            </a:tbl>
          </a:graphicData>
        </a:graphic>
      </p:graphicFrame>
      <p:sp>
        <p:nvSpPr>
          <p:cNvPr id="145" name="TextBox 144"/>
          <p:cNvSpPr txBox="1"/>
          <p:nvPr/>
        </p:nvSpPr>
        <p:spPr>
          <a:xfrm>
            <a:off x="1545378" y="4150246"/>
            <a:ext cx="1225335" cy="200055"/>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700" dirty="0" smtClean="0"/>
              <a:t>4 </a:t>
            </a:r>
            <a:r>
              <a:rPr lang="en-IE" sz="700" dirty="0" err="1"/>
              <a:t>Ch</a:t>
            </a:r>
            <a:r>
              <a:rPr lang="en-IE" sz="700" dirty="0"/>
              <a:t> </a:t>
            </a:r>
            <a:r>
              <a:rPr lang="en-IE" sz="700" dirty="0" smtClean="0"/>
              <a:t>VGA-ADC Driver</a:t>
            </a:r>
            <a:r>
              <a:rPr lang="en-IE" sz="675" b="1" dirty="0" smtClean="0">
                <a:solidFill>
                  <a:srgbClr val="1E4056">
                    <a:lumMod val="50000"/>
                  </a:srgbClr>
                </a:solidFill>
              </a:rPr>
              <a:t> </a:t>
            </a:r>
            <a:endParaRPr lang="en-IE" sz="675" b="1" dirty="0">
              <a:solidFill>
                <a:srgbClr val="1E4056">
                  <a:lumMod val="50000"/>
                </a:srgbClr>
              </a:solidFill>
            </a:endParaRPr>
          </a:p>
        </p:txBody>
      </p:sp>
      <p:graphicFrame>
        <p:nvGraphicFramePr>
          <p:cNvPr id="146" name="Table 145"/>
          <p:cNvGraphicFramePr>
            <a:graphicFrameLocks noGrp="1"/>
          </p:cNvGraphicFramePr>
          <p:nvPr>
            <p:extLst>
              <p:ext uri="{D42A27DB-BD31-4B8C-83A1-F6EECF244321}">
                <p14:modId xmlns:p14="http://schemas.microsoft.com/office/powerpoint/2010/main" val="638997884"/>
              </p:ext>
            </p:extLst>
          </p:nvPr>
        </p:nvGraphicFramePr>
        <p:xfrm>
          <a:off x="1550237" y="3361284"/>
          <a:ext cx="1888212" cy="312420"/>
        </p:xfrm>
        <a:graphic>
          <a:graphicData uri="http://schemas.openxmlformats.org/drawingml/2006/table">
            <a:tbl>
              <a:tblPr firstRow="1" bandRow="1">
                <a:tableStyleId>{21E4AEA4-8DFA-4A89-87EB-49C32662AFE0}</a:tableStyleId>
              </a:tblPr>
              <a:tblGrid>
                <a:gridCol w="296891"/>
                <a:gridCol w="1591321"/>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ADAR7251</a:t>
                      </a:r>
                    </a:p>
                    <a:p>
                      <a:pPr algn="ctr"/>
                      <a:r>
                        <a:rPr lang="en-IE" sz="800" b="0" baseline="0" dirty="0" smtClean="0"/>
                        <a:t>Low speed Ramp AFE </a:t>
                      </a:r>
                    </a:p>
                  </a:txBody>
                  <a:tcPr marL="68580" marR="68580" marT="34290" marB="34290" anchor="ctr">
                    <a:solidFill>
                      <a:schemeClr val="tx1"/>
                    </a:solidFill>
                  </a:tcPr>
                </a:tc>
              </a:tr>
            </a:tbl>
          </a:graphicData>
        </a:graphic>
      </p:graphicFrame>
      <p:sp>
        <p:nvSpPr>
          <p:cNvPr id="147" name="TextBox 146"/>
          <p:cNvSpPr txBox="1"/>
          <p:nvPr/>
        </p:nvSpPr>
        <p:spPr>
          <a:xfrm>
            <a:off x="1901955" y="3643516"/>
            <a:ext cx="1145185" cy="200055"/>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700" dirty="0" smtClean="0"/>
              <a:t>4 </a:t>
            </a:r>
            <a:r>
              <a:rPr lang="en-IE" sz="700" dirty="0" err="1"/>
              <a:t>Ch</a:t>
            </a:r>
            <a:r>
              <a:rPr lang="en-IE" sz="700" dirty="0"/>
              <a:t> </a:t>
            </a:r>
            <a:r>
              <a:rPr lang="en-IE" sz="700" dirty="0" smtClean="0"/>
              <a:t>1.8MSPS ADC</a:t>
            </a:r>
            <a:r>
              <a:rPr lang="en-IE" sz="675" b="1" dirty="0" smtClean="0">
                <a:solidFill>
                  <a:srgbClr val="1E4056">
                    <a:lumMod val="50000"/>
                  </a:srgbClr>
                </a:solidFill>
              </a:rPr>
              <a:t> </a:t>
            </a:r>
            <a:endParaRPr lang="en-IE" sz="675" b="1" dirty="0">
              <a:solidFill>
                <a:srgbClr val="1E4056">
                  <a:lumMod val="50000"/>
                </a:srgbClr>
              </a:solidFill>
            </a:endParaRPr>
          </a:p>
        </p:txBody>
      </p:sp>
      <p:graphicFrame>
        <p:nvGraphicFramePr>
          <p:cNvPr id="150" name="Table 149"/>
          <p:cNvGraphicFramePr>
            <a:graphicFrameLocks noGrp="1"/>
          </p:cNvGraphicFramePr>
          <p:nvPr>
            <p:extLst>
              <p:ext uri="{D42A27DB-BD31-4B8C-83A1-F6EECF244321}">
                <p14:modId xmlns:p14="http://schemas.microsoft.com/office/powerpoint/2010/main" val="171508609"/>
              </p:ext>
            </p:extLst>
          </p:nvPr>
        </p:nvGraphicFramePr>
        <p:xfrm>
          <a:off x="2835478" y="4628371"/>
          <a:ext cx="1797122" cy="312420"/>
        </p:xfrm>
        <a:graphic>
          <a:graphicData uri="http://schemas.openxmlformats.org/drawingml/2006/table">
            <a:tbl>
              <a:tblPr firstRow="1" bandRow="1">
                <a:tableStyleId>{21E4AEA4-8DFA-4A89-87EB-49C32662AFE0}</a:tableStyleId>
              </a:tblPr>
              <a:tblGrid>
                <a:gridCol w="282569"/>
                <a:gridCol w="1514553"/>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ADF5904</a:t>
                      </a:r>
                    </a:p>
                    <a:p>
                      <a:pPr algn="ctr"/>
                      <a:r>
                        <a:rPr lang="en-IE" sz="800" b="0" baseline="0" dirty="0" smtClean="0"/>
                        <a:t>24 GHz ISM RX MMIC</a:t>
                      </a:r>
                    </a:p>
                  </a:txBody>
                  <a:tcPr marL="68580" marR="68580" marT="34290" marB="34290" anchor="ctr">
                    <a:solidFill>
                      <a:schemeClr val="tx1"/>
                    </a:solidFill>
                  </a:tcPr>
                </a:tc>
              </a:tr>
            </a:tbl>
          </a:graphicData>
        </a:graphic>
      </p:graphicFrame>
      <p:sp>
        <p:nvSpPr>
          <p:cNvPr id="151" name="TextBox 150"/>
          <p:cNvSpPr txBox="1"/>
          <p:nvPr/>
        </p:nvSpPr>
        <p:spPr>
          <a:xfrm>
            <a:off x="3070233" y="4910603"/>
            <a:ext cx="1693412" cy="200055"/>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700" dirty="0" smtClean="0"/>
              <a:t>4 </a:t>
            </a:r>
            <a:r>
              <a:rPr lang="en-IE" sz="700" dirty="0" err="1"/>
              <a:t>Ch</a:t>
            </a:r>
            <a:r>
              <a:rPr lang="en-IE" sz="700" dirty="0"/>
              <a:t> </a:t>
            </a:r>
            <a:r>
              <a:rPr lang="en-IE" sz="700" dirty="0" smtClean="0"/>
              <a:t>24GHz ISM Band RX MMIC </a:t>
            </a:r>
            <a:r>
              <a:rPr lang="en-IE" sz="675" b="1" dirty="0" smtClean="0">
                <a:solidFill>
                  <a:srgbClr val="1E4056">
                    <a:lumMod val="50000"/>
                  </a:srgbClr>
                </a:solidFill>
              </a:rPr>
              <a:t> </a:t>
            </a:r>
            <a:endParaRPr lang="en-IE" sz="675" b="1" dirty="0">
              <a:solidFill>
                <a:srgbClr val="1E4056">
                  <a:lumMod val="50000"/>
                </a:srgbClr>
              </a:solidFill>
            </a:endParaRPr>
          </a:p>
        </p:txBody>
      </p:sp>
      <p:graphicFrame>
        <p:nvGraphicFramePr>
          <p:cNvPr id="152" name="Table 151"/>
          <p:cNvGraphicFramePr>
            <a:graphicFrameLocks noGrp="1"/>
          </p:cNvGraphicFramePr>
          <p:nvPr>
            <p:extLst>
              <p:ext uri="{D42A27DB-BD31-4B8C-83A1-F6EECF244321}">
                <p14:modId xmlns:p14="http://schemas.microsoft.com/office/powerpoint/2010/main" val="1098738504"/>
              </p:ext>
            </p:extLst>
          </p:nvPr>
        </p:nvGraphicFramePr>
        <p:xfrm>
          <a:off x="3789337" y="5140624"/>
          <a:ext cx="1686526" cy="312420"/>
        </p:xfrm>
        <a:graphic>
          <a:graphicData uri="http://schemas.openxmlformats.org/drawingml/2006/table">
            <a:tbl>
              <a:tblPr firstRow="1" bandRow="1">
                <a:tableStyleId>{21E4AEA4-8DFA-4A89-87EB-49C32662AFE0}</a:tableStyleId>
              </a:tblPr>
              <a:tblGrid>
                <a:gridCol w="265179"/>
                <a:gridCol w="1421347"/>
              </a:tblGrid>
              <a:tr h="297708">
                <a:tc>
                  <a:txBody>
                    <a:bodyPr/>
                    <a:lstStyle/>
                    <a:p>
                      <a:endParaRPr lang="en-US" sz="1400" dirty="0"/>
                    </a:p>
                  </a:txBody>
                  <a:tcPr marL="68580" marR="68580" marT="34290" marB="34290">
                    <a:solidFill>
                      <a:srgbClr val="27B34F"/>
                    </a:solidFill>
                  </a:tcPr>
                </a:tc>
                <a:tc>
                  <a:txBody>
                    <a:bodyPr/>
                    <a:lstStyle/>
                    <a:p>
                      <a:pPr algn="ctr"/>
                      <a:r>
                        <a:rPr lang="en-US" sz="800" b="0" dirty="0" smtClean="0"/>
                        <a:t>ADF5901</a:t>
                      </a:r>
                    </a:p>
                    <a:p>
                      <a:pPr algn="ctr"/>
                      <a:r>
                        <a:rPr lang="en-IE" sz="800" b="0" baseline="0" dirty="0" smtClean="0"/>
                        <a:t>24 GHz ISM TX MMIC</a:t>
                      </a:r>
                    </a:p>
                  </a:txBody>
                  <a:tcPr marL="68580" marR="68580" marT="34290" marB="34290" anchor="ctr">
                    <a:solidFill>
                      <a:schemeClr val="tx1"/>
                    </a:solidFill>
                  </a:tcPr>
                </a:tc>
              </a:tr>
            </a:tbl>
          </a:graphicData>
        </a:graphic>
      </p:graphicFrame>
      <p:sp>
        <p:nvSpPr>
          <p:cNvPr id="153" name="TextBox 152"/>
          <p:cNvSpPr txBox="1"/>
          <p:nvPr/>
        </p:nvSpPr>
        <p:spPr>
          <a:xfrm>
            <a:off x="3983254" y="5423071"/>
            <a:ext cx="1693412" cy="200055"/>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700" dirty="0"/>
              <a:t>2</a:t>
            </a:r>
            <a:r>
              <a:rPr lang="en-IE" sz="700" dirty="0" smtClean="0"/>
              <a:t> </a:t>
            </a:r>
            <a:r>
              <a:rPr lang="en-IE" sz="700" dirty="0" err="1"/>
              <a:t>Ch</a:t>
            </a:r>
            <a:r>
              <a:rPr lang="en-IE" sz="700" dirty="0"/>
              <a:t> </a:t>
            </a:r>
            <a:r>
              <a:rPr lang="en-IE" sz="700" dirty="0" smtClean="0"/>
              <a:t>24GHz ISM Band TX MMIC </a:t>
            </a:r>
            <a:r>
              <a:rPr lang="en-IE" sz="675" b="1" dirty="0" smtClean="0">
                <a:solidFill>
                  <a:srgbClr val="1E4056">
                    <a:lumMod val="50000"/>
                  </a:srgbClr>
                </a:solidFill>
              </a:rPr>
              <a:t> </a:t>
            </a:r>
            <a:endParaRPr lang="en-IE" sz="675" b="1" dirty="0">
              <a:solidFill>
                <a:srgbClr val="1E4056">
                  <a:lumMod val="50000"/>
                </a:srgbClr>
              </a:solidFill>
            </a:endParaRPr>
          </a:p>
        </p:txBody>
      </p:sp>
      <p:sp>
        <p:nvSpPr>
          <p:cNvPr id="161" name="TextBox 160"/>
          <p:cNvSpPr txBox="1"/>
          <p:nvPr/>
        </p:nvSpPr>
        <p:spPr>
          <a:xfrm>
            <a:off x="3556786" y="5933759"/>
            <a:ext cx="2014115" cy="200055"/>
          </a:xfrm>
          <a:prstGeom prst="rect">
            <a:avLst/>
          </a:prstGeom>
          <a:noFill/>
        </p:spPr>
        <p:txBody>
          <a:bodyPr wrap="square" rtlCol="0">
            <a:spAutoFit/>
          </a:bodyPr>
          <a:lstStyle/>
          <a:p>
            <a:pPr marL="128588" indent="-128588" eaLnBrk="0" hangingPunct="0">
              <a:buFont typeface="Arial" panose="020B0604020202020204" pitchFamily="34" charset="0"/>
              <a:buChar char="•"/>
            </a:pPr>
            <a:r>
              <a:rPr lang="en-IE" sz="700" dirty="0" smtClean="0"/>
              <a:t>77/79GHz </a:t>
            </a:r>
            <a:r>
              <a:rPr lang="en-IE" sz="700" dirty="0" err="1" smtClean="0"/>
              <a:t>GaAs</a:t>
            </a:r>
            <a:r>
              <a:rPr lang="en-IE" sz="700" dirty="0" smtClean="0"/>
              <a:t> </a:t>
            </a:r>
            <a:endParaRPr lang="en-IE" sz="675" b="1" dirty="0">
              <a:solidFill>
                <a:srgbClr val="1E4056">
                  <a:lumMod val="50000"/>
                </a:srgbClr>
              </a:solidFill>
            </a:endParaRPr>
          </a:p>
        </p:txBody>
      </p:sp>
      <p:cxnSp>
        <p:nvCxnSpPr>
          <p:cNvPr id="163" name="Straight Arrow Connector 162"/>
          <p:cNvCxnSpPr/>
          <p:nvPr/>
        </p:nvCxnSpPr>
        <p:spPr>
          <a:xfrm>
            <a:off x="1000540" y="2694600"/>
            <a:ext cx="7722280" cy="0"/>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884129" y="4320988"/>
            <a:ext cx="3298013" cy="0"/>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4203666" y="3891073"/>
            <a:ext cx="725898" cy="418050"/>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4929564" y="3868014"/>
            <a:ext cx="3807639" cy="23059"/>
          </a:xfrm>
          <a:prstGeom prst="straightConnector1">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67" name="Table 166"/>
          <p:cNvGraphicFramePr>
            <a:graphicFrameLocks noGrp="1"/>
          </p:cNvGraphicFramePr>
          <p:nvPr>
            <p:extLst>
              <p:ext uri="{D42A27DB-BD31-4B8C-83A1-F6EECF244321}">
                <p14:modId xmlns:p14="http://schemas.microsoft.com/office/powerpoint/2010/main" val="1032802791"/>
              </p:ext>
            </p:extLst>
          </p:nvPr>
        </p:nvGraphicFramePr>
        <p:xfrm>
          <a:off x="688102" y="6436879"/>
          <a:ext cx="2611002" cy="297708"/>
        </p:xfrm>
        <a:graphic>
          <a:graphicData uri="http://schemas.openxmlformats.org/drawingml/2006/table">
            <a:tbl>
              <a:tblPr firstRow="1" bandRow="1">
                <a:tableStyleId>{21E4AEA4-8DFA-4A89-87EB-49C32662AFE0}</a:tableStyleId>
              </a:tblPr>
              <a:tblGrid>
                <a:gridCol w="410538"/>
                <a:gridCol w="2200464"/>
              </a:tblGrid>
              <a:tr h="297708">
                <a:tc>
                  <a:txBody>
                    <a:bodyPr/>
                    <a:lstStyle/>
                    <a:p>
                      <a:endParaRPr lang="en-US" sz="1400" dirty="0"/>
                    </a:p>
                  </a:txBody>
                  <a:tcPr marL="68580" marR="68580" marT="34290" marB="34290">
                    <a:solidFill>
                      <a:srgbClr val="27B34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E" sz="800" dirty="0" smtClean="0"/>
                        <a:t>All products AECQ100 Auto Qualified</a:t>
                      </a:r>
                      <a:r>
                        <a:rPr lang="en-IE" sz="800" b="1" dirty="0" smtClean="0">
                          <a:solidFill>
                            <a:srgbClr val="1E4056">
                              <a:lumMod val="50000"/>
                            </a:srgbClr>
                          </a:solidFill>
                        </a:rPr>
                        <a:t> </a:t>
                      </a:r>
                    </a:p>
                  </a:txBody>
                  <a:tcPr marL="68580" marR="68580" marT="34290" marB="34290" anchor="ctr">
                    <a:solidFill>
                      <a:schemeClr val="tx1"/>
                    </a:solidFill>
                  </a:tcPr>
                </a:tc>
              </a:tr>
            </a:tbl>
          </a:graphicData>
        </a:graphic>
      </p:graphicFrame>
      <p:sp>
        <p:nvSpPr>
          <p:cNvPr id="168" name="TextBox 167"/>
          <p:cNvSpPr txBox="1"/>
          <p:nvPr/>
        </p:nvSpPr>
        <p:spPr>
          <a:xfrm>
            <a:off x="3174619" y="1897700"/>
            <a:ext cx="3241850" cy="307777"/>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1400" b="1" dirty="0" smtClean="0"/>
              <a:t>RF PLL</a:t>
            </a:r>
            <a:r>
              <a:rPr lang="en-IE" sz="1400" b="1" dirty="0" smtClean="0">
                <a:solidFill>
                  <a:srgbClr val="1E4056">
                    <a:lumMod val="50000"/>
                  </a:srgbClr>
                </a:solidFill>
              </a:rPr>
              <a:t> + FMCW </a:t>
            </a:r>
            <a:r>
              <a:rPr lang="en-IE" sz="1400" b="1" dirty="0">
                <a:solidFill>
                  <a:srgbClr val="1E4056">
                    <a:lumMod val="50000"/>
                  </a:srgbClr>
                </a:solidFill>
              </a:rPr>
              <a:t>R</a:t>
            </a:r>
            <a:r>
              <a:rPr lang="en-IE" sz="1400" b="1" dirty="0" smtClean="0">
                <a:solidFill>
                  <a:srgbClr val="1E4056">
                    <a:lumMod val="50000"/>
                  </a:srgbClr>
                </a:solidFill>
              </a:rPr>
              <a:t>amp Generation</a:t>
            </a:r>
            <a:endParaRPr lang="en-IE" sz="1400" b="1" dirty="0">
              <a:solidFill>
                <a:srgbClr val="1E4056">
                  <a:lumMod val="50000"/>
                </a:srgbClr>
              </a:solidFill>
            </a:endParaRPr>
          </a:p>
        </p:txBody>
      </p:sp>
      <p:sp>
        <p:nvSpPr>
          <p:cNvPr id="169" name="TextBox 168"/>
          <p:cNvSpPr txBox="1"/>
          <p:nvPr/>
        </p:nvSpPr>
        <p:spPr>
          <a:xfrm>
            <a:off x="3216071" y="2657103"/>
            <a:ext cx="1697709" cy="307777"/>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1400" b="1" dirty="0" smtClean="0"/>
              <a:t>RX AFE ADCs  </a:t>
            </a:r>
            <a:r>
              <a:rPr lang="en-IE" sz="1400" b="1" dirty="0" smtClean="0">
                <a:solidFill>
                  <a:srgbClr val="1E4056">
                    <a:lumMod val="50000"/>
                  </a:srgbClr>
                </a:solidFill>
              </a:rPr>
              <a:t> </a:t>
            </a:r>
            <a:endParaRPr lang="en-IE" sz="1400" b="1" dirty="0">
              <a:solidFill>
                <a:srgbClr val="1E4056">
                  <a:lumMod val="50000"/>
                </a:srgbClr>
              </a:solidFill>
            </a:endParaRPr>
          </a:p>
        </p:txBody>
      </p:sp>
      <p:sp>
        <p:nvSpPr>
          <p:cNvPr id="170" name="TextBox 169"/>
          <p:cNvSpPr txBox="1"/>
          <p:nvPr/>
        </p:nvSpPr>
        <p:spPr>
          <a:xfrm>
            <a:off x="659715" y="4360913"/>
            <a:ext cx="2584682" cy="307777"/>
          </a:xfrm>
          <a:prstGeom prst="rect">
            <a:avLst/>
          </a:prstGeom>
          <a:noFill/>
        </p:spPr>
        <p:txBody>
          <a:bodyPr wrap="none" rtlCol="0">
            <a:spAutoFit/>
          </a:bodyPr>
          <a:lstStyle/>
          <a:p>
            <a:pPr marL="128588" indent="-128588" eaLnBrk="0" hangingPunct="0">
              <a:buFont typeface="Arial" panose="020B0604020202020204" pitchFamily="34" charset="0"/>
              <a:buChar char="•"/>
            </a:pPr>
            <a:r>
              <a:rPr lang="en-IE" sz="1400" b="1" dirty="0"/>
              <a:t>M</a:t>
            </a:r>
            <a:r>
              <a:rPr lang="en-IE" sz="1400" b="1" dirty="0" smtClean="0"/>
              <a:t>icrowave TX RX MMICs  </a:t>
            </a:r>
            <a:r>
              <a:rPr lang="en-IE" sz="1400" b="1" dirty="0" smtClean="0">
                <a:solidFill>
                  <a:srgbClr val="1E4056">
                    <a:lumMod val="50000"/>
                  </a:srgbClr>
                </a:solidFill>
              </a:rPr>
              <a:t> </a:t>
            </a:r>
            <a:endParaRPr lang="en-IE" sz="1400" b="1" dirty="0">
              <a:solidFill>
                <a:srgbClr val="1E4056">
                  <a:lumMod val="50000"/>
                </a:srgbClr>
              </a:solidFill>
            </a:endParaRPr>
          </a:p>
        </p:txBody>
      </p:sp>
      <p:graphicFrame>
        <p:nvGraphicFramePr>
          <p:cNvPr id="70" name="Table 69"/>
          <p:cNvGraphicFramePr>
            <a:graphicFrameLocks noGrp="1"/>
          </p:cNvGraphicFramePr>
          <p:nvPr>
            <p:extLst>
              <p:ext uri="{D42A27DB-BD31-4B8C-83A1-F6EECF244321}">
                <p14:modId xmlns:p14="http://schemas.microsoft.com/office/powerpoint/2010/main" val="2248514076"/>
              </p:ext>
            </p:extLst>
          </p:nvPr>
        </p:nvGraphicFramePr>
        <p:xfrm>
          <a:off x="3363239" y="5634288"/>
          <a:ext cx="1797122" cy="312420"/>
        </p:xfrm>
        <a:graphic>
          <a:graphicData uri="http://schemas.openxmlformats.org/drawingml/2006/table">
            <a:tbl>
              <a:tblPr firstRow="1" bandRow="1">
                <a:tableStyleId>{21E4AEA4-8DFA-4A89-87EB-49C32662AFE0}</a:tableStyleId>
              </a:tblPr>
              <a:tblGrid>
                <a:gridCol w="282569"/>
                <a:gridCol w="1514553"/>
              </a:tblGrid>
              <a:tr h="297708">
                <a:tc>
                  <a:txBody>
                    <a:bodyPr/>
                    <a:lstStyle/>
                    <a:p>
                      <a:endParaRPr lang="en-US" sz="1400" dirty="0"/>
                    </a:p>
                  </a:txBody>
                  <a:tcPr marL="68580" marR="68580" marT="34290" marB="34290">
                    <a:solidFill>
                      <a:srgbClr val="27B34F"/>
                    </a:solidFill>
                  </a:tcPr>
                </a:tc>
                <a:tc>
                  <a:txBody>
                    <a:bodyPr/>
                    <a:lstStyle/>
                    <a:p>
                      <a:pPr algn="ctr"/>
                      <a:r>
                        <a:rPr lang="en-IE" sz="800" b="0" dirty="0" smtClean="0"/>
                        <a:t>HMC</a:t>
                      </a:r>
                      <a:r>
                        <a:rPr lang="en-IE" sz="800" b="0" baseline="0" dirty="0" smtClean="0"/>
                        <a:t> </a:t>
                      </a:r>
                      <a:r>
                        <a:rPr lang="en-IE" sz="800" b="0" baseline="0" dirty="0" err="1" smtClean="0"/>
                        <a:t>GaAs</a:t>
                      </a:r>
                      <a:r>
                        <a:rPr lang="en-IE" sz="800" b="0" baseline="0" dirty="0" smtClean="0"/>
                        <a:t> MMICs</a:t>
                      </a:r>
                      <a:endParaRPr lang="en-US" sz="800" b="0" dirty="0" smtClean="0"/>
                    </a:p>
                    <a:p>
                      <a:pPr algn="ctr"/>
                      <a:r>
                        <a:rPr lang="en-IE" sz="800" b="0" baseline="0" dirty="0" smtClean="0"/>
                        <a:t>77/79 GHz RX &amp; TX mmwave</a:t>
                      </a:r>
                    </a:p>
                  </a:txBody>
                  <a:tcPr marL="68580" marR="68580" marT="34290" marB="34290" anchor="ctr">
                    <a:solidFill>
                      <a:schemeClr val="tx1"/>
                    </a:solidFill>
                  </a:tcPr>
                </a:tc>
              </a:tr>
            </a:tbl>
          </a:graphicData>
        </a:graphic>
      </p:graphicFrame>
      <p:sp>
        <p:nvSpPr>
          <p:cNvPr id="71" name="Rounded Rectangle 70"/>
          <p:cNvSpPr/>
          <p:nvPr/>
        </p:nvSpPr>
        <p:spPr>
          <a:xfrm>
            <a:off x="8374994" y="2274204"/>
            <a:ext cx="3146058" cy="2097944"/>
          </a:xfrm>
          <a:prstGeom prst="round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sz="1200" b="1" dirty="0" smtClean="0"/>
              <a:t>Value Drivers:</a:t>
            </a:r>
          </a:p>
          <a:p>
            <a:pPr marL="171450" indent="-171450">
              <a:buFont typeface="Wingdings" panose="05000000000000000000" pitchFamily="2" charset="2"/>
              <a:buChar char="§"/>
            </a:pPr>
            <a:r>
              <a:rPr lang="en-IE" sz="1200" dirty="0"/>
              <a:t>High RF Integration Levels </a:t>
            </a:r>
            <a:r>
              <a:rPr lang="en-IE" sz="1200" dirty="0" smtClean="0"/>
              <a:t>with </a:t>
            </a:r>
            <a:endParaRPr lang="en-US" sz="1200" b="1" dirty="0" smtClean="0"/>
          </a:p>
          <a:p>
            <a:pPr marL="171450" indent="-171450">
              <a:buFont typeface="Arial" panose="020B0604020202020204" pitchFamily="34" charset="0"/>
              <a:buChar char="•"/>
            </a:pPr>
            <a:r>
              <a:rPr lang="en-IE" sz="1200" dirty="0" smtClean="0"/>
              <a:t>Low Noise High Linearity performance  </a:t>
            </a:r>
            <a:endParaRPr lang="en-US" sz="1200" dirty="0" smtClean="0"/>
          </a:p>
          <a:p>
            <a:pPr marL="171450" indent="-171450">
              <a:buFont typeface="Arial" panose="020B0604020202020204" pitchFamily="34" charset="0"/>
              <a:buChar char="•"/>
            </a:pPr>
            <a:r>
              <a:rPr lang="en-IE" sz="1200" dirty="0" smtClean="0"/>
              <a:t>Low Power Consumption </a:t>
            </a:r>
            <a:r>
              <a:rPr lang="en-US" sz="1200" u="sng" dirty="0" smtClean="0">
                <a:solidFill>
                  <a:schemeClr val="tx1"/>
                </a:solidFill>
              </a:rPr>
              <a:t>simplifies </a:t>
            </a:r>
            <a:r>
              <a:rPr lang="en-US" sz="1200" u="sng" dirty="0">
                <a:solidFill>
                  <a:schemeClr val="tx1"/>
                </a:solidFill>
              </a:rPr>
              <a:t>design </a:t>
            </a:r>
            <a:r>
              <a:rPr lang="en-US" sz="1200" dirty="0">
                <a:solidFill>
                  <a:schemeClr val="tx1"/>
                </a:solidFill>
              </a:rPr>
              <a:t>and </a:t>
            </a:r>
            <a:r>
              <a:rPr lang="en-US" sz="1200" u="sng" dirty="0">
                <a:solidFill>
                  <a:schemeClr val="tx1"/>
                </a:solidFill>
              </a:rPr>
              <a:t>reduces time to market</a:t>
            </a:r>
          </a:p>
          <a:p>
            <a:pPr marL="171450" indent="-171450">
              <a:buFont typeface="Arial" panose="020B0604020202020204" pitchFamily="34" charset="0"/>
              <a:buChar char="•"/>
            </a:pPr>
            <a:endParaRPr lang="en-US" sz="1200" dirty="0" smtClean="0"/>
          </a:p>
          <a:p>
            <a:pPr marL="171450" indent="-171450">
              <a:buFont typeface="Arial" panose="020B0604020202020204" pitchFamily="34" charset="0"/>
              <a:buChar char="•"/>
            </a:pPr>
            <a:r>
              <a:rPr lang="en-US" sz="1200" dirty="0">
                <a:solidFill>
                  <a:schemeClr val="tx1"/>
                </a:solidFill>
              </a:rPr>
              <a:t>Better noise and linearity resulting in </a:t>
            </a:r>
            <a:r>
              <a:rPr lang="en-US" sz="1200" b="1" dirty="0">
                <a:solidFill>
                  <a:schemeClr val="tx1"/>
                </a:solidFill>
              </a:rPr>
              <a:t>greater effective range </a:t>
            </a:r>
            <a:r>
              <a:rPr lang="en-US" sz="1200" dirty="0">
                <a:solidFill>
                  <a:schemeClr val="tx1"/>
                </a:solidFill>
              </a:rPr>
              <a:t>and </a:t>
            </a:r>
            <a:r>
              <a:rPr lang="en-US" sz="1200" b="1" dirty="0" smtClean="0">
                <a:solidFill>
                  <a:schemeClr val="tx1"/>
                </a:solidFill>
              </a:rPr>
              <a:t>accuracy</a:t>
            </a:r>
            <a:endParaRPr lang="en-US" sz="1200" dirty="0" smtClean="0">
              <a:solidFill>
                <a:schemeClr val="tx1"/>
              </a:solidFill>
            </a:endParaRPr>
          </a:p>
          <a:p>
            <a:pPr marL="171450" indent="-171450">
              <a:buFont typeface="Arial" panose="020B0604020202020204" pitchFamily="34" charset="0"/>
              <a:buChar char="•"/>
            </a:pPr>
            <a:r>
              <a:rPr lang="en-IE" sz="1200" dirty="0" smtClean="0"/>
              <a:t>Qualified  to AECQ100 </a:t>
            </a:r>
            <a:endParaRPr lang="en-US" sz="1200" dirty="0" smtClean="0"/>
          </a:p>
        </p:txBody>
      </p:sp>
      <p:sp>
        <p:nvSpPr>
          <p:cNvPr id="76" name="Footer Placeholder 1"/>
          <p:cNvSpPr txBox="1">
            <a:spLocks/>
          </p:cNvSpPr>
          <p:nvPr/>
        </p:nvSpPr>
        <p:spPr>
          <a:xfrm>
            <a:off x="4170215" y="6416030"/>
            <a:ext cx="4858995" cy="324780"/>
          </a:xfrm>
          <a:prstGeom prst="rect">
            <a:avLst/>
          </a:prstGeom>
        </p:spPr>
        <p:txBody>
          <a:bodyPr vert="horz" lIns="0" tIns="0" rIns="0" bIns="0" rtlCol="0" anchor="b" anchorCtr="0"/>
          <a:lstStyle>
            <a:defPPr>
              <a:defRPr lang="en-US"/>
            </a:defPPr>
            <a:lvl1pPr marL="0" algn="l" defTabSz="914400" rtl="0" eaLnBrk="1" latinLnBrk="0" hangingPunct="1">
              <a:defRPr sz="1000" i="1"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t>© Analog Devices, Inc. 2018,  confidential information, all rights reserved.</a:t>
            </a:r>
            <a:endParaRPr lang="en-US" sz="1100" dirty="0"/>
          </a:p>
        </p:txBody>
      </p:sp>
    </p:spTree>
    <p:extLst>
      <p:ext uri="{BB962C8B-B14F-4D97-AF65-F5344CB8AC3E}">
        <p14:creationId xmlns:p14="http://schemas.microsoft.com/office/powerpoint/2010/main" val="49875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Narrow" panose="020B0606020202030204" pitchFamily="34" charset="0"/>
              </a:rPr>
              <a:t>Other ADI Sensor Design </a:t>
            </a:r>
            <a:r>
              <a:rPr lang="en-US" dirty="0">
                <a:latin typeface="Arial Narrow" panose="020B0606020202030204" pitchFamily="34" charset="0"/>
              </a:rPr>
              <a:t>RF &amp; </a:t>
            </a:r>
            <a:r>
              <a:rPr lang="en-US" dirty="0" smtClean="0">
                <a:latin typeface="Arial Narrow" panose="020B0606020202030204" pitchFamily="34" charset="0"/>
              </a:rPr>
              <a:t>Microwave Product Options </a:t>
            </a:r>
            <a:r>
              <a:rPr lang="en-US" sz="2800" dirty="0" smtClean="0">
                <a:latin typeface="Arial Narrow" panose="020B0606020202030204" pitchFamily="34" charset="0"/>
              </a:rPr>
              <a:t/>
            </a:r>
            <a:br>
              <a:rPr lang="en-US" sz="2800" dirty="0" smtClean="0">
                <a:latin typeface="Arial Narrow" panose="020B0606020202030204" pitchFamily="34" charset="0"/>
              </a:rPr>
            </a:br>
            <a:r>
              <a:rPr lang="en-US" sz="2000" b="0" dirty="0" smtClean="0">
                <a:latin typeface="Arial Narrow" panose="020B0606020202030204" pitchFamily="34" charset="0"/>
              </a:rPr>
              <a:t>5 GHz, 10 GHz and 78 GHz sensors</a:t>
            </a:r>
            <a:endParaRPr lang="en-US" sz="2800" b="0" dirty="0">
              <a:latin typeface="Arial Narrow" panose="020B0606020202030204" pitchFamily="34" charset="0"/>
            </a:endParaRPr>
          </a:p>
        </p:txBody>
      </p:sp>
      <p:sp>
        <p:nvSpPr>
          <p:cNvPr id="4" name="Slide Number Placeholder 3"/>
          <p:cNvSpPr>
            <a:spLocks noGrp="1"/>
          </p:cNvSpPr>
          <p:nvPr>
            <p:ph type="sldNum" sz="quarter" idx="4"/>
          </p:nvPr>
        </p:nvSpPr>
        <p:spPr/>
        <p:txBody>
          <a:bodyPr/>
          <a:lstStyle/>
          <a:p>
            <a:fld id="{8ED1CEE6-8BBE-4393-857A-BEE0A5C48EE0}" type="slidenum">
              <a:rPr lang="en-US" smtClean="0"/>
              <a:pPr/>
              <a:t>52</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517422154"/>
              </p:ext>
            </p:extLst>
          </p:nvPr>
        </p:nvGraphicFramePr>
        <p:xfrm>
          <a:off x="467265" y="1103754"/>
          <a:ext cx="10854670" cy="3642861"/>
        </p:xfrm>
        <a:graphic>
          <a:graphicData uri="http://schemas.openxmlformats.org/drawingml/2006/table">
            <a:tbl>
              <a:tblPr firstRow="1" bandRow="1">
                <a:tableStyleId>{21E4AEA4-8DFA-4A89-87EB-49C32662AFE0}</a:tableStyleId>
              </a:tblPr>
              <a:tblGrid>
                <a:gridCol w="1419724"/>
                <a:gridCol w="2543695"/>
                <a:gridCol w="2094807"/>
                <a:gridCol w="2169622"/>
                <a:gridCol w="2626822"/>
              </a:tblGrid>
              <a:tr h="261991">
                <a:tc>
                  <a:txBody>
                    <a:bodyPr/>
                    <a:lstStyle/>
                    <a:p>
                      <a:pPr algn="ctr"/>
                      <a:endParaRPr lang="en-US" sz="1100" b="1" dirty="0"/>
                    </a:p>
                  </a:txBody>
                  <a:tcPr/>
                </a:tc>
                <a:tc>
                  <a:txBody>
                    <a:bodyPr/>
                    <a:lstStyle/>
                    <a:p>
                      <a:pPr algn="ctr"/>
                      <a:r>
                        <a:rPr lang="en-US" sz="1100" b="1" dirty="0" smtClean="0"/>
                        <a:t>5 GHz</a:t>
                      </a:r>
                      <a:endParaRPr lang="en-US" sz="1100" b="1" dirty="0"/>
                    </a:p>
                  </a:txBody>
                  <a:tcPr/>
                </a:tc>
                <a:tc>
                  <a:txBody>
                    <a:bodyPr/>
                    <a:lstStyle/>
                    <a:p>
                      <a:pPr algn="ctr"/>
                      <a:r>
                        <a:rPr lang="en-US" sz="1100" b="1" dirty="0" smtClean="0"/>
                        <a:t>10 GHz</a:t>
                      </a:r>
                      <a:endParaRPr lang="en-US" sz="1100" b="1" dirty="0"/>
                    </a:p>
                  </a:txBody>
                  <a:tcPr/>
                </a:tc>
                <a:tc>
                  <a:txBody>
                    <a:bodyPr/>
                    <a:lstStyle/>
                    <a:p>
                      <a:pPr algn="ctr"/>
                      <a:r>
                        <a:rPr lang="en-US" sz="1100" b="1" dirty="0" smtClean="0"/>
                        <a:t>60 GHz (Discrete)</a:t>
                      </a:r>
                      <a:endParaRPr lang="en-US" sz="1100"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t>78 GHz (Discrete)</a:t>
                      </a:r>
                    </a:p>
                  </a:txBody>
                  <a:tcPr/>
                </a:tc>
              </a:tr>
              <a:tr h="233334">
                <a:tc rowSpan="2">
                  <a:txBody>
                    <a:bodyPr/>
                    <a:lstStyle/>
                    <a:p>
                      <a:r>
                        <a:rPr lang="en-US" sz="1100" b="1" dirty="0" smtClean="0"/>
                        <a:t>Synthesizer, or</a:t>
                      </a:r>
                      <a:endParaRPr lang="en-US" sz="1100" b="1" dirty="0"/>
                    </a:p>
                  </a:txBody>
                  <a:tcPr/>
                </a:tc>
                <a:tc gridSpan="2">
                  <a:txBody>
                    <a:bodyPr/>
                    <a:lstStyle/>
                    <a:p>
                      <a:pPr algn="ctr"/>
                      <a:r>
                        <a:rPr lang="en-US" sz="1100" b="1" dirty="0" smtClean="0"/>
                        <a:t>ADF5355</a:t>
                      </a:r>
                      <a:r>
                        <a:rPr lang="en-US" sz="1100" b="0" dirty="0" smtClean="0"/>
                        <a:t> ( 0.05</a:t>
                      </a:r>
                      <a:r>
                        <a:rPr lang="en-US" sz="1100" b="0" baseline="0" dirty="0" smtClean="0"/>
                        <a:t> – 13.6 GHz VCO/Synthesizer)</a:t>
                      </a:r>
                    </a:p>
                  </a:txBody>
                  <a:tcPr/>
                </a:tc>
                <a:tc hMerge="1">
                  <a:txBody>
                    <a:bodyPr/>
                    <a:lstStyle/>
                    <a:p>
                      <a:endParaRPr lang="en-US"/>
                    </a:p>
                  </a:txBody>
                  <a:tcPr/>
                </a:tc>
                <a:tc rowSpan="2">
                  <a:txBody>
                    <a:bodyPr/>
                    <a:lstStyle/>
                    <a:p>
                      <a:endParaRPr lang="en-US" sz="1100" b="0" dirty="0"/>
                    </a:p>
                  </a:txBody>
                  <a:tcPr/>
                </a:tc>
                <a:tc rowSpan="2">
                  <a:txBody>
                    <a:bodyPr/>
                    <a:lstStyle/>
                    <a:p>
                      <a:endParaRPr lang="en-US" sz="1100" dirty="0"/>
                    </a:p>
                  </a:txBody>
                  <a:tcPr/>
                </a:tc>
              </a:tr>
              <a:tr h="329412">
                <a:tc v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baseline="0" dirty="0" smtClean="0"/>
                        <a:t>ADF4355</a:t>
                      </a:r>
                      <a:r>
                        <a:rPr lang="en-US" sz="1100" b="0" baseline="0" dirty="0" smtClean="0"/>
                        <a:t> (6.8 GHz PLL/VCO)</a:t>
                      </a:r>
                      <a:endParaRPr lang="en-US" sz="1100" b="0" dirty="0" smtClean="0"/>
                    </a:p>
                  </a:txBody>
                  <a:tcPr/>
                </a:tc>
                <a:tc>
                  <a:txBody>
                    <a:bodyPr/>
                    <a:lstStyle/>
                    <a:p>
                      <a:endParaRPr lang="en-US" sz="1100" dirty="0"/>
                    </a:p>
                  </a:txBody>
                  <a:tcPr/>
                </a:tc>
                <a:tc vMerge="1">
                  <a:txBody>
                    <a:bodyPr/>
                    <a:lstStyle/>
                    <a:p>
                      <a:endParaRPr lang="en-US"/>
                    </a:p>
                  </a:txBody>
                  <a:tcPr/>
                </a:tc>
                <a:tc vMerge="1">
                  <a:txBody>
                    <a:bodyPr/>
                    <a:lstStyle/>
                    <a:p>
                      <a:endParaRPr lang="en-US"/>
                    </a:p>
                  </a:txBody>
                  <a:tcPr/>
                </a:tc>
              </a:tr>
              <a:tr h="261991">
                <a:tc>
                  <a:txBody>
                    <a:bodyPr/>
                    <a:lstStyle/>
                    <a:p>
                      <a:pPr lvl="1"/>
                      <a:r>
                        <a:rPr lang="en-US" sz="1100" b="1" dirty="0" smtClean="0"/>
                        <a:t>VCO</a:t>
                      </a:r>
                      <a:endParaRPr lang="en-US" sz="1100" b="1" dirty="0"/>
                    </a:p>
                  </a:txBody>
                  <a:tcPr/>
                </a:tc>
                <a:tc gridSpan="2">
                  <a:txBody>
                    <a:bodyPr/>
                    <a:lstStyle/>
                    <a:p>
                      <a:pPr algn="ctr"/>
                      <a:r>
                        <a:rPr lang="en-US" sz="1100" b="1" dirty="0" smtClean="0"/>
                        <a:t>HMC116x</a:t>
                      </a:r>
                      <a:r>
                        <a:rPr lang="en-US" sz="1100" b="0" baseline="0" dirty="0" smtClean="0"/>
                        <a:t> (2 – 38 GHz VCO narrowband VCO family)</a:t>
                      </a:r>
                      <a:endParaRPr lang="en-US" sz="1100" b="0" dirty="0"/>
                    </a:p>
                  </a:txBody>
                  <a:tcPr/>
                </a:tc>
                <a:tc hMerge="1">
                  <a:txBody>
                    <a:bodyPr/>
                    <a:lstStyle/>
                    <a:p>
                      <a:endParaRPr lang="en-US"/>
                    </a:p>
                  </a:txBody>
                  <a:tcPr/>
                </a:tc>
                <a:tc gridSpan="2">
                  <a:txBody>
                    <a:bodyPr/>
                    <a:lstStyle/>
                    <a:p>
                      <a:pPr algn="ctr"/>
                      <a:r>
                        <a:rPr lang="en-US" sz="1100" b="1" dirty="0" smtClean="0"/>
                        <a:t>HMC733</a:t>
                      </a:r>
                      <a:r>
                        <a:rPr lang="en-US" sz="1100" b="0" dirty="0" smtClean="0"/>
                        <a:t> (10 – 20 GHz)</a:t>
                      </a:r>
                      <a:endParaRPr lang="en-US" sz="1100" b="0" dirty="0"/>
                    </a:p>
                  </a:txBody>
                  <a:tcPr/>
                </a:tc>
                <a:tc hMerge="1">
                  <a:txBody>
                    <a:bodyPr/>
                    <a:lstStyle/>
                    <a:p>
                      <a:endParaRPr lang="en-US"/>
                    </a:p>
                  </a:txBody>
                  <a:tcPr/>
                </a:tc>
              </a:tr>
              <a:tr h="329412">
                <a:tc>
                  <a:txBody>
                    <a:bodyPr/>
                    <a:lstStyle/>
                    <a:p>
                      <a:pPr lvl="1"/>
                      <a:r>
                        <a:rPr lang="en-US" sz="1100" b="1" dirty="0" smtClean="0"/>
                        <a:t>PLL</a:t>
                      </a:r>
                      <a:endParaRPr lang="en-US" sz="1100" b="1" dirty="0"/>
                    </a:p>
                  </a:txBody>
                  <a:tcPr/>
                </a:tc>
                <a:tc>
                  <a:txBody>
                    <a:bodyPr/>
                    <a:lstStyle/>
                    <a:p>
                      <a:r>
                        <a:rPr lang="en-US" sz="1100" b="1" baseline="0" dirty="0" smtClean="0"/>
                        <a:t>HMC703</a:t>
                      </a:r>
                      <a:r>
                        <a:rPr lang="en-US" sz="1100" b="0" baseline="0" dirty="0" smtClean="0"/>
                        <a:t> (8 GHz Frac-N PLL)</a:t>
                      </a:r>
                      <a:endParaRPr lang="en-US" sz="1100" b="0" dirty="0"/>
                    </a:p>
                  </a:txBody>
                  <a:tcPr/>
                </a:tc>
                <a:tc>
                  <a:txBody>
                    <a:bodyPr/>
                    <a:lstStyle/>
                    <a:p>
                      <a:endParaRPr lang="en-US" sz="1100" dirty="0"/>
                    </a:p>
                  </a:txBody>
                  <a:tcPr/>
                </a:tc>
                <a:tc gridSpan="2">
                  <a:txBody>
                    <a:bodyPr/>
                    <a:lstStyle/>
                    <a:p>
                      <a:pPr algn="ctr"/>
                      <a:r>
                        <a:rPr lang="en-US" sz="1100" b="1" dirty="0" smtClean="0"/>
                        <a:t>ADF41020</a:t>
                      </a:r>
                      <a:r>
                        <a:rPr lang="en-US" sz="1100" b="0" dirty="0" smtClean="0"/>
                        <a:t> (18 GHz Int-N</a:t>
                      </a:r>
                      <a:r>
                        <a:rPr lang="en-US" sz="1100" b="0" baseline="0" dirty="0" smtClean="0"/>
                        <a:t> PLL)</a:t>
                      </a:r>
                      <a:endParaRPr lang="en-US" sz="1100" b="0" dirty="0"/>
                    </a:p>
                  </a:txBody>
                  <a:tcPr/>
                </a:tc>
                <a:tc hMerge="1">
                  <a:txBody>
                    <a:bodyPr/>
                    <a:lstStyle/>
                    <a:p>
                      <a:endParaRPr lang="en-US"/>
                    </a:p>
                  </a:txBody>
                  <a:tcPr/>
                </a:tc>
              </a:tr>
              <a:tr h="261991">
                <a:tc>
                  <a:txBody>
                    <a:bodyPr/>
                    <a:lstStyle/>
                    <a:p>
                      <a:r>
                        <a:rPr lang="en-US" sz="1100" b="1" dirty="0" smtClean="0"/>
                        <a:t>Multipliers</a:t>
                      </a:r>
                      <a:endParaRPr lang="en-US" sz="1100" b="1" dirty="0"/>
                    </a:p>
                  </a:txBody>
                  <a:tcPr/>
                </a:tc>
                <a:tc>
                  <a:txBody>
                    <a:bodyPr/>
                    <a:lstStyle/>
                    <a:p>
                      <a:r>
                        <a:rPr lang="en-US" sz="1100" b="0" dirty="0" smtClean="0">
                          <a:solidFill>
                            <a:schemeClr val="bg1">
                              <a:lumMod val="50000"/>
                            </a:schemeClr>
                          </a:solidFill>
                        </a:rPr>
                        <a:t>Not needed</a:t>
                      </a:r>
                      <a:endParaRPr lang="en-US" sz="1100" b="0" dirty="0">
                        <a:solidFill>
                          <a:schemeClr val="bg1">
                            <a:lumMod val="50000"/>
                          </a:schemeClr>
                        </a:solidFill>
                      </a:endParaRPr>
                    </a:p>
                  </a:txBody>
                  <a:tcPr/>
                </a:tc>
                <a:tc>
                  <a:txBody>
                    <a:bodyPr/>
                    <a:lstStyle/>
                    <a:p>
                      <a:r>
                        <a:rPr lang="en-US" sz="1100" b="0" dirty="0" smtClean="0">
                          <a:solidFill>
                            <a:schemeClr val="bg1">
                              <a:lumMod val="50000"/>
                            </a:schemeClr>
                          </a:solidFill>
                        </a:rPr>
                        <a:t>Not needed</a:t>
                      </a:r>
                      <a:endParaRPr lang="en-US" sz="1100" b="0" dirty="0">
                        <a:solidFill>
                          <a:schemeClr val="bg1">
                            <a:lumMod val="50000"/>
                          </a:schemeClr>
                        </a:solidFill>
                      </a:endParaRPr>
                    </a:p>
                  </a:txBody>
                  <a:tcPr/>
                </a:tc>
                <a:tc gridSpan="2">
                  <a:txBody>
                    <a:bodyPr/>
                    <a:lstStyle/>
                    <a:p>
                      <a:pPr algn="ctr"/>
                      <a:r>
                        <a:rPr lang="en-US" sz="1100" b="1" dirty="0" smtClean="0"/>
                        <a:t>HMC1105</a:t>
                      </a:r>
                      <a:r>
                        <a:rPr lang="en-US" sz="1100" b="0" dirty="0" smtClean="0"/>
                        <a:t> (40 – 80 GHz </a:t>
                      </a:r>
                      <a:r>
                        <a:rPr lang="en-US" sz="1100" b="0" dirty="0" err="1" smtClean="0"/>
                        <a:t>F</a:t>
                      </a:r>
                      <a:r>
                        <a:rPr lang="en-US" sz="1100" b="0" baseline="-25000" dirty="0" err="1" smtClean="0"/>
                        <a:t>out</a:t>
                      </a:r>
                      <a:r>
                        <a:rPr lang="en-US" sz="1100" b="0" dirty="0" smtClean="0"/>
                        <a:t>) x2</a:t>
                      </a:r>
                      <a:endParaRPr lang="en-US" sz="1100" b="0" dirty="0"/>
                    </a:p>
                  </a:txBody>
                  <a:tcPr/>
                </a:tc>
                <a:tc hMerge="1">
                  <a:txBody>
                    <a:bodyPr/>
                    <a:lstStyle/>
                    <a:p>
                      <a:endParaRPr lang="en-US"/>
                    </a:p>
                  </a:txBody>
                  <a:tcPr/>
                </a:tc>
              </a:tr>
              <a:tr h="384314">
                <a:tc>
                  <a:txBody>
                    <a:bodyPr/>
                    <a:lstStyle/>
                    <a:p>
                      <a:r>
                        <a:rPr lang="en-US" sz="1100" b="1" dirty="0" smtClean="0"/>
                        <a:t>Mixer</a:t>
                      </a:r>
                      <a:endParaRPr lang="en-US" sz="1100" b="1" dirty="0"/>
                    </a:p>
                  </a:txBody>
                  <a:tcPr/>
                </a:tc>
                <a:tc>
                  <a:txBody>
                    <a:bodyPr/>
                    <a:lstStyle/>
                    <a:p>
                      <a:r>
                        <a:rPr lang="en-US" sz="1100" b="1" dirty="0" smtClean="0"/>
                        <a:t>HMC8193</a:t>
                      </a:r>
                      <a:r>
                        <a:rPr lang="en-US" sz="1100" b="0" baseline="0" dirty="0" smtClean="0"/>
                        <a:t> (2 – 8.5 GHz IQ)</a:t>
                      </a:r>
                    </a:p>
                    <a:p>
                      <a:r>
                        <a:rPr lang="en-US" sz="1100" b="1" baseline="0" dirty="0" smtClean="0"/>
                        <a:t>HMC787A</a:t>
                      </a:r>
                      <a:r>
                        <a:rPr lang="en-US" sz="1100" b="0" baseline="0" dirty="0" smtClean="0"/>
                        <a:t> (3 – 11 GHz DBL)</a:t>
                      </a:r>
                      <a:endParaRPr lang="en-US" sz="1100" b="0" dirty="0"/>
                    </a:p>
                  </a:txBody>
                  <a:tcPr/>
                </a:tc>
                <a:tc>
                  <a:txBody>
                    <a:bodyPr/>
                    <a:lstStyle/>
                    <a:p>
                      <a:r>
                        <a:rPr lang="en-US" sz="1100" b="1" dirty="0" smtClean="0"/>
                        <a:t>HMC8191</a:t>
                      </a:r>
                      <a:r>
                        <a:rPr lang="en-US" sz="1100" b="0" baseline="0" dirty="0" smtClean="0"/>
                        <a:t> (6 – 26.5 GHz IQ)</a:t>
                      </a:r>
                    </a:p>
                    <a:p>
                      <a:r>
                        <a:rPr lang="en-US" sz="1100" b="1" baseline="0" dirty="0" smtClean="0"/>
                        <a:t>HMC773A</a:t>
                      </a:r>
                      <a:r>
                        <a:rPr lang="en-US" sz="1100" b="0" baseline="0" dirty="0" smtClean="0"/>
                        <a:t> (6 – 26.5GHz DBL)</a:t>
                      </a:r>
                      <a:endParaRPr lang="en-US" sz="1100" b="0" dirty="0"/>
                    </a:p>
                  </a:txBody>
                  <a:tcPr/>
                </a:tc>
                <a:tc>
                  <a:txBody>
                    <a:bodyPr/>
                    <a:lstStyle/>
                    <a:p>
                      <a:r>
                        <a:rPr lang="en-US" sz="1100" b="1" dirty="0" smtClean="0"/>
                        <a:t>HMC1081</a:t>
                      </a:r>
                      <a:r>
                        <a:rPr lang="en-US" sz="1100" b="0" dirty="0" smtClean="0"/>
                        <a:t> (50</a:t>
                      </a:r>
                      <a:r>
                        <a:rPr lang="en-US" sz="1100" b="0" baseline="0" dirty="0" smtClean="0"/>
                        <a:t> – 75 GHz DBL)</a:t>
                      </a:r>
                      <a:endParaRPr lang="en-US" sz="1100"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t>HMC-MDB277</a:t>
                      </a:r>
                      <a:r>
                        <a:rPr lang="en-US" sz="1100" b="0" dirty="0" smtClean="0"/>
                        <a:t> (40 – 80 GHz </a:t>
                      </a:r>
                      <a:r>
                        <a:rPr lang="en-US" sz="1100" b="0" dirty="0" err="1" smtClean="0"/>
                        <a:t>F</a:t>
                      </a:r>
                      <a:r>
                        <a:rPr lang="en-US" sz="1100" b="0" baseline="-25000" dirty="0" err="1" smtClean="0"/>
                        <a:t>out</a:t>
                      </a:r>
                      <a:r>
                        <a:rPr lang="en-US" sz="1100" b="0" dirty="0" smtClean="0"/>
                        <a:t>) x2</a:t>
                      </a:r>
                    </a:p>
                    <a:p>
                      <a:endParaRPr lang="en-US" sz="1100" b="0" dirty="0"/>
                    </a:p>
                  </a:txBody>
                  <a:tcPr/>
                </a:tc>
              </a:tr>
              <a:tr h="384314">
                <a:tc>
                  <a:txBody>
                    <a:bodyPr/>
                    <a:lstStyle/>
                    <a:p>
                      <a:r>
                        <a:rPr lang="en-US" sz="1100" b="1" dirty="0" smtClean="0"/>
                        <a:t>Amplifier</a:t>
                      </a:r>
                    </a:p>
                  </a:txBody>
                  <a:tcPr/>
                </a:tc>
                <a:tc>
                  <a:txBody>
                    <a:bodyPr/>
                    <a:lstStyle/>
                    <a:p>
                      <a:r>
                        <a:rPr lang="en-US" sz="1100" b="1" dirty="0" smtClean="0"/>
                        <a:t>HMC788A</a:t>
                      </a:r>
                      <a:r>
                        <a:rPr lang="en-US" sz="1100" b="0" dirty="0" smtClean="0"/>
                        <a:t> (DC</a:t>
                      </a:r>
                      <a:r>
                        <a:rPr lang="en-US" sz="1100" b="0" baseline="0" dirty="0" smtClean="0"/>
                        <a:t> – 10 GHz)</a:t>
                      </a:r>
                      <a:endParaRPr lang="en-US" sz="1100" b="0" dirty="0"/>
                    </a:p>
                  </a:txBody>
                  <a:tcPr/>
                </a:tc>
                <a:tc>
                  <a:txBody>
                    <a:bodyPr/>
                    <a:lstStyle/>
                    <a:p>
                      <a:r>
                        <a:rPr lang="en-US" sz="1100" b="1" dirty="0" smtClean="0"/>
                        <a:t>HMC1082</a:t>
                      </a:r>
                      <a:r>
                        <a:rPr lang="en-US" sz="1100" b="0" dirty="0" smtClean="0"/>
                        <a:t> (5.5 – 18 GHz)</a:t>
                      </a:r>
                      <a:endParaRPr lang="en-US" sz="1100" b="0" dirty="0"/>
                    </a:p>
                  </a:txBody>
                  <a:tcPr/>
                </a:tc>
                <a:tc>
                  <a:txBody>
                    <a:bodyPr/>
                    <a:lstStyle/>
                    <a:p>
                      <a:r>
                        <a:rPr lang="en-US" sz="1100" b="1" dirty="0" smtClean="0"/>
                        <a:t>HMC1144 </a:t>
                      </a:r>
                      <a:r>
                        <a:rPr lang="en-US" sz="1100" b="0" dirty="0" smtClean="0"/>
                        <a:t>(40</a:t>
                      </a:r>
                      <a:r>
                        <a:rPr lang="en-US" sz="1100" b="0" baseline="0" dirty="0" smtClean="0"/>
                        <a:t> – 70 GHz)</a:t>
                      </a:r>
                    </a:p>
                    <a:p>
                      <a:r>
                        <a:rPr lang="en-US" sz="1100" b="1" dirty="0" smtClean="0"/>
                        <a:t>HMC-AUH312</a:t>
                      </a:r>
                      <a:r>
                        <a:rPr lang="en-US" sz="1100" b="0" dirty="0" smtClean="0"/>
                        <a:t> (0.5 – 80 GHz)</a:t>
                      </a:r>
                      <a:endParaRPr lang="en-US" sz="1100" b="0" dirty="0"/>
                    </a:p>
                  </a:txBody>
                  <a:tcPr/>
                </a:tc>
                <a:tc>
                  <a:txBody>
                    <a:bodyPr/>
                    <a:lstStyle/>
                    <a:p>
                      <a:r>
                        <a:rPr lang="en-US" sz="1100" b="1" dirty="0" smtClean="0"/>
                        <a:t>HMC-AUH320 </a:t>
                      </a:r>
                      <a:r>
                        <a:rPr lang="en-US" sz="1100" b="0" dirty="0" smtClean="0"/>
                        <a:t>(71</a:t>
                      </a:r>
                      <a:r>
                        <a:rPr lang="en-US" sz="1100" b="0" baseline="0" dirty="0" smtClean="0"/>
                        <a:t> – 86 GHz)</a:t>
                      </a:r>
                    </a:p>
                  </a:txBody>
                  <a:tcPr/>
                </a:tc>
              </a:tr>
              <a:tr h="329412">
                <a:tc>
                  <a:txBody>
                    <a:bodyPr/>
                    <a:lstStyle/>
                    <a:p>
                      <a:r>
                        <a:rPr lang="en-US" sz="1100" b="1" dirty="0" smtClean="0"/>
                        <a:t>LNA</a:t>
                      </a:r>
                      <a:endParaRPr lang="en-US" sz="1100" b="1" dirty="0"/>
                    </a:p>
                  </a:txBody>
                  <a:tcPr/>
                </a:tc>
                <a:tc gridSpan="2">
                  <a:txBody>
                    <a:bodyPr/>
                    <a:lstStyle/>
                    <a:p>
                      <a:pPr algn="ctr"/>
                      <a:r>
                        <a:rPr lang="en-US" sz="1100" b="1" dirty="0" smtClean="0"/>
                        <a:t>HMC1049</a:t>
                      </a:r>
                      <a:r>
                        <a:rPr lang="en-US" sz="1100" b="0" dirty="0" smtClean="0"/>
                        <a:t> (0.3 – 20 GHz)</a:t>
                      </a:r>
                      <a:endParaRPr lang="en-US" sz="1100" b="0" dirty="0"/>
                    </a:p>
                  </a:txBody>
                  <a:tcPr/>
                </a:tc>
                <a:tc hMerge="1">
                  <a:txBody>
                    <a:bodyPr/>
                    <a:lstStyle/>
                    <a:p>
                      <a:endParaRPr lang="en-US"/>
                    </a:p>
                  </a:txBody>
                  <a:tcPr/>
                </a:tc>
                <a:tc>
                  <a:txBody>
                    <a:bodyPr/>
                    <a:lstStyle/>
                    <a:p>
                      <a:r>
                        <a:rPr lang="en-US" sz="1100" b="1" dirty="0" smtClean="0"/>
                        <a:t>HMC-ALH382</a:t>
                      </a:r>
                      <a:r>
                        <a:rPr lang="en-US" sz="1100" b="0" dirty="0" smtClean="0"/>
                        <a:t> (57 – 65 GHz)</a:t>
                      </a:r>
                    </a:p>
                  </a:txBody>
                  <a:tcPr/>
                </a:tc>
                <a:tc>
                  <a:txBody>
                    <a:bodyPr/>
                    <a:lstStyle/>
                    <a:p>
                      <a:r>
                        <a:rPr lang="en-US" sz="1100" b="1" dirty="0" smtClean="0"/>
                        <a:t>HMC-ALH509 </a:t>
                      </a:r>
                      <a:r>
                        <a:rPr lang="en-US" sz="1100" b="0" dirty="0" smtClean="0"/>
                        <a:t>(71</a:t>
                      </a:r>
                      <a:r>
                        <a:rPr lang="en-US" sz="1100" b="0" baseline="0" dirty="0" smtClean="0"/>
                        <a:t> – 86 GHz)</a:t>
                      </a:r>
                    </a:p>
                    <a:p>
                      <a:r>
                        <a:rPr lang="en-US" sz="1100" b="1" dirty="0" smtClean="0"/>
                        <a:t>HMC-ALH508</a:t>
                      </a:r>
                      <a:r>
                        <a:rPr lang="en-US" sz="1100" b="0" dirty="0" smtClean="0"/>
                        <a:t> (71 – 86 GHz)</a:t>
                      </a:r>
                    </a:p>
                  </a:txBody>
                  <a:tcPr/>
                </a:tc>
              </a:tr>
              <a:tr h="329412">
                <a:tc>
                  <a:txBody>
                    <a:bodyPr/>
                    <a:lstStyle/>
                    <a:p>
                      <a:r>
                        <a:rPr lang="en-US" sz="1100" b="1" dirty="0" smtClean="0"/>
                        <a:t>Attenuator</a:t>
                      </a:r>
                      <a:endParaRPr lang="en-US" sz="1100" b="1" dirty="0"/>
                    </a:p>
                  </a:txBody>
                  <a:tcPr/>
                </a:tc>
                <a:tc gridSpan="2">
                  <a:txBody>
                    <a:bodyPr/>
                    <a:lstStyle/>
                    <a:p>
                      <a:pPr algn="ctr"/>
                      <a:r>
                        <a:rPr lang="en-US" sz="1100" b="1" dirty="0" smtClean="0"/>
                        <a:t>HMC424A</a:t>
                      </a:r>
                      <a:r>
                        <a:rPr lang="en-US" sz="1100" b="0" dirty="0" smtClean="0"/>
                        <a:t> (DC – 13 GHz</a:t>
                      </a:r>
                      <a:r>
                        <a:rPr lang="en-US" sz="1100" b="0" baseline="0" dirty="0" smtClean="0"/>
                        <a:t>)</a:t>
                      </a:r>
                      <a:endParaRPr lang="en-US" sz="1100" b="0" dirty="0"/>
                    </a:p>
                  </a:txBody>
                  <a:tcPr/>
                </a:tc>
                <a:tc hMerge="1">
                  <a:txBody>
                    <a:bodyPr/>
                    <a:lstStyle/>
                    <a:p>
                      <a:endParaRPr lang="en-US"/>
                    </a:p>
                  </a:txBody>
                  <a:tcPr/>
                </a:tc>
                <a:tc>
                  <a:txBody>
                    <a:bodyPr/>
                    <a:lstStyle/>
                    <a:p>
                      <a:endParaRPr lang="en-US" sz="1100" b="0" dirty="0"/>
                    </a:p>
                  </a:txBody>
                  <a:tcPr/>
                </a:tc>
                <a:tc>
                  <a:txBody>
                    <a:bodyPr/>
                    <a:lstStyle/>
                    <a:p>
                      <a:endParaRPr lang="en-US" sz="1100" dirty="0"/>
                    </a:p>
                  </a:txBody>
                  <a:tcPr/>
                </a:tc>
              </a:tr>
              <a:tr h="329412">
                <a:tc>
                  <a:txBody>
                    <a:bodyPr/>
                    <a:lstStyle/>
                    <a:p>
                      <a:r>
                        <a:rPr lang="en-US" sz="1100" b="1" dirty="0" smtClean="0"/>
                        <a:t>Switch</a:t>
                      </a:r>
                      <a:endParaRPr lang="en-US" sz="1100" b="1" dirty="0"/>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t>HMC1118</a:t>
                      </a:r>
                      <a:r>
                        <a:rPr lang="en-US" sz="1100" b="0" baseline="0" dirty="0" smtClean="0"/>
                        <a:t> (13 GHz SPDT)</a:t>
                      </a:r>
                      <a:endParaRPr lang="en-US" sz="1100" b="0" dirty="0"/>
                    </a:p>
                  </a:txBody>
                  <a:tcPr/>
                </a:tc>
                <a:tc hMerge="1">
                  <a:txBody>
                    <a:bodyPr/>
                    <a:lstStyle/>
                    <a:p>
                      <a:endParaRPr lang="en-US"/>
                    </a:p>
                  </a:txBody>
                  <a:tcPr/>
                </a:tc>
                <a:tc>
                  <a:txBody>
                    <a:bodyPr/>
                    <a:lstStyle/>
                    <a:p>
                      <a:endParaRPr lang="en-US" sz="1100" b="0" dirty="0"/>
                    </a:p>
                  </a:txBody>
                  <a:tcPr/>
                </a:tc>
                <a:tc>
                  <a:txBody>
                    <a:bodyPr/>
                    <a:lstStyle/>
                    <a:p>
                      <a:endParaRPr lang="en-US" sz="1100" dirty="0"/>
                    </a:p>
                  </a:txBody>
                  <a:tcPr/>
                </a:tc>
              </a:tr>
            </a:tbl>
          </a:graphicData>
        </a:graphic>
      </p:graphicFrame>
      <p:pic>
        <p:nvPicPr>
          <p:cNvPr id="10" name="Picture 9"/>
          <p:cNvPicPr>
            <a:picLocks noChangeAspect="1"/>
          </p:cNvPicPr>
          <p:nvPr/>
        </p:nvPicPr>
        <p:blipFill>
          <a:blip r:embed="rId2"/>
          <a:stretch>
            <a:fillRect/>
          </a:stretch>
        </p:blipFill>
        <p:spPr>
          <a:xfrm>
            <a:off x="3416531" y="4799280"/>
            <a:ext cx="5682636" cy="1881143"/>
          </a:xfrm>
          <a:prstGeom prst="rect">
            <a:avLst/>
          </a:prstGeom>
        </p:spPr>
      </p:pic>
      <p:sp>
        <p:nvSpPr>
          <p:cNvPr id="12" name="Footer Placeholder 5"/>
          <p:cNvSpPr txBox="1">
            <a:spLocks/>
          </p:cNvSpPr>
          <p:nvPr/>
        </p:nvSpPr>
        <p:spPr>
          <a:xfrm>
            <a:off x="825841" y="6447776"/>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14203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smtClean="0"/>
              <a:t>Go to Market Plan</a:t>
            </a:r>
            <a:endParaRPr lang="en-US" sz="3600" dirty="0"/>
          </a:p>
        </p:txBody>
      </p:sp>
      <p:sp>
        <p:nvSpPr>
          <p:cNvPr id="3" name="Content Placeholder 2"/>
          <p:cNvSpPr>
            <a:spLocks noGrp="1"/>
          </p:cNvSpPr>
          <p:nvPr>
            <p:ph idx="1"/>
          </p:nvPr>
        </p:nvSpPr>
        <p:spPr>
          <a:xfrm>
            <a:off x="289256" y="1214648"/>
            <a:ext cx="11613487" cy="5620114"/>
          </a:xfrm>
        </p:spPr>
        <p:txBody>
          <a:bodyPr>
            <a:normAutofit fontScale="47500" lnSpcReduction="20000"/>
          </a:bodyPr>
          <a:lstStyle/>
          <a:p>
            <a:r>
              <a:rPr lang="en-US" sz="3800" b="1" dirty="0" smtClean="0"/>
              <a:t>Provide Basic Introduction to RADAR  </a:t>
            </a:r>
            <a:endParaRPr lang="en-US" sz="3800" b="1" dirty="0"/>
          </a:p>
          <a:p>
            <a:r>
              <a:rPr lang="en-US" sz="3800" b="1" dirty="0" smtClean="0"/>
              <a:t>Introduction </a:t>
            </a:r>
            <a:r>
              <a:rPr lang="en-US" sz="3800" b="1" dirty="0"/>
              <a:t>to 24 GHz RADAR </a:t>
            </a:r>
            <a:r>
              <a:rPr lang="en-US" sz="3800" b="1" dirty="0" smtClean="0"/>
              <a:t>&amp; Emerging Commercial Sensing applications</a:t>
            </a:r>
            <a:endParaRPr lang="en-US" sz="3800" b="1" dirty="0"/>
          </a:p>
          <a:p>
            <a:r>
              <a:rPr lang="en-US" sz="3800" b="1" dirty="0" smtClean="0"/>
              <a:t>Produce 24 </a:t>
            </a:r>
            <a:r>
              <a:rPr lang="en-US" sz="3800" b="1" dirty="0"/>
              <a:t>GHz RADAR </a:t>
            </a:r>
            <a:r>
              <a:rPr lang="en-US" sz="3800" b="1" dirty="0" smtClean="0"/>
              <a:t>Full </a:t>
            </a:r>
            <a:r>
              <a:rPr lang="en-US" sz="3800" b="1" dirty="0"/>
              <a:t>S</a:t>
            </a:r>
            <a:r>
              <a:rPr lang="en-US" sz="3800" b="1" dirty="0" smtClean="0"/>
              <a:t>ignal </a:t>
            </a:r>
            <a:r>
              <a:rPr lang="en-US" sz="3800" b="1" dirty="0"/>
              <a:t>C</a:t>
            </a:r>
            <a:r>
              <a:rPr lang="en-US" sz="3800" b="1" dirty="0" smtClean="0"/>
              <a:t>hain diagram</a:t>
            </a:r>
          </a:p>
          <a:p>
            <a:pPr lvl="1"/>
            <a:r>
              <a:rPr lang="en-US" sz="3400" dirty="0" smtClean="0"/>
              <a:t>24 </a:t>
            </a:r>
            <a:r>
              <a:rPr lang="en-US" sz="3400" dirty="0"/>
              <a:t>GHz </a:t>
            </a:r>
            <a:r>
              <a:rPr lang="en-US" sz="3400" dirty="0" smtClean="0"/>
              <a:t>Radar Signal chain Product Detail overview</a:t>
            </a:r>
          </a:p>
          <a:p>
            <a:pPr lvl="1"/>
            <a:r>
              <a:rPr lang="en-IE" sz="3400" dirty="0" smtClean="0"/>
              <a:t>Product &amp; Application </a:t>
            </a:r>
            <a:r>
              <a:rPr lang="en-IE" sz="3400" dirty="0"/>
              <a:t>L</a:t>
            </a:r>
            <a:r>
              <a:rPr lang="en-IE" sz="3400" dirty="0" smtClean="0"/>
              <a:t>evel Value Proposition </a:t>
            </a:r>
            <a:r>
              <a:rPr lang="en-IE" sz="3400" dirty="0"/>
              <a:t>B</a:t>
            </a:r>
            <a:r>
              <a:rPr lang="en-IE" sz="3400" dirty="0" smtClean="0"/>
              <a:t>enefits</a:t>
            </a:r>
            <a:endParaRPr lang="en-US" sz="3400" dirty="0" smtClean="0"/>
          </a:p>
          <a:p>
            <a:pPr lvl="1"/>
            <a:r>
              <a:rPr lang="en-US" sz="3400" dirty="0" smtClean="0"/>
              <a:t>Highlight Broad </a:t>
            </a:r>
            <a:r>
              <a:rPr lang="en-US" sz="3400" dirty="0"/>
              <a:t>market </a:t>
            </a:r>
            <a:r>
              <a:rPr lang="en-US" sz="3400" dirty="0" smtClean="0"/>
              <a:t>24G RADAR application use cases</a:t>
            </a:r>
            <a:endParaRPr lang="en-US" sz="2900" dirty="0"/>
          </a:p>
          <a:p>
            <a:r>
              <a:rPr lang="en-US" sz="3800" b="1" dirty="0" smtClean="0"/>
              <a:t>Marketing &amp; Application Collateral available on ADI product </a:t>
            </a:r>
            <a:r>
              <a:rPr lang="en-US" sz="3800" b="1" dirty="0" smtClean="0">
                <a:hlinkClick r:id="rId3"/>
              </a:rPr>
              <a:t>web sites </a:t>
            </a:r>
            <a:endParaRPr lang="en-US" sz="3800" b="1" dirty="0" smtClean="0"/>
          </a:p>
          <a:p>
            <a:pPr lvl="1"/>
            <a:r>
              <a:rPr lang="en-US" sz="3400" b="1" dirty="0" smtClean="0"/>
              <a:t>Customer Engagement &amp; Next Steps</a:t>
            </a:r>
          </a:p>
          <a:p>
            <a:pPr lvl="2"/>
            <a:r>
              <a:rPr lang="en-US" sz="2900" dirty="0" smtClean="0"/>
              <a:t>EVB </a:t>
            </a:r>
            <a:r>
              <a:rPr lang="en-US" sz="2900" dirty="0"/>
              <a:t>Hardware </a:t>
            </a:r>
          </a:p>
          <a:p>
            <a:pPr lvl="3"/>
            <a:r>
              <a:rPr lang="en-US" sz="2900" dirty="0"/>
              <a:t>Radar Product Eval </a:t>
            </a:r>
            <a:r>
              <a:rPr lang="en-US" sz="2900" dirty="0" smtClean="0"/>
              <a:t>boards </a:t>
            </a:r>
            <a:r>
              <a:rPr lang="en-US" sz="2900" dirty="0"/>
              <a:t>ready to order &amp; available. Details on </a:t>
            </a:r>
            <a:r>
              <a:rPr lang="en-US" sz="2900" dirty="0" smtClean="0"/>
              <a:t>product </a:t>
            </a:r>
            <a:r>
              <a:rPr lang="en-US" sz="2900" dirty="0"/>
              <a:t>WEB sites </a:t>
            </a:r>
          </a:p>
          <a:p>
            <a:pPr lvl="3"/>
            <a:r>
              <a:rPr lang="en-US" sz="2900" dirty="0"/>
              <a:t>24G System Eval board ready to order &amp; available. Details on </a:t>
            </a:r>
            <a:r>
              <a:rPr lang="en-US" sz="2900" dirty="0" smtClean="0"/>
              <a:t>product </a:t>
            </a:r>
            <a:r>
              <a:rPr lang="en-US" sz="2900" dirty="0"/>
              <a:t>WEB sites</a:t>
            </a:r>
            <a:endParaRPr lang="en-US" sz="2900" dirty="0" smtClean="0"/>
          </a:p>
          <a:p>
            <a:pPr lvl="2">
              <a:lnSpc>
                <a:spcPct val="80000"/>
              </a:lnSpc>
            </a:pPr>
            <a:r>
              <a:rPr lang="en-US" altLang="zh-CN" sz="2900" dirty="0" smtClean="0">
                <a:ea typeface="宋体" pitchFamily="2" charset="-122"/>
              </a:rPr>
              <a:t>Product Application </a:t>
            </a:r>
            <a:r>
              <a:rPr lang="en-US" altLang="zh-CN" sz="2900" dirty="0">
                <a:ea typeface="宋体" pitchFamily="2" charset="-122"/>
              </a:rPr>
              <a:t>Notes</a:t>
            </a:r>
          </a:p>
          <a:p>
            <a:pPr lvl="2">
              <a:lnSpc>
                <a:spcPct val="80000"/>
              </a:lnSpc>
            </a:pPr>
            <a:r>
              <a:rPr lang="en-US" altLang="zh-CN" sz="2900" dirty="0">
                <a:ea typeface="宋体" pitchFamily="2" charset="-122"/>
              </a:rPr>
              <a:t>Product Briefs</a:t>
            </a:r>
          </a:p>
          <a:p>
            <a:pPr lvl="2">
              <a:lnSpc>
                <a:spcPct val="80000"/>
              </a:lnSpc>
            </a:pPr>
            <a:r>
              <a:rPr lang="en-US" altLang="zh-CN" sz="2900" dirty="0">
                <a:ea typeface="宋体" pitchFamily="2" charset="-122"/>
              </a:rPr>
              <a:t>Datasheets</a:t>
            </a:r>
          </a:p>
          <a:p>
            <a:pPr lvl="2">
              <a:lnSpc>
                <a:spcPct val="80000"/>
              </a:lnSpc>
            </a:pPr>
            <a:r>
              <a:rPr lang="en-US" altLang="zh-CN" sz="2900" dirty="0">
                <a:ea typeface="宋体" pitchFamily="2" charset="-122"/>
              </a:rPr>
              <a:t>Product and Application </a:t>
            </a:r>
            <a:r>
              <a:rPr lang="en-US" altLang="zh-CN" sz="2900" dirty="0" smtClean="0">
                <a:ea typeface="宋体" pitchFamily="2" charset="-122"/>
              </a:rPr>
              <a:t>promotion videos</a:t>
            </a:r>
            <a:endParaRPr lang="en-US" altLang="zh-CN" sz="2900" dirty="0">
              <a:ea typeface="宋体" pitchFamily="2" charset="-122"/>
            </a:endParaRPr>
          </a:p>
          <a:p>
            <a:pPr lvl="2">
              <a:lnSpc>
                <a:spcPct val="80000"/>
              </a:lnSpc>
            </a:pPr>
            <a:r>
              <a:rPr lang="en-IE" altLang="zh-CN" sz="2900" dirty="0">
                <a:ea typeface="宋体" pitchFamily="2" charset="-122"/>
              </a:rPr>
              <a:t>Radar Signal chain </a:t>
            </a:r>
            <a:r>
              <a:rPr lang="en-IE" altLang="zh-CN" sz="2900" dirty="0" smtClean="0">
                <a:ea typeface="宋体" pitchFamily="2" charset="-122"/>
              </a:rPr>
              <a:t>CFTL</a:t>
            </a:r>
          </a:p>
          <a:p>
            <a:pPr lvl="2"/>
            <a:r>
              <a:rPr lang="en-US" sz="2900" dirty="0"/>
              <a:t>24 GHz RADAR Sensor Eval Kit HW/SW </a:t>
            </a:r>
            <a:r>
              <a:rPr lang="en-US" sz="2900" dirty="0" smtClean="0"/>
              <a:t>(Sensor eval platform </a:t>
            </a:r>
            <a:r>
              <a:rPr lang="en-US" sz="2900" dirty="0"/>
              <a:t>- DemoRAD)</a:t>
            </a:r>
          </a:p>
          <a:p>
            <a:pPr lvl="3"/>
            <a:r>
              <a:rPr lang="en-US" sz="2900" dirty="0"/>
              <a:t>Demorad Kit ready to order &amp; available. Details on all product WEB sites</a:t>
            </a:r>
            <a:endParaRPr lang="en-US" altLang="zh-CN" sz="2900" dirty="0">
              <a:ea typeface="宋体" pitchFamily="2" charset="-122"/>
            </a:endParaRPr>
          </a:p>
          <a:p>
            <a:pPr lvl="2"/>
            <a:r>
              <a:rPr lang="en-IE" sz="2900" dirty="0" smtClean="0"/>
              <a:t>24G Radar Technical </a:t>
            </a:r>
            <a:r>
              <a:rPr lang="en-IE" sz="2900" dirty="0"/>
              <a:t>articles </a:t>
            </a:r>
            <a:endParaRPr lang="en-IE" sz="2900" dirty="0" smtClean="0"/>
          </a:p>
          <a:p>
            <a:r>
              <a:rPr lang="en-US" sz="3800" b="1" dirty="0" smtClean="0"/>
              <a:t>Customer Application Support </a:t>
            </a:r>
          </a:p>
          <a:p>
            <a:pPr lvl="1">
              <a:lnSpc>
                <a:spcPct val="80000"/>
              </a:lnSpc>
            </a:pPr>
            <a:r>
              <a:rPr lang="en-US" altLang="zh-CN" sz="3400" dirty="0" err="1">
                <a:solidFill>
                  <a:schemeClr val="tx1"/>
                </a:solidFill>
                <a:ea typeface="宋体" pitchFamily="2" charset="-122"/>
              </a:rPr>
              <a:t>EngineerZone</a:t>
            </a:r>
            <a:r>
              <a:rPr lang="en-US" altLang="zh-CN" sz="3400" dirty="0">
                <a:solidFill>
                  <a:schemeClr val="tx1"/>
                </a:solidFill>
                <a:ea typeface="宋体" pitchFamily="2" charset="-122"/>
              </a:rPr>
              <a:t> Support Community  </a:t>
            </a:r>
            <a:r>
              <a:rPr lang="en-US" altLang="zh-CN" sz="3400" dirty="0">
                <a:ea typeface="宋体" pitchFamily="2" charset="-122"/>
                <a:hlinkClick r:id="rId4"/>
              </a:rPr>
              <a:t>https://</a:t>
            </a:r>
            <a:r>
              <a:rPr lang="en-US" altLang="zh-CN" sz="3400" dirty="0" smtClean="0">
                <a:ea typeface="宋体" pitchFamily="2" charset="-122"/>
                <a:hlinkClick r:id="rId4"/>
              </a:rPr>
              <a:t>ez.analog.com/welcome</a:t>
            </a:r>
            <a:endParaRPr lang="en-US" altLang="zh-CN" sz="3400" dirty="0" smtClean="0">
              <a:ea typeface="宋体" pitchFamily="2" charset="-122"/>
            </a:endParaRPr>
          </a:p>
          <a:p>
            <a:pPr lvl="1">
              <a:lnSpc>
                <a:spcPct val="80000"/>
              </a:lnSpc>
            </a:pPr>
            <a:r>
              <a:rPr lang="en-IE" altLang="zh-CN" sz="3400" dirty="0" smtClean="0">
                <a:ea typeface="宋体" pitchFamily="2" charset="-122"/>
              </a:rPr>
              <a:t>IDH </a:t>
            </a:r>
            <a:r>
              <a:rPr lang="en-IE" altLang="zh-CN" sz="3400" dirty="0" err="1" smtClean="0">
                <a:ea typeface="宋体" pitchFamily="2" charset="-122"/>
              </a:rPr>
              <a:t>Partnerzone</a:t>
            </a:r>
            <a:r>
              <a:rPr lang="en-IE" altLang="zh-CN" sz="3400" dirty="0" smtClean="0">
                <a:ea typeface="宋体" pitchFamily="2" charset="-122"/>
              </a:rPr>
              <a:t> Support</a:t>
            </a:r>
            <a:endParaRPr lang="en-US" altLang="zh-CN" sz="3400" dirty="0">
              <a:ea typeface="宋体" pitchFamily="2" charset="-122"/>
            </a:endParaRPr>
          </a:p>
          <a:p>
            <a:r>
              <a:rPr lang="en-IE" sz="3800" b="1" dirty="0" smtClean="0"/>
              <a:t>Product book pricing available on Product WEB site  </a:t>
            </a:r>
            <a:endParaRPr lang="en-US" sz="3800" b="1" dirty="0" smtClean="0"/>
          </a:p>
          <a:p>
            <a:pPr lvl="1"/>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53</a:t>
            </a:fld>
            <a:endParaRPr lang="en-US" dirty="0"/>
          </a:p>
        </p:txBody>
      </p:sp>
      <p:sp>
        <p:nvSpPr>
          <p:cNvPr id="5" name="Footer Placeholder 4"/>
          <p:cNvSpPr>
            <a:spLocks noGrp="1"/>
          </p:cNvSpPr>
          <p:nvPr>
            <p:ph type="ftr" sz="quarter" idx="3"/>
          </p:nvPr>
        </p:nvSpPr>
        <p:spPr>
          <a:xfrm>
            <a:off x="6704616" y="6488818"/>
            <a:ext cx="4858995" cy="324780"/>
          </a:xfrm>
        </p:spPr>
        <p:txBody>
          <a:bodyPr/>
          <a:lstStyle/>
          <a:p>
            <a:r>
              <a:rPr lang="en-US" dirty="0" smtClean="0"/>
              <a:t>Analog Devices confidential Information—</a:t>
            </a:r>
            <a:endParaRPr lang="en-US" dirty="0"/>
          </a:p>
        </p:txBody>
      </p:sp>
      <p:pic>
        <p:nvPicPr>
          <p:cNvPr id="6" name="Content Placeholder 5"/>
          <p:cNvPicPr>
            <a:picLocks noChangeAspect="1"/>
          </p:cNvPicPr>
          <p:nvPr/>
        </p:nvPicPr>
        <p:blipFill>
          <a:blip r:embed="rId5"/>
          <a:stretch>
            <a:fillRect/>
          </a:stretch>
        </p:blipFill>
        <p:spPr>
          <a:xfrm>
            <a:off x="7853640" y="3211367"/>
            <a:ext cx="4327718" cy="2564169"/>
          </a:xfrm>
          <a:prstGeom prst="rect">
            <a:avLst/>
          </a:prstGeom>
        </p:spPr>
      </p:pic>
      <p:sp>
        <p:nvSpPr>
          <p:cNvPr id="7" name="Rectangle 6"/>
          <p:cNvSpPr/>
          <p:nvPr/>
        </p:nvSpPr>
        <p:spPr>
          <a:xfrm>
            <a:off x="9241617" y="1279101"/>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
        <p:nvSpPr>
          <p:cNvPr id="8" name="Rectangle 7"/>
          <p:cNvSpPr/>
          <p:nvPr/>
        </p:nvSpPr>
        <p:spPr>
          <a:xfrm>
            <a:off x="9252260" y="911981"/>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
        <p:nvSpPr>
          <p:cNvPr id="9" name="Rectangle 8"/>
          <p:cNvSpPr/>
          <p:nvPr/>
        </p:nvSpPr>
        <p:spPr>
          <a:xfrm>
            <a:off x="9252260" y="1660364"/>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
        <p:nvSpPr>
          <p:cNvPr id="10" name="Rectangle 9"/>
          <p:cNvSpPr/>
          <p:nvPr/>
        </p:nvSpPr>
        <p:spPr>
          <a:xfrm>
            <a:off x="9252260" y="2702281"/>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
        <p:nvSpPr>
          <p:cNvPr id="11" name="Rectangle 10"/>
          <p:cNvSpPr/>
          <p:nvPr/>
        </p:nvSpPr>
        <p:spPr>
          <a:xfrm>
            <a:off x="9241618" y="6116977"/>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
        <p:nvSpPr>
          <p:cNvPr id="12" name="Rectangle 11"/>
          <p:cNvSpPr/>
          <p:nvPr/>
        </p:nvSpPr>
        <p:spPr>
          <a:xfrm>
            <a:off x="9236481" y="5686565"/>
            <a:ext cx="538930" cy="646331"/>
          </a:xfrm>
          <a:prstGeom prst="rect">
            <a:avLst/>
          </a:prstGeom>
        </p:spPr>
        <p:txBody>
          <a:bodyPr wrap="none">
            <a:spAutoFit/>
          </a:bodyPr>
          <a:lstStyle/>
          <a:p>
            <a:r>
              <a:rPr lang="en-US" sz="3600" b="1" dirty="0">
                <a:solidFill>
                  <a:srgbClr val="00B050"/>
                </a:solidFill>
                <a:latin typeface="Calibri" panose="020F0502020204030204" pitchFamily="34" charset="0"/>
                <a:ea typeface="SimSun" panose="02010600030101010101" pitchFamily="2" charset="-122"/>
                <a:sym typeface="Wingdings 2" panose="05020102010507070707" pitchFamily="18" charset="2"/>
              </a:rPr>
              <a:t></a:t>
            </a:r>
            <a:endParaRPr lang="en-US" sz="3600" b="1" dirty="0">
              <a:solidFill>
                <a:srgbClr val="00B050"/>
              </a:solidFill>
              <a:latin typeface="Calibri" panose="020F0502020204030204" pitchFamily="34" charset="0"/>
              <a:ea typeface="SimSun" panose="02010600030101010101" pitchFamily="2" charset="-122"/>
            </a:endParaRPr>
          </a:p>
        </p:txBody>
      </p:sp>
    </p:spTree>
    <p:extLst>
      <p:ext uri="{BB962C8B-B14F-4D97-AF65-F5344CB8AC3E}">
        <p14:creationId xmlns:p14="http://schemas.microsoft.com/office/powerpoint/2010/main" val="4236268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ea typeface="宋体" pitchFamily="2" charset="-122"/>
              </a:rPr>
              <a:t>RF &amp; Microwave Resources</a:t>
            </a:r>
            <a:r>
              <a:rPr lang="en-US" altLang="zh-CN" dirty="0">
                <a:ea typeface="宋体" pitchFamily="2" charset="-122"/>
              </a:rPr>
              <a:t/>
            </a:r>
            <a:br>
              <a:rPr lang="en-US" altLang="zh-CN" dirty="0">
                <a:ea typeface="宋体" pitchFamily="2" charset="-122"/>
              </a:rPr>
            </a:br>
            <a:r>
              <a:rPr lang="en-US" altLang="zh-CN" dirty="0" smtClean="0">
                <a:ea typeface="宋体" pitchFamily="2" charset="-122"/>
              </a:rPr>
              <a:t>www.analog.com/ </a:t>
            </a:r>
            <a:endParaRPr lang="en-US" dirty="0"/>
          </a:p>
        </p:txBody>
      </p:sp>
      <p:sp>
        <p:nvSpPr>
          <p:cNvPr id="3" name="Content Placeholder 2"/>
          <p:cNvSpPr>
            <a:spLocks noGrp="1"/>
          </p:cNvSpPr>
          <p:nvPr>
            <p:ph idx="1"/>
          </p:nvPr>
        </p:nvSpPr>
        <p:spPr>
          <a:xfrm>
            <a:off x="355600" y="1219200"/>
            <a:ext cx="11836400" cy="4762500"/>
          </a:xfrm>
        </p:spPr>
        <p:txBody>
          <a:bodyPr>
            <a:normAutofit fontScale="55000" lnSpcReduction="20000"/>
          </a:bodyPr>
          <a:lstStyle/>
          <a:p>
            <a:pPr>
              <a:lnSpc>
                <a:spcPct val="80000"/>
              </a:lnSpc>
              <a:buNone/>
            </a:pPr>
            <a:r>
              <a:rPr lang="en-US" altLang="zh-CN" dirty="0">
                <a:ea typeface="宋体" pitchFamily="2" charset="-122"/>
              </a:rPr>
              <a:t>Visit the web to view: </a:t>
            </a:r>
            <a:endParaRPr lang="en-US" altLang="zh-CN" dirty="0" smtClean="0">
              <a:ea typeface="宋体" pitchFamily="2" charset="-122"/>
            </a:endParaRPr>
          </a:p>
          <a:p>
            <a:pPr>
              <a:lnSpc>
                <a:spcPct val="80000"/>
              </a:lnSpc>
              <a:buNone/>
            </a:pPr>
            <a:r>
              <a:rPr lang="en-US" altLang="zh-CN" dirty="0">
                <a:ea typeface="宋体" pitchFamily="2" charset="-122"/>
                <a:hlinkClick r:id="rId2"/>
              </a:rPr>
              <a:t>http://</a:t>
            </a:r>
            <a:r>
              <a:rPr lang="en-US" altLang="zh-CN" dirty="0" smtClean="0">
                <a:ea typeface="宋体" pitchFamily="2" charset="-122"/>
                <a:hlinkClick r:id="rId2"/>
              </a:rPr>
              <a:t>www.analog.com/en/index.html</a:t>
            </a:r>
            <a:endParaRPr lang="en-US" altLang="zh-CN" dirty="0" smtClean="0">
              <a:ea typeface="宋体" pitchFamily="2" charset="-122"/>
            </a:endParaRPr>
          </a:p>
          <a:p>
            <a:pPr>
              <a:lnSpc>
                <a:spcPct val="80000"/>
              </a:lnSpc>
              <a:buNone/>
            </a:pPr>
            <a:endParaRPr lang="en-US" altLang="zh-CN" dirty="0" smtClean="0">
              <a:ea typeface="宋体" pitchFamily="2" charset="-122"/>
            </a:endParaRPr>
          </a:p>
          <a:p>
            <a:pPr>
              <a:lnSpc>
                <a:spcPct val="80000"/>
              </a:lnSpc>
              <a:buNone/>
            </a:pPr>
            <a:r>
              <a:rPr lang="en-US" b="1" dirty="0" smtClean="0"/>
              <a:t>24 GHz </a:t>
            </a:r>
            <a:r>
              <a:rPr lang="en-US" b="1" dirty="0"/>
              <a:t>Multi-channel Radar and Sensor Solution</a:t>
            </a:r>
            <a:endParaRPr lang="en-US" altLang="zh-CN" dirty="0" smtClean="0">
              <a:ea typeface="宋体" pitchFamily="2" charset="-122"/>
            </a:endParaRPr>
          </a:p>
          <a:p>
            <a:pPr marL="0" indent="0">
              <a:lnSpc>
                <a:spcPct val="80000"/>
              </a:lnSpc>
              <a:buNone/>
            </a:pPr>
            <a:r>
              <a:rPr lang="en-US" altLang="zh-CN" sz="1900" dirty="0">
                <a:ea typeface="宋体" pitchFamily="2" charset="-122"/>
                <a:hlinkClick r:id="rId3"/>
              </a:rPr>
              <a:t>http://</a:t>
            </a:r>
            <a:r>
              <a:rPr lang="en-US" altLang="zh-CN" sz="1900" dirty="0" smtClean="0">
                <a:ea typeface="宋体" pitchFamily="2" charset="-122"/>
                <a:hlinkClick r:id="rId3"/>
              </a:rPr>
              <a:t>www.analog.com/en/education/education-library/videos/4939173758001.html</a:t>
            </a:r>
          </a:p>
          <a:p>
            <a:pPr marL="0" indent="0">
              <a:lnSpc>
                <a:spcPct val="80000"/>
              </a:lnSpc>
              <a:buNone/>
            </a:pPr>
            <a:endParaRPr lang="en-US" altLang="zh-CN" sz="1900" dirty="0" smtClean="0">
              <a:ea typeface="宋体" pitchFamily="2" charset="-122"/>
              <a:hlinkClick r:id="rId3"/>
            </a:endParaRPr>
          </a:p>
          <a:p>
            <a:pPr marL="0" indent="0">
              <a:lnSpc>
                <a:spcPct val="80000"/>
              </a:lnSpc>
              <a:buNone/>
            </a:pPr>
            <a:r>
              <a:rPr lang="en-US" b="1" dirty="0" smtClean="0"/>
              <a:t>24 GHz </a:t>
            </a:r>
            <a:r>
              <a:rPr lang="en-US" b="1" dirty="0"/>
              <a:t>Radar </a:t>
            </a:r>
            <a:r>
              <a:rPr lang="en-US" b="1" dirty="0" smtClean="0"/>
              <a:t>Signal Chain page</a:t>
            </a:r>
            <a:endParaRPr lang="en-IE" altLang="zh-CN" dirty="0" smtClean="0">
              <a:ea typeface="宋体" pitchFamily="2" charset="-122"/>
              <a:hlinkClick r:id="rId3"/>
            </a:endParaRPr>
          </a:p>
          <a:p>
            <a:pPr marL="0" indent="0">
              <a:lnSpc>
                <a:spcPct val="80000"/>
              </a:lnSpc>
              <a:buNone/>
            </a:pPr>
            <a:r>
              <a:rPr lang="en-IE" altLang="zh-CN" dirty="0">
                <a:ea typeface="宋体" pitchFamily="2" charset="-122"/>
                <a:hlinkClick r:id="rId3"/>
              </a:rPr>
              <a:t>http://</a:t>
            </a:r>
            <a:r>
              <a:rPr lang="en-IE" altLang="zh-CN" dirty="0" smtClean="0">
                <a:ea typeface="宋体" pitchFamily="2" charset="-122"/>
                <a:hlinkClick r:id="rId3"/>
              </a:rPr>
              <a:t>www.analog.com/en/applications/landing-pages/001/advanced-driver-assistance-systems.html</a:t>
            </a:r>
          </a:p>
          <a:p>
            <a:pPr marL="0" indent="0">
              <a:lnSpc>
                <a:spcPct val="80000"/>
              </a:lnSpc>
              <a:buNone/>
            </a:pPr>
            <a:endParaRPr lang="en-IE" altLang="zh-CN" dirty="0" smtClean="0">
              <a:ea typeface="宋体" pitchFamily="2" charset="-122"/>
              <a:hlinkClick r:id="rId3"/>
            </a:endParaRPr>
          </a:p>
          <a:p>
            <a:pPr marL="0" indent="0">
              <a:lnSpc>
                <a:spcPct val="80000"/>
              </a:lnSpc>
              <a:buNone/>
            </a:pPr>
            <a:r>
              <a:rPr lang="en-US" b="1" dirty="0" smtClean="0"/>
              <a:t>24 GHz Radar TX &amp; RX product pages</a:t>
            </a:r>
            <a:endParaRPr lang="en-IE" altLang="zh-CN" dirty="0" smtClean="0">
              <a:ea typeface="宋体" pitchFamily="2" charset="-122"/>
              <a:hlinkClick r:id="rId3"/>
            </a:endParaRPr>
          </a:p>
          <a:p>
            <a:pPr marL="0" indent="0">
              <a:lnSpc>
                <a:spcPct val="80000"/>
              </a:lnSpc>
              <a:buNone/>
            </a:pPr>
            <a:r>
              <a:rPr lang="en-US" altLang="zh-CN" sz="1500" dirty="0">
                <a:ea typeface="宋体" pitchFamily="2" charset="-122"/>
                <a:hlinkClick r:id="rId3"/>
              </a:rPr>
              <a:t>http://</a:t>
            </a:r>
            <a:r>
              <a:rPr lang="en-US" altLang="zh-CN" sz="1500" dirty="0" smtClean="0">
                <a:ea typeface="宋体" pitchFamily="2" charset="-122"/>
                <a:hlinkClick r:id="rId3"/>
              </a:rPr>
              <a:t>www.analog.com/en/products/rf-microwave/integrated-transceivers-transmitters-receivers/microwave-mmwave-tx-rx/adf5901.html#product-discussions</a:t>
            </a:r>
          </a:p>
          <a:p>
            <a:pPr marL="0" indent="0">
              <a:lnSpc>
                <a:spcPct val="80000"/>
              </a:lnSpc>
              <a:buNone/>
            </a:pPr>
            <a:r>
              <a:rPr lang="en-US" altLang="zh-CN" sz="1600" dirty="0">
                <a:ea typeface="宋体" pitchFamily="2" charset="-122"/>
                <a:hlinkClick r:id="rId3"/>
              </a:rPr>
              <a:t>http://</a:t>
            </a:r>
            <a:r>
              <a:rPr lang="en-US" altLang="zh-CN" sz="1600" dirty="0" smtClean="0">
                <a:ea typeface="宋体" pitchFamily="2" charset="-122"/>
                <a:hlinkClick r:id="rId3"/>
              </a:rPr>
              <a:t>www.analog.com/en/products/rf-microwave/integrated-transceivers-transmitters-receivers/microwave-mmwave-tx-rx/adf5904.html</a:t>
            </a:r>
          </a:p>
          <a:p>
            <a:pPr marL="0" indent="0">
              <a:lnSpc>
                <a:spcPct val="80000"/>
              </a:lnSpc>
              <a:buNone/>
            </a:pPr>
            <a:endParaRPr lang="en-US" altLang="zh-CN" sz="1600" dirty="0" smtClean="0">
              <a:ea typeface="宋体" pitchFamily="2" charset="-122"/>
              <a:hlinkClick r:id="rId3"/>
            </a:endParaRPr>
          </a:p>
          <a:p>
            <a:pPr>
              <a:lnSpc>
                <a:spcPct val="80000"/>
              </a:lnSpc>
            </a:pPr>
            <a:r>
              <a:rPr lang="en-US" altLang="zh-CN" dirty="0" smtClean="0">
                <a:solidFill>
                  <a:schemeClr val="tx1"/>
                </a:solidFill>
                <a:ea typeface="宋体" pitchFamily="2" charset="-122"/>
              </a:rPr>
              <a:t>EngineerZone </a:t>
            </a:r>
            <a:r>
              <a:rPr lang="en-US" altLang="zh-CN" dirty="0">
                <a:solidFill>
                  <a:schemeClr val="tx1"/>
                </a:solidFill>
                <a:ea typeface="宋体" pitchFamily="2" charset="-122"/>
              </a:rPr>
              <a:t>Support </a:t>
            </a:r>
            <a:r>
              <a:rPr lang="en-US" altLang="zh-CN" dirty="0" smtClean="0">
                <a:solidFill>
                  <a:schemeClr val="tx1"/>
                </a:solidFill>
                <a:ea typeface="宋体" pitchFamily="2" charset="-122"/>
              </a:rPr>
              <a:t>Community  </a:t>
            </a:r>
            <a:r>
              <a:rPr lang="en-US" altLang="zh-CN" dirty="0" smtClean="0">
                <a:ea typeface="宋体" pitchFamily="2" charset="-122"/>
                <a:hlinkClick r:id="rId4"/>
              </a:rPr>
              <a:t>https</a:t>
            </a:r>
            <a:r>
              <a:rPr lang="en-US" altLang="zh-CN" dirty="0">
                <a:ea typeface="宋体" pitchFamily="2" charset="-122"/>
                <a:hlinkClick r:id="rId4"/>
              </a:rPr>
              <a:t>://</a:t>
            </a:r>
            <a:r>
              <a:rPr lang="en-US" altLang="zh-CN" dirty="0" smtClean="0">
                <a:ea typeface="宋体" pitchFamily="2" charset="-122"/>
                <a:hlinkClick r:id="rId4"/>
              </a:rPr>
              <a:t>ez.analog.com/welcome</a:t>
            </a:r>
            <a:endParaRPr lang="en-US" altLang="zh-CN" dirty="0">
              <a:ea typeface="宋体" pitchFamily="2" charset="-122"/>
            </a:endParaRPr>
          </a:p>
          <a:p>
            <a:pPr>
              <a:lnSpc>
                <a:spcPct val="80000"/>
              </a:lnSpc>
            </a:pPr>
            <a:r>
              <a:rPr lang="en-US" altLang="zh-CN" dirty="0" smtClean="0">
                <a:ea typeface="宋体" pitchFamily="2" charset="-122"/>
              </a:rPr>
              <a:t>Application Notes</a:t>
            </a:r>
          </a:p>
          <a:p>
            <a:pPr>
              <a:lnSpc>
                <a:spcPct val="80000"/>
              </a:lnSpc>
            </a:pPr>
            <a:r>
              <a:rPr lang="en-US" altLang="zh-CN" dirty="0" smtClean="0">
                <a:ea typeface="宋体" pitchFamily="2" charset="-122"/>
              </a:rPr>
              <a:t>Product </a:t>
            </a:r>
            <a:r>
              <a:rPr lang="en-US" altLang="zh-CN" dirty="0">
                <a:ea typeface="宋体" pitchFamily="2" charset="-122"/>
              </a:rPr>
              <a:t>Briefs</a:t>
            </a:r>
          </a:p>
          <a:p>
            <a:pPr>
              <a:lnSpc>
                <a:spcPct val="80000"/>
              </a:lnSpc>
            </a:pPr>
            <a:r>
              <a:rPr lang="en-US" altLang="zh-CN" dirty="0">
                <a:ea typeface="宋体" pitchFamily="2" charset="-122"/>
              </a:rPr>
              <a:t>Datasheets</a:t>
            </a:r>
          </a:p>
          <a:p>
            <a:pPr>
              <a:lnSpc>
                <a:spcPct val="80000"/>
              </a:lnSpc>
            </a:pPr>
            <a:r>
              <a:rPr lang="en-US" altLang="zh-CN" dirty="0">
                <a:ea typeface="宋体" pitchFamily="2" charset="-122"/>
              </a:rPr>
              <a:t>Evaluation Boards</a:t>
            </a:r>
          </a:p>
          <a:p>
            <a:pPr>
              <a:lnSpc>
                <a:spcPct val="80000"/>
              </a:lnSpc>
            </a:pPr>
            <a:r>
              <a:rPr lang="en-US" altLang="zh-CN" dirty="0">
                <a:ea typeface="宋体" pitchFamily="2" charset="-122"/>
              </a:rPr>
              <a:t>Product and Application </a:t>
            </a:r>
            <a:r>
              <a:rPr lang="en-US" altLang="zh-CN" dirty="0" smtClean="0">
                <a:ea typeface="宋体" pitchFamily="2" charset="-122"/>
              </a:rPr>
              <a:t>videos</a:t>
            </a:r>
          </a:p>
          <a:p>
            <a:pPr>
              <a:lnSpc>
                <a:spcPct val="80000"/>
              </a:lnSpc>
            </a:pPr>
            <a:r>
              <a:rPr lang="en-IE" altLang="zh-CN" dirty="0" smtClean="0">
                <a:ea typeface="宋体" pitchFamily="2" charset="-122"/>
              </a:rPr>
              <a:t>Radar Signal chain CFTL</a:t>
            </a:r>
            <a:endParaRPr lang="en-US" altLang="zh-CN" dirty="0" smtClean="0">
              <a:ea typeface="宋体" pitchFamily="2" charset="-122"/>
            </a:endParaRPr>
          </a:p>
          <a:p>
            <a:pPr>
              <a:lnSpc>
                <a:spcPct val="80000"/>
              </a:lnSpc>
            </a:pPr>
            <a:r>
              <a:rPr lang="en-IE" altLang="zh-CN" dirty="0" smtClean="0">
                <a:ea typeface="宋体" pitchFamily="2" charset="-122"/>
              </a:rPr>
              <a:t>Radar Sensor Demo platform (Demorad)</a:t>
            </a:r>
            <a:endParaRPr lang="en-US" altLang="zh-CN" dirty="0">
              <a:ea typeface="宋体" pitchFamily="2" charset="-122"/>
            </a:endParaRPr>
          </a:p>
          <a:p>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54</a:t>
            </a:fld>
            <a:endParaRPr lang="en-US" dirty="0"/>
          </a:p>
        </p:txBody>
      </p:sp>
      <p:sp>
        <p:nvSpPr>
          <p:cNvPr id="5"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35780117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243517" y="4973053"/>
            <a:ext cx="4720369" cy="1841124"/>
          </a:xfrm>
          <a:prstGeom prst="rect">
            <a:avLst/>
          </a:prstGeom>
        </p:spPr>
        <p:txBody>
          <a:bodyPr vert="horz" lIns="0" tIns="0" rIns="0" bIns="0" rtlCol="0">
            <a:normAutofit/>
          </a:bodyPr>
          <a:lstStyle>
            <a:lvl1pPr marL="228600" indent="-228600" algn="l" defTabSz="457200" rtl="0" eaLnBrk="1" latinLnBrk="0" hangingPunct="1">
              <a:spcBef>
                <a:spcPts val="1000"/>
              </a:spcBef>
              <a:buClr>
                <a:schemeClr val="bg2"/>
              </a:buClr>
              <a:buSzPct val="7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a:p>
            <a:r>
              <a:rPr lang="en-US" sz="1600" b="1" dirty="0" smtClean="0">
                <a:solidFill>
                  <a:schemeClr val="bg1"/>
                </a:solidFill>
              </a:rPr>
              <a:t>31</a:t>
            </a:r>
            <a:r>
              <a:rPr lang="en-US" sz="1600" b="1" dirty="0" smtClean="0">
                <a:solidFill>
                  <a:schemeClr val="bg1"/>
                </a:solidFill>
              </a:rPr>
              <a:t>th </a:t>
            </a:r>
            <a:r>
              <a:rPr lang="en-US" sz="1600" b="1" dirty="0" smtClean="0">
                <a:solidFill>
                  <a:schemeClr val="bg1"/>
                </a:solidFill>
              </a:rPr>
              <a:t>Jan</a:t>
            </a:r>
            <a:r>
              <a:rPr lang="en-US" sz="1600" b="1" dirty="0" smtClean="0">
                <a:solidFill>
                  <a:schemeClr val="bg1"/>
                </a:solidFill>
              </a:rPr>
              <a:t> 2018 </a:t>
            </a:r>
            <a:endParaRPr lang="en-IE" sz="1600" dirty="0" smtClean="0">
              <a:solidFill>
                <a:schemeClr val="bg1"/>
              </a:solidFill>
            </a:endParaRPr>
          </a:p>
          <a:p>
            <a:endParaRPr lang="en-US" sz="1600" dirty="0">
              <a:solidFill>
                <a:schemeClr val="bg1"/>
              </a:solidFill>
            </a:endParaRPr>
          </a:p>
          <a:p>
            <a:pPr marL="0" indent="0">
              <a:buNone/>
            </a:pPr>
            <a:endParaRPr lang="en-US" dirty="0">
              <a:solidFill>
                <a:schemeClr val="bg1"/>
              </a:solidFill>
            </a:endParaRPr>
          </a:p>
          <a:p>
            <a:endParaRPr lang="en-US" dirty="0"/>
          </a:p>
          <a:p>
            <a:endParaRPr lang="en-US" dirty="0"/>
          </a:p>
        </p:txBody>
      </p:sp>
      <p:sp>
        <p:nvSpPr>
          <p:cNvPr id="21" name="Footer Placeholder 5"/>
          <p:cNvSpPr txBox="1">
            <a:spLocks/>
          </p:cNvSpPr>
          <p:nvPr/>
        </p:nvSpPr>
        <p:spPr>
          <a:xfrm>
            <a:off x="2776446" y="648939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t>
            </a:r>
            <a:r>
              <a:rPr lang="en-US" dirty="0" smtClean="0"/>
              <a:t>2018 </a:t>
            </a:r>
            <a:r>
              <a:rPr lang="en-US" dirty="0" smtClean="0"/>
              <a:t>Analog Devices, Inc. All rights reserved. </a:t>
            </a:r>
            <a:endParaRPr lang="en-US" dirty="0"/>
          </a:p>
        </p:txBody>
      </p:sp>
      <p:sp>
        <p:nvSpPr>
          <p:cNvPr id="2" name="Text Placeholder 1"/>
          <p:cNvSpPr>
            <a:spLocks noGrp="1"/>
          </p:cNvSpPr>
          <p:nvPr>
            <p:ph type="body" sz="quarter" idx="12"/>
          </p:nvPr>
        </p:nvSpPr>
        <p:spPr>
          <a:xfrm>
            <a:off x="434259" y="2312238"/>
            <a:ext cx="7756012" cy="2660815"/>
          </a:xfrm>
        </p:spPr>
        <p:txBody>
          <a:bodyPr>
            <a:normAutofit/>
          </a:bodyPr>
          <a:lstStyle/>
          <a:p>
            <a:r>
              <a:rPr lang="en-US" sz="2800" dirty="0"/>
              <a:t>Radar </a:t>
            </a:r>
            <a:r>
              <a:rPr lang="en-US" sz="2800" dirty="0" smtClean="0"/>
              <a:t>Technology Competitive Comparison </a:t>
            </a:r>
            <a:endParaRPr lang="en-US" sz="2800" dirty="0"/>
          </a:p>
          <a:p>
            <a:r>
              <a:rPr lang="en-US" sz="2800" dirty="0"/>
              <a:t> </a:t>
            </a:r>
          </a:p>
          <a:p>
            <a:r>
              <a:rPr lang="en-IE" sz="2800" dirty="0" smtClean="0"/>
              <a:t>ADI 24GHz Radar </a:t>
            </a:r>
            <a:r>
              <a:rPr lang="en-IE" sz="2800" dirty="0" smtClean="0"/>
              <a:t> vs</a:t>
            </a:r>
            <a:r>
              <a:rPr lang="en-IE" sz="2800" dirty="0" smtClean="0"/>
              <a:t> </a:t>
            </a:r>
            <a:r>
              <a:rPr lang="en-IE" sz="2800" dirty="0" smtClean="0"/>
              <a:t>Infineon </a:t>
            </a:r>
            <a:r>
              <a:rPr lang="en-IE" sz="2800" dirty="0"/>
              <a:t>24GHz </a:t>
            </a:r>
            <a:r>
              <a:rPr lang="en-IE" sz="2800" dirty="0" smtClean="0"/>
              <a:t>Radar </a:t>
            </a:r>
            <a:endParaRPr lang="en-US" sz="2800" dirty="0"/>
          </a:p>
          <a:p>
            <a:endParaRPr lang="en-US" dirty="0"/>
          </a:p>
        </p:txBody>
      </p:sp>
    </p:spTree>
    <p:extLst>
      <p:ext uri="{BB962C8B-B14F-4D97-AF65-F5344CB8AC3E}">
        <p14:creationId xmlns:p14="http://schemas.microsoft.com/office/powerpoint/2010/main" val="2886300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ADI’s 24G ADF590X Chipset  vs Infineon </a:t>
            </a:r>
            <a:r>
              <a:rPr lang="en-IE" dirty="0"/>
              <a:t>24GHz Radar Chipset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6916444"/>
              </p:ext>
            </p:extLst>
          </p:nvPr>
        </p:nvGraphicFramePr>
        <p:xfrm>
          <a:off x="693928" y="1273972"/>
          <a:ext cx="9958031" cy="5181600"/>
        </p:xfrm>
        <a:graphic>
          <a:graphicData uri="http://schemas.openxmlformats.org/drawingml/2006/table">
            <a:tbl>
              <a:tblPr firstRow="1" firstCol="1" bandRow="1">
                <a:tableStyleId>{21E4AEA4-8DFA-4A89-87EB-49C32662AFE0}</a:tableStyleId>
              </a:tblPr>
              <a:tblGrid>
                <a:gridCol w="1596972"/>
                <a:gridCol w="1929337"/>
                <a:gridCol w="1841811"/>
                <a:gridCol w="1628813"/>
                <a:gridCol w="2614647"/>
                <a:gridCol w="346451"/>
              </a:tblGrid>
              <a:tr h="775335">
                <a:tc>
                  <a:txBody>
                    <a:bodyPr/>
                    <a:lstStyle/>
                    <a:p>
                      <a:r>
                        <a:rPr lang="en-IE" sz="1600" dirty="0" smtClean="0">
                          <a:effectLst/>
                          <a:latin typeface="+mn-lt"/>
                        </a:rPr>
                        <a:t>Feature</a:t>
                      </a:r>
                      <a:endParaRPr lang="en-US" sz="1600" dirty="0">
                        <a:effectLst/>
                        <a:latin typeface="+mn-lt"/>
                      </a:endParaRPr>
                    </a:p>
                  </a:txBody>
                  <a:tcPr/>
                </a:tc>
                <a:tc>
                  <a:txBody>
                    <a:bodyPr/>
                    <a:lstStyle/>
                    <a:p>
                      <a:pPr marL="0" marR="0">
                        <a:spcBef>
                          <a:spcPts val="0"/>
                        </a:spcBef>
                        <a:spcAft>
                          <a:spcPts val="0"/>
                        </a:spcAft>
                      </a:pPr>
                      <a:r>
                        <a:rPr lang="en-US" sz="1600" dirty="0" smtClean="0">
                          <a:effectLst/>
                        </a:rPr>
                        <a:t>AD5901/ADF5904</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BGT24MTR11</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BGT24MTR12</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ADI </a:t>
                      </a:r>
                      <a:r>
                        <a:rPr lang="en-US" sz="1600" dirty="0" smtClean="0">
                          <a:effectLst/>
                        </a:rPr>
                        <a:t> solution Benefits</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endParaRPr lang="en-US" sz="1200" dirty="0">
                        <a:effectLst/>
                        <a:latin typeface="Calibri" panose="020F0502020204030204" pitchFamily="34" charset="0"/>
                        <a:ea typeface="SimSun" panose="02010600030101010101" pitchFamily="2" charset="-122"/>
                      </a:endParaRPr>
                    </a:p>
                  </a:txBody>
                  <a:tcPr/>
                </a:tc>
              </a:tr>
              <a:tr h="349885">
                <a:tc>
                  <a:txBody>
                    <a:bodyPr/>
                    <a:lstStyle/>
                    <a:p>
                      <a:pPr marL="0" marR="0">
                        <a:spcBef>
                          <a:spcPts val="0"/>
                        </a:spcBef>
                        <a:spcAft>
                          <a:spcPts val="0"/>
                        </a:spcAft>
                      </a:pPr>
                      <a:r>
                        <a:rPr lang="en-US" sz="1400" dirty="0" smtClean="0">
                          <a:effectLst/>
                          <a:latin typeface="+mn-lt"/>
                        </a:rPr>
                        <a:t># </a:t>
                      </a:r>
                      <a:r>
                        <a:rPr lang="en-US" sz="1400" dirty="0" err="1" smtClean="0">
                          <a:effectLst/>
                          <a:latin typeface="+mn-lt"/>
                        </a:rPr>
                        <a:t>Chs</a:t>
                      </a:r>
                      <a:endParaRPr lang="en-US" sz="1400" dirty="0">
                        <a:effectLst/>
                        <a:latin typeface="+mn-lt"/>
                        <a:ea typeface="SimSun" panose="02010600030101010101" pitchFamily="2" charset="-122"/>
                      </a:endParaRPr>
                    </a:p>
                  </a:txBody>
                  <a:tcPr/>
                </a:tc>
                <a:tc>
                  <a:txBody>
                    <a:bodyPr/>
                    <a:lstStyle/>
                    <a:p>
                      <a:pPr marL="0" marR="0">
                        <a:spcBef>
                          <a:spcPts val="0"/>
                        </a:spcBef>
                        <a:spcAft>
                          <a:spcPts val="0"/>
                        </a:spcAft>
                      </a:pPr>
                      <a:r>
                        <a:rPr lang="en-US" sz="1400" dirty="0" smtClean="0">
                          <a:effectLst/>
                          <a:latin typeface="+mn-lt"/>
                        </a:rPr>
                        <a:t>2T4R </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1400" dirty="0" smtClean="0">
                          <a:effectLst/>
                          <a:latin typeface="+mn-lt"/>
                        </a:rPr>
                        <a:t>1T1R</a:t>
                      </a:r>
                      <a:endParaRPr lang="en-US" sz="1400" dirty="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latin typeface="+mn-lt"/>
                        </a:rPr>
                        <a:t>1T2R</a:t>
                      </a:r>
                      <a:endParaRPr lang="en-US" sz="1400" dirty="0" smtClean="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baseline="0" dirty="0" smtClean="0">
                          <a:effectLst/>
                          <a:latin typeface="+mn-lt"/>
                        </a:rPr>
                        <a:t>Better </a:t>
                      </a:r>
                      <a:r>
                        <a:rPr lang="en-US" sz="1400" dirty="0" smtClean="0">
                          <a:effectLst/>
                          <a:latin typeface="+mn-lt"/>
                        </a:rPr>
                        <a:t>angle resolution (2X</a:t>
                      </a:r>
                      <a:r>
                        <a:rPr lang="en-US" sz="1400" baseline="0" dirty="0" smtClean="0">
                          <a:effectLst/>
                          <a:latin typeface="+mn-lt"/>
                        </a:rPr>
                        <a:t> )</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r h="203200">
                <a:tc>
                  <a:txBody>
                    <a:bodyPr/>
                    <a:lstStyle/>
                    <a:p>
                      <a:r>
                        <a:rPr lang="en-IE" sz="1400" dirty="0" smtClean="0">
                          <a:latin typeface="+mn-lt"/>
                        </a:rPr>
                        <a:t>FMCW</a:t>
                      </a:r>
                      <a:r>
                        <a:rPr lang="en-IE" sz="1400" baseline="0" dirty="0" smtClean="0">
                          <a:latin typeface="+mn-lt"/>
                        </a:rPr>
                        <a:t>  PLL</a:t>
                      </a:r>
                      <a:endParaRPr lang="en-US" sz="1400" dirty="0">
                        <a:latin typeface="+mn-lt"/>
                      </a:endParaRPr>
                    </a:p>
                  </a:txBody>
                  <a:tcPr/>
                </a:tc>
                <a:tc>
                  <a:txBody>
                    <a:bodyPr/>
                    <a:lstStyle/>
                    <a:p>
                      <a:r>
                        <a:rPr lang="en-IE" sz="1400" dirty="0" smtClean="0">
                          <a:latin typeface="+mn-lt"/>
                        </a:rPr>
                        <a:t>Ext FMCW RF PLL (ADF4159) provided</a:t>
                      </a:r>
                    </a:p>
                    <a:p>
                      <a:r>
                        <a:rPr lang="en-IE" sz="1400" baseline="0" dirty="0" smtClean="0">
                          <a:latin typeface="+mn-lt"/>
                        </a:rPr>
                        <a:t>No calibration required</a:t>
                      </a:r>
                    </a:p>
                  </a:txBody>
                  <a:tcPr>
                    <a:solidFill>
                      <a:srgbClr val="92D050"/>
                    </a:solidFill>
                  </a:tcPr>
                </a:tc>
                <a:tc>
                  <a:txBody>
                    <a:bodyPr/>
                    <a:lstStyle/>
                    <a:p>
                      <a:pPr marL="0" marR="0">
                        <a:spcBef>
                          <a:spcPts val="0"/>
                        </a:spcBef>
                        <a:spcAft>
                          <a:spcPts val="0"/>
                        </a:spcAft>
                      </a:pPr>
                      <a:r>
                        <a:rPr lang="en-US" sz="1400" dirty="0" smtClean="0">
                          <a:effectLst/>
                          <a:latin typeface="+mn-lt"/>
                        </a:rPr>
                        <a:t>no RF</a:t>
                      </a:r>
                      <a:r>
                        <a:rPr lang="en-US" sz="1400" baseline="0" dirty="0" smtClean="0">
                          <a:effectLst/>
                          <a:latin typeface="+mn-lt"/>
                        </a:rPr>
                        <a:t> </a:t>
                      </a:r>
                      <a:r>
                        <a:rPr lang="en-US" sz="1400" dirty="0" smtClean="0">
                          <a:effectLst/>
                          <a:latin typeface="+mn-lt"/>
                        </a:rPr>
                        <a:t>PLL</a:t>
                      </a:r>
                      <a:r>
                        <a:rPr lang="en-US" sz="1400" baseline="0" dirty="0" smtClean="0">
                          <a:effectLst/>
                          <a:latin typeface="+mn-lt"/>
                        </a:rPr>
                        <a:t> </a:t>
                      </a:r>
                      <a:r>
                        <a:rPr lang="en-US" sz="1400" dirty="0" smtClean="0">
                          <a:effectLst/>
                          <a:latin typeface="+mn-lt"/>
                        </a:rPr>
                        <a:t>provided</a:t>
                      </a:r>
                    </a:p>
                    <a:p>
                      <a:pPr marL="0" marR="0">
                        <a:spcBef>
                          <a:spcPts val="0"/>
                        </a:spcBef>
                        <a:spcAft>
                          <a:spcPts val="0"/>
                        </a:spcAft>
                      </a:pPr>
                      <a:r>
                        <a:rPr lang="en-IE" sz="1400" dirty="0" smtClean="0">
                          <a:effectLst/>
                          <a:latin typeface="+mn-lt"/>
                          <a:ea typeface="SimSun" panose="02010600030101010101" pitchFamily="2" charset="-122"/>
                        </a:rPr>
                        <a:t>Ext PLL or open loop</a:t>
                      </a:r>
                      <a:r>
                        <a:rPr lang="en-IE" sz="1400" baseline="0" dirty="0" smtClean="0">
                          <a:effectLst/>
                          <a:latin typeface="+mn-lt"/>
                          <a:ea typeface="SimSun" panose="02010600030101010101" pitchFamily="2" charset="-122"/>
                        </a:rPr>
                        <a:t> calibration </a:t>
                      </a:r>
                      <a:r>
                        <a:rPr lang="en-IE" sz="1400" dirty="0" smtClean="0">
                          <a:effectLst/>
                          <a:latin typeface="+mn-lt"/>
                          <a:ea typeface="SimSun" panose="02010600030101010101" pitchFamily="2" charset="-122"/>
                        </a:rPr>
                        <a:t>required</a:t>
                      </a:r>
                      <a:endParaRPr lang="en-US" sz="1400" dirty="0" smtClean="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latin typeface="+mn-lt"/>
                        </a:rPr>
                        <a:t>no PLL provided</a:t>
                      </a:r>
                    </a:p>
                    <a:p>
                      <a:pPr marL="0" marR="0">
                        <a:spcBef>
                          <a:spcPts val="0"/>
                        </a:spcBef>
                        <a:spcAft>
                          <a:spcPts val="0"/>
                        </a:spcAft>
                      </a:pPr>
                      <a:r>
                        <a:rPr lang="en-IE" sz="1400" dirty="0" smtClean="0">
                          <a:effectLst/>
                          <a:latin typeface="+mn-lt"/>
                          <a:ea typeface="SimSun" panose="02010600030101010101" pitchFamily="2" charset="-122"/>
                        </a:rPr>
                        <a:t>Ext PLL or open loop</a:t>
                      </a:r>
                      <a:r>
                        <a:rPr lang="en-IE" sz="1400" baseline="0" dirty="0" smtClean="0">
                          <a:effectLst/>
                          <a:latin typeface="+mn-lt"/>
                          <a:ea typeface="SimSun" panose="02010600030101010101" pitchFamily="2" charset="-122"/>
                        </a:rPr>
                        <a:t> calibration </a:t>
                      </a:r>
                      <a:r>
                        <a:rPr lang="en-IE" sz="1400" dirty="0" smtClean="0">
                          <a:effectLst/>
                          <a:latin typeface="+mn-lt"/>
                          <a:ea typeface="SimSun" panose="02010600030101010101" pitchFamily="2" charset="-122"/>
                        </a:rPr>
                        <a:t> required</a:t>
                      </a:r>
                      <a:endParaRPr lang="en-US" sz="1400" dirty="0" smtClean="0">
                        <a:effectLst/>
                        <a:latin typeface="+mn-lt"/>
                        <a:ea typeface="SimSun" panose="02010600030101010101" pitchFamily="2" charset="-122"/>
                      </a:endParaRPr>
                    </a:p>
                  </a:txBody>
                  <a:tcPr>
                    <a:solidFill>
                      <a:srgbClr val="FF00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effectLst/>
                          <a:latin typeface="+mn-lt"/>
                        </a:rPr>
                        <a:t>Offers full RF &amp; baseband signal chain including AFE-ADCs</a:t>
                      </a:r>
                    </a:p>
                    <a:p>
                      <a:endParaRPr lang="en-US" sz="1400" dirty="0">
                        <a:latin typeface="+mn-lt"/>
                      </a:endParaRPr>
                    </a:p>
                  </a:txBody>
                  <a:tcPr>
                    <a:solidFill>
                      <a:srgbClr val="92D050"/>
                    </a:solidFill>
                  </a:tcPr>
                </a:tc>
                <a:tc>
                  <a:txBody>
                    <a:bodyPr/>
                    <a:lstStyle/>
                    <a:p>
                      <a:pPr marL="0" marR="0">
                        <a:spcBef>
                          <a:spcPts val="0"/>
                        </a:spcBef>
                        <a:spcAft>
                          <a:spcPts val="0"/>
                        </a:spcAft>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r h="170815">
                <a:tc>
                  <a:txBody>
                    <a:bodyPr/>
                    <a:lstStyle/>
                    <a:p>
                      <a:pPr marL="0" marR="0">
                        <a:spcBef>
                          <a:spcPts val="0"/>
                        </a:spcBef>
                        <a:spcAft>
                          <a:spcPts val="0"/>
                        </a:spcAft>
                      </a:pPr>
                      <a:r>
                        <a:rPr lang="en-US" sz="1400" dirty="0" smtClean="0">
                          <a:effectLst/>
                          <a:latin typeface="+mn-lt"/>
                        </a:rPr>
                        <a:t>Rx </a:t>
                      </a:r>
                      <a:r>
                        <a:rPr lang="en-US" sz="1400" baseline="0" dirty="0" smtClean="0">
                          <a:effectLst/>
                          <a:latin typeface="+mn-lt"/>
                        </a:rPr>
                        <a:t> </a:t>
                      </a:r>
                      <a:r>
                        <a:rPr lang="en-US" sz="1400" dirty="0" smtClean="0">
                          <a:effectLst/>
                          <a:latin typeface="+mn-lt"/>
                        </a:rPr>
                        <a:t>&amp; Tx Inputs </a:t>
                      </a:r>
                    </a:p>
                    <a:p>
                      <a:pPr marL="0" marR="0">
                        <a:spcBef>
                          <a:spcPts val="0"/>
                        </a:spcBef>
                        <a:spcAft>
                          <a:spcPts val="0"/>
                        </a:spcAft>
                      </a:pPr>
                      <a:r>
                        <a:rPr lang="en-US" sz="1400" dirty="0" smtClean="0">
                          <a:effectLst/>
                          <a:latin typeface="+mn-lt"/>
                        </a:rPr>
                        <a:t>outputs</a:t>
                      </a:r>
                      <a:endParaRPr lang="en-US" sz="1400" dirty="0">
                        <a:effectLst/>
                        <a:latin typeface="+mn-lt"/>
                        <a:ea typeface="SimSun" panose="02010600030101010101" pitchFamily="2" charset="-122"/>
                      </a:endParaRPr>
                    </a:p>
                  </a:txBody>
                  <a:tcPr/>
                </a:tc>
                <a:tc>
                  <a:txBody>
                    <a:bodyPr/>
                    <a:lstStyle/>
                    <a:p>
                      <a:pPr marL="0" marR="0">
                        <a:spcBef>
                          <a:spcPts val="0"/>
                        </a:spcBef>
                        <a:spcAft>
                          <a:spcPts val="0"/>
                        </a:spcAft>
                      </a:pPr>
                      <a:r>
                        <a:rPr lang="en-US" sz="1400" dirty="0" smtClean="0">
                          <a:effectLst/>
                          <a:latin typeface="+mn-lt"/>
                        </a:rPr>
                        <a:t>All Single</a:t>
                      </a:r>
                      <a:r>
                        <a:rPr lang="en-US" sz="1400" baseline="0" dirty="0" smtClean="0">
                          <a:effectLst/>
                          <a:latin typeface="+mn-lt"/>
                        </a:rPr>
                        <a:t> </a:t>
                      </a:r>
                      <a:r>
                        <a:rPr lang="en-US" sz="1400" dirty="0" smtClean="0">
                          <a:effectLst/>
                          <a:latin typeface="+mn-lt"/>
                        </a:rPr>
                        <a:t>ended</a:t>
                      </a:r>
                      <a:r>
                        <a:rPr lang="en-US" sz="1400" baseline="0" dirty="0" smtClean="0">
                          <a:effectLst/>
                          <a:latin typeface="+mn-lt"/>
                        </a:rPr>
                        <a:t> </a:t>
                      </a:r>
                      <a:r>
                        <a:rPr lang="en-US" sz="1400" baseline="0" dirty="0" smtClean="0">
                          <a:effectLst/>
                          <a:latin typeface="+mn-lt"/>
                        </a:rPr>
                        <a:t>RF connections </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1400" dirty="0" smtClean="0">
                          <a:effectLst/>
                          <a:latin typeface="+mn-lt"/>
                        </a:rPr>
                        <a:t>Single-ended RX</a:t>
                      </a:r>
                      <a:r>
                        <a:rPr lang="en-US" sz="1400" baseline="0" dirty="0" smtClean="0">
                          <a:effectLst/>
                          <a:latin typeface="+mn-lt"/>
                        </a:rPr>
                        <a:t> </a:t>
                      </a:r>
                      <a:endParaRPr lang="en-US" sz="1400" dirty="0" smtClean="0">
                        <a:effectLst/>
                        <a:latin typeface="+mn-lt"/>
                      </a:endParaRPr>
                    </a:p>
                    <a:p>
                      <a:pPr marL="0" marR="0">
                        <a:spcBef>
                          <a:spcPts val="0"/>
                        </a:spcBef>
                        <a:spcAft>
                          <a:spcPts val="0"/>
                        </a:spcAft>
                      </a:pPr>
                      <a:r>
                        <a:rPr lang="en-IE" sz="1400" dirty="0" smtClean="0">
                          <a:effectLst/>
                          <a:latin typeface="+mn-lt"/>
                          <a:ea typeface="SimSun" panose="02010600030101010101" pitchFamily="2" charset="-122"/>
                        </a:rPr>
                        <a:t>Differential TX</a:t>
                      </a:r>
                      <a:endParaRPr lang="en-IE" sz="1400" dirty="0" smtClean="0">
                        <a:effectLst/>
                        <a:latin typeface="+mn-lt"/>
                        <a:ea typeface="SimSun" panose="02010600030101010101" pitchFamily="2" charset="-122"/>
                      </a:endParaRPr>
                    </a:p>
                    <a:p>
                      <a:pPr marL="0" marR="0">
                        <a:spcBef>
                          <a:spcPts val="0"/>
                        </a:spcBef>
                        <a:spcAft>
                          <a:spcPts val="0"/>
                        </a:spcAft>
                      </a:pPr>
                      <a:r>
                        <a:rPr lang="en-IE" sz="1400" dirty="0" smtClean="0">
                          <a:effectLst/>
                          <a:latin typeface="+mn-lt"/>
                          <a:ea typeface="SimSun" panose="02010600030101010101" pitchFamily="2" charset="-122"/>
                        </a:rPr>
                        <a:t>Needs</a:t>
                      </a:r>
                      <a:r>
                        <a:rPr lang="en-IE" sz="1400" baseline="0" dirty="0" smtClean="0">
                          <a:effectLst/>
                          <a:latin typeface="+mn-lt"/>
                          <a:ea typeface="SimSun" panose="02010600030101010101" pitchFamily="2" charset="-122"/>
                        </a:rPr>
                        <a:t> Ext </a:t>
                      </a:r>
                      <a:r>
                        <a:rPr lang="en-IE" sz="1400" baseline="0" dirty="0" smtClean="0">
                          <a:effectLst/>
                          <a:latin typeface="+mn-lt"/>
                          <a:ea typeface="SimSun" panose="02010600030101010101" pitchFamily="2" charset="-122"/>
                        </a:rPr>
                        <a:t>RF </a:t>
                      </a:r>
                      <a:r>
                        <a:rPr lang="en-IE" sz="1400" baseline="0" dirty="0" err="1" smtClean="0">
                          <a:effectLst/>
                          <a:latin typeface="+mn-lt"/>
                          <a:ea typeface="SimSun" panose="02010600030101010101" pitchFamily="2" charset="-122"/>
                        </a:rPr>
                        <a:t>Balun</a:t>
                      </a:r>
                      <a:r>
                        <a:rPr lang="en-IE" sz="1400" baseline="0" dirty="0" smtClean="0">
                          <a:effectLst/>
                          <a:latin typeface="+mn-lt"/>
                          <a:ea typeface="SimSun" panose="02010600030101010101" pitchFamily="2" charset="-122"/>
                        </a:rPr>
                        <a:t> </a:t>
                      </a:r>
                    </a:p>
                    <a:p>
                      <a:pPr marL="0" marR="0">
                        <a:spcBef>
                          <a:spcPts val="0"/>
                        </a:spcBef>
                        <a:spcAft>
                          <a:spcPts val="0"/>
                        </a:spcAft>
                      </a:pPr>
                      <a:r>
                        <a:rPr lang="en-IE" sz="1400" dirty="0" smtClean="0">
                          <a:effectLst/>
                          <a:latin typeface="+mn-lt"/>
                          <a:ea typeface="SimSun" panose="02010600030101010101" pitchFamily="2" charset="-122"/>
                        </a:rPr>
                        <a:t>Larger </a:t>
                      </a:r>
                      <a:r>
                        <a:rPr lang="en-IE" sz="1400" dirty="0" smtClean="0">
                          <a:effectLst/>
                          <a:latin typeface="+mn-lt"/>
                          <a:ea typeface="SimSun" panose="02010600030101010101" pitchFamily="2" charset="-122"/>
                        </a:rPr>
                        <a:t>PCB area</a:t>
                      </a:r>
                      <a:endParaRPr lang="en-US" sz="1400" dirty="0">
                        <a:effectLst/>
                        <a:latin typeface="+mn-lt"/>
                        <a:ea typeface="SimSun" panose="02010600030101010101" pitchFamily="2" charset="-122"/>
                      </a:endParaRPr>
                    </a:p>
                  </a:txBody>
                  <a:tcPr>
                    <a:solidFill>
                      <a:schemeClr val="accent6"/>
                    </a:solidFill>
                  </a:tcPr>
                </a:tc>
                <a:tc>
                  <a:txBody>
                    <a:bodyPr/>
                    <a:lstStyle/>
                    <a:p>
                      <a:pPr marL="0" marR="0">
                        <a:spcBef>
                          <a:spcPts val="0"/>
                        </a:spcBef>
                        <a:spcAft>
                          <a:spcPts val="0"/>
                        </a:spcAft>
                      </a:pPr>
                      <a:r>
                        <a:rPr lang="en-US" sz="1400" dirty="0" smtClean="0">
                          <a:effectLst/>
                          <a:latin typeface="+mn-lt"/>
                        </a:rPr>
                        <a:t>Single-ended RX</a:t>
                      </a:r>
                      <a:r>
                        <a:rPr lang="en-US" sz="1400" baseline="0" dirty="0" smtClean="0">
                          <a:effectLst/>
                          <a:latin typeface="+mn-lt"/>
                        </a:rPr>
                        <a:t> </a:t>
                      </a:r>
                      <a:endParaRPr lang="en-US" sz="1400" dirty="0" smtClean="0">
                        <a:effectLst/>
                        <a:latin typeface="+mn-lt"/>
                      </a:endParaRPr>
                    </a:p>
                    <a:p>
                      <a:pPr marL="0" marR="0">
                        <a:spcBef>
                          <a:spcPts val="0"/>
                        </a:spcBef>
                        <a:spcAft>
                          <a:spcPts val="0"/>
                        </a:spcAft>
                      </a:pPr>
                      <a:r>
                        <a:rPr lang="en-IE" sz="1400" dirty="0" smtClean="0">
                          <a:effectLst/>
                          <a:latin typeface="+mn-lt"/>
                          <a:ea typeface="SimSun" panose="02010600030101010101" pitchFamily="2" charset="-122"/>
                        </a:rPr>
                        <a:t>Differential TX</a:t>
                      </a:r>
                    </a:p>
                    <a:p>
                      <a:pPr marL="0" marR="0" lvl="0" indent="0" algn="l" defTabSz="457200" rtl="0" eaLnBrk="1" fontAlgn="auto" latinLnBrk="0" hangingPunct="1">
                        <a:lnSpc>
                          <a:spcPct val="100000"/>
                        </a:lnSpc>
                        <a:spcBef>
                          <a:spcPts val="0"/>
                        </a:spcBef>
                        <a:spcAft>
                          <a:spcPts val="0"/>
                        </a:spcAft>
                        <a:buClrTx/>
                        <a:buSzTx/>
                        <a:buFontTx/>
                        <a:buNone/>
                        <a:tabLst/>
                        <a:defRPr/>
                      </a:pPr>
                      <a:r>
                        <a:rPr lang="en-IE" sz="1400" dirty="0" smtClean="0">
                          <a:effectLst/>
                          <a:latin typeface="+mn-lt"/>
                          <a:ea typeface="SimSun" panose="02010600030101010101" pitchFamily="2" charset="-122"/>
                        </a:rPr>
                        <a:t>Needs</a:t>
                      </a:r>
                      <a:r>
                        <a:rPr lang="en-IE" sz="1400" baseline="0" dirty="0" smtClean="0">
                          <a:effectLst/>
                          <a:latin typeface="+mn-lt"/>
                          <a:ea typeface="SimSun" panose="02010600030101010101" pitchFamily="2" charset="-122"/>
                        </a:rPr>
                        <a:t> Ext RF </a:t>
                      </a:r>
                      <a:r>
                        <a:rPr lang="en-IE" sz="1400" baseline="0" dirty="0" err="1" smtClean="0">
                          <a:effectLst/>
                          <a:latin typeface="+mn-lt"/>
                          <a:ea typeface="SimSun" panose="02010600030101010101" pitchFamily="2" charset="-122"/>
                        </a:rPr>
                        <a:t>Balun</a:t>
                      </a:r>
                      <a:r>
                        <a:rPr lang="en-IE" sz="1400" baseline="0" dirty="0" smtClean="0">
                          <a:effectLst/>
                          <a:latin typeface="+mn-lt"/>
                          <a:ea typeface="SimSun" panose="02010600030101010101" pitchFamily="2" charset="-122"/>
                        </a:rPr>
                        <a:t> </a:t>
                      </a:r>
                      <a:r>
                        <a:rPr lang="en-IE" sz="1400" dirty="0" smtClean="0">
                          <a:effectLst/>
                          <a:latin typeface="+mn-lt"/>
                          <a:ea typeface="SimSun" panose="02010600030101010101" pitchFamily="2" charset="-122"/>
                        </a:rPr>
                        <a:t>Larger PCB area</a:t>
                      </a:r>
                      <a:endParaRPr lang="en-US" sz="1400" dirty="0" smtClean="0">
                        <a:effectLst/>
                        <a:latin typeface="+mn-lt"/>
                        <a:ea typeface="SimSun" panose="02010600030101010101" pitchFamily="2" charset="-122"/>
                      </a:endParaRPr>
                    </a:p>
                  </a:txBody>
                  <a:tcPr>
                    <a:solidFill>
                      <a:schemeClr val="accent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smtClean="0">
                          <a:effectLst/>
                          <a:latin typeface="+mn-lt"/>
                        </a:rPr>
                        <a:t>Simple </a:t>
                      </a:r>
                      <a:r>
                        <a:rPr lang="en-US" sz="1400" dirty="0" smtClean="0">
                          <a:effectLst/>
                          <a:latin typeface="+mn-lt"/>
                        </a:rPr>
                        <a:t>RF connections</a:t>
                      </a:r>
                      <a:r>
                        <a:rPr lang="en-US" sz="1400" baseline="0" dirty="0" smtClean="0">
                          <a:effectLst/>
                          <a:latin typeface="+mn-lt"/>
                        </a:rPr>
                        <a:t> </a:t>
                      </a:r>
                      <a:endParaRPr lang="en-US" sz="1400" baseline="0" dirty="0" smtClean="0">
                        <a:effectLst/>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effectLst/>
                          <a:latin typeface="+mn-lt"/>
                        </a:rPr>
                        <a:t>smaller PCB  footprint: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effectLst/>
                          <a:latin typeface="+mn-lt"/>
                        </a:rPr>
                        <a:t>no </a:t>
                      </a:r>
                      <a:r>
                        <a:rPr lang="en-US" sz="1400" baseline="0" dirty="0" err="1" smtClean="0">
                          <a:effectLst/>
                          <a:latin typeface="+mn-lt"/>
                        </a:rPr>
                        <a:t>ext</a:t>
                      </a:r>
                      <a:r>
                        <a:rPr lang="en-US" sz="1400" baseline="0" dirty="0" smtClean="0">
                          <a:effectLst/>
                          <a:latin typeface="+mn-lt"/>
                        </a:rPr>
                        <a:t> RF components </a:t>
                      </a:r>
                    </a:p>
                  </a:txBody>
                  <a:tcPr>
                    <a:solidFill>
                      <a:srgbClr val="92D050"/>
                    </a:solidFill>
                  </a:tcPr>
                </a:tc>
                <a:tc>
                  <a:txBody>
                    <a:bodyPr/>
                    <a:lstStyle/>
                    <a:p>
                      <a:pPr marL="0" marR="0">
                        <a:spcBef>
                          <a:spcPts val="0"/>
                        </a:spcBef>
                        <a:spcAft>
                          <a:spcPts val="0"/>
                        </a:spcAft>
                      </a:pPr>
                      <a:r>
                        <a:rPr lang="en-US" sz="2800" b="1"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r h="319405">
                <a:tc>
                  <a:txBody>
                    <a:bodyPr/>
                    <a:lstStyle/>
                    <a:p>
                      <a:pPr marL="0" marR="0">
                        <a:spcBef>
                          <a:spcPts val="0"/>
                        </a:spcBef>
                        <a:spcAft>
                          <a:spcPts val="0"/>
                        </a:spcAft>
                      </a:pPr>
                      <a:r>
                        <a:rPr lang="en-US" sz="1400" dirty="0" smtClean="0">
                          <a:effectLst/>
                          <a:latin typeface="+mn-lt"/>
                        </a:rPr>
                        <a:t>Total Power consumption</a:t>
                      </a:r>
                      <a:endParaRPr lang="en-US" sz="1400" dirty="0">
                        <a:effectLst/>
                        <a:latin typeface="+mn-lt"/>
                        <a:ea typeface="SimSun" panose="02010600030101010101" pitchFamily="2" charset="-122"/>
                      </a:endParaRPr>
                    </a:p>
                  </a:txBody>
                  <a:tcPr/>
                </a:tc>
                <a:tc>
                  <a:txBody>
                    <a:bodyPr/>
                    <a:lstStyle/>
                    <a:p>
                      <a:pPr marL="0" marR="0">
                        <a:spcBef>
                          <a:spcPts val="0"/>
                        </a:spcBef>
                        <a:spcAft>
                          <a:spcPts val="0"/>
                        </a:spcAft>
                      </a:pPr>
                      <a:r>
                        <a:rPr lang="en-US" sz="1400" baseline="0" dirty="0" smtClean="0">
                          <a:effectLst/>
                          <a:latin typeface="+mn-lt"/>
                        </a:rPr>
                        <a:t>187</a:t>
                      </a:r>
                      <a:r>
                        <a:rPr lang="en-US" sz="1400" dirty="0" smtClean="0">
                          <a:effectLst/>
                          <a:latin typeface="+mn-lt"/>
                        </a:rPr>
                        <a:t>mW</a:t>
                      </a:r>
                      <a:r>
                        <a:rPr lang="en-US" sz="1400" baseline="0" dirty="0" smtClean="0">
                          <a:effectLst/>
                          <a:latin typeface="+mn-lt"/>
                        </a:rPr>
                        <a:t> </a:t>
                      </a:r>
                      <a:r>
                        <a:rPr lang="en-US" sz="1400" baseline="0" dirty="0" smtClean="0">
                          <a:effectLst/>
                          <a:latin typeface="+mn-lt"/>
                        </a:rPr>
                        <a:t>per </a:t>
                      </a:r>
                      <a:r>
                        <a:rPr lang="en-US" sz="1400" baseline="0" dirty="0" smtClean="0">
                          <a:effectLst/>
                          <a:latin typeface="+mn-lt"/>
                        </a:rPr>
                        <a:t>channel</a:t>
                      </a:r>
                      <a:r>
                        <a:rPr lang="en-US" sz="1400" dirty="0" smtClean="0">
                          <a:effectLst/>
                          <a:latin typeface="+mn-lt"/>
                        </a:rPr>
                        <a:t>  </a:t>
                      </a:r>
                      <a:endParaRPr lang="en-US" sz="1400" dirty="0" smtClean="0">
                        <a:effectLst/>
                        <a:latin typeface="+mn-lt"/>
                      </a:endParaRPr>
                    </a:p>
                  </a:txBody>
                  <a:tcPr>
                    <a:solidFill>
                      <a:srgbClr val="92D050"/>
                    </a:solidFill>
                  </a:tcPr>
                </a:tc>
                <a:tc>
                  <a:txBody>
                    <a:bodyPr/>
                    <a:lstStyle/>
                    <a:p>
                      <a:pPr marL="0" marR="0">
                        <a:spcBef>
                          <a:spcPts val="0"/>
                        </a:spcBef>
                        <a:spcAft>
                          <a:spcPts val="0"/>
                        </a:spcAft>
                      </a:pPr>
                      <a:r>
                        <a:rPr lang="en-US" sz="1400" dirty="0" smtClean="0">
                          <a:effectLst/>
                          <a:latin typeface="+mn-lt"/>
                        </a:rPr>
                        <a:t>250mW</a:t>
                      </a:r>
                      <a:r>
                        <a:rPr lang="en-US" sz="1400" baseline="0" dirty="0" smtClean="0">
                          <a:effectLst/>
                          <a:latin typeface="+mn-lt"/>
                        </a:rPr>
                        <a:t> / channel</a:t>
                      </a:r>
                      <a:endParaRPr lang="en-US" sz="1400" dirty="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latin typeface="+mn-lt"/>
                        </a:rPr>
                        <a:t>220mW /</a:t>
                      </a:r>
                      <a:r>
                        <a:rPr lang="en-US" sz="1400" baseline="0" dirty="0" smtClean="0">
                          <a:effectLst/>
                          <a:latin typeface="+mn-lt"/>
                        </a:rPr>
                        <a:t> </a:t>
                      </a:r>
                      <a:r>
                        <a:rPr lang="en-US" sz="1400" dirty="0" smtClean="0">
                          <a:effectLst/>
                          <a:latin typeface="+mn-lt"/>
                        </a:rPr>
                        <a:t>channel</a:t>
                      </a:r>
                      <a:r>
                        <a:rPr lang="en-US" sz="1400" baseline="0" dirty="0" smtClean="0">
                          <a:effectLst/>
                          <a:latin typeface="+mn-lt"/>
                        </a:rPr>
                        <a:t> </a:t>
                      </a:r>
                      <a:endParaRPr lang="en-US" sz="1400" dirty="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latin typeface="+mn-lt"/>
                        </a:rPr>
                        <a:t>ADI </a:t>
                      </a:r>
                      <a:r>
                        <a:rPr lang="en-US" sz="1400" dirty="0" smtClean="0">
                          <a:effectLst/>
                          <a:latin typeface="+mn-lt"/>
                        </a:rPr>
                        <a:t>offer</a:t>
                      </a:r>
                      <a:r>
                        <a:rPr lang="en-US" sz="1400" baseline="0" dirty="0" smtClean="0">
                          <a:effectLst/>
                          <a:latin typeface="+mn-lt"/>
                        </a:rPr>
                        <a:t> l</a:t>
                      </a:r>
                      <a:r>
                        <a:rPr lang="en-US" sz="1400" dirty="0" smtClean="0">
                          <a:effectLst/>
                          <a:latin typeface="+mn-lt"/>
                        </a:rPr>
                        <a:t>ower </a:t>
                      </a:r>
                      <a:r>
                        <a:rPr lang="en-US" sz="1400" dirty="0">
                          <a:effectLst/>
                          <a:latin typeface="+mn-lt"/>
                        </a:rPr>
                        <a:t>power per </a:t>
                      </a:r>
                      <a:r>
                        <a:rPr lang="en-US" sz="1400" dirty="0" err="1" smtClean="0">
                          <a:effectLst/>
                          <a:latin typeface="+mn-lt"/>
                        </a:rPr>
                        <a:t>ch</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2800" b="1"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r h="535305">
                <a:tc>
                  <a:txBody>
                    <a:bodyPr/>
                    <a:lstStyle/>
                    <a:p>
                      <a:r>
                        <a:rPr lang="en-IE" sz="1400" dirty="0" smtClean="0">
                          <a:latin typeface="+mn-lt"/>
                        </a:rPr>
                        <a:t>TX FMCW</a:t>
                      </a:r>
                      <a:r>
                        <a:rPr lang="en-IE" sz="1400" baseline="0" dirty="0" smtClean="0">
                          <a:latin typeface="+mn-lt"/>
                        </a:rPr>
                        <a:t> </a:t>
                      </a:r>
                      <a:r>
                        <a:rPr lang="en-IE" sz="1400" dirty="0" smtClean="0">
                          <a:latin typeface="+mn-lt"/>
                        </a:rPr>
                        <a:t>PLL</a:t>
                      </a:r>
                      <a:endParaRPr lang="en-US" sz="1400" dirty="0">
                        <a:latin typeface="+mn-lt"/>
                      </a:endParaRPr>
                    </a:p>
                  </a:txBody>
                  <a:tcPr/>
                </a:tc>
                <a:tc>
                  <a:txBody>
                    <a:bodyPr/>
                    <a:lstStyle/>
                    <a:p>
                      <a:r>
                        <a:rPr lang="en-IE" sz="1400" dirty="0" smtClean="0">
                          <a:latin typeface="+mn-lt"/>
                        </a:rPr>
                        <a:t>Best in Class</a:t>
                      </a:r>
                      <a:r>
                        <a:rPr lang="en-IE" sz="1400" baseline="0" dirty="0" smtClean="0">
                          <a:latin typeface="+mn-lt"/>
                        </a:rPr>
                        <a:t> Phase Noise /FMCW RFPLL</a:t>
                      </a:r>
                      <a:endParaRPr lang="en-US" sz="1400" dirty="0">
                        <a:latin typeface="+mn-lt"/>
                      </a:endParaRPr>
                    </a:p>
                  </a:txBody>
                  <a:tcPr>
                    <a:solidFill>
                      <a:srgbClr val="92D050"/>
                    </a:solidFill>
                  </a:tcPr>
                </a:tc>
                <a:tc>
                  <a:txBody>
                    <a:bodyPr/>
                    <a:lstStyle/>
                    <a:p>
                      <a:r>
                        <a:rPr lang="en-IE" sz="1400" dirty="0" smtClean="0">
                          <a:latin typeface="+mn-lt"/>
                        </a:rPr>
                        <a:t>No  PLL product available</a:t>
                      </a:r>
                      <a:endParaRPr lang="en-US" sz="1400" dirty="0">
                        <a:latin typeface="+mn-lt"/>
                      </a:endParaRPr>
                    </a:p>
                  </a:txBody>
                  <a:tcPr>
                    <a:solidFill>
                      <a:srgbClr val="FF0000"/>
                    </a:solidFill>
                  </a:tcPr>
                </a:tc>
                <a:tc>
                  <a:txBody>
                    <a:bodyPr/>
                    <a:lstStyle/>
                    <a:p>
                      <a:r>
                        <a:rPr lang="en-IE" sz="1400" dirty="0" smtClean="0">
                          <a:latin typeface="+mn-lt"/>
                        </a:rPr>
                        <a:t>No PLL product available</a:t>
                      </a:r>
                      <a:endParaRPr lang="en-US" sz="1400" dirty="0">
                        <a:latin typeface="+mn-lt"/>
                      </a:endParaRPr>
                    </a:p>
                  </a:txBody>
                  <a:tcPr>
                    <a:solidFill>
                      <a:srgbClr val="FF0000"/>
                    </a:solidFill>
                  </a:tcPr>
                </a:tc>
                <a:tc>
                  <a:txBody>
                    <a:bodyPr/>
                    <a:lstStyle/>
                    <a:p>
                      <a:r>
                        <a:rPr lang="en-IE" sz="1400" dirty="0" smtClean="0">
                          <a:effectLst/>
                          <a:latin typeface="+mn-lt"/>
                        </a:rPr>
                        <a:t>ADI</a:t>
                      </a:r>
                      <a:r>
                        <a:rPr lang="en-IE" sz="1400" baseline="0" dirty="0" smtClean="0">
                          <a:effectLst/>
                          <a:latin typeface="+mn-lt"/>
                        </a:rPr>
                        <a:t> </a:t>
                      </a:r>
                      <a:r>
                        <a:rPr lang="en-IE" sz="1400" dirty="0" smtClean="0">
                          <a:effectLst/>
                          <a:latin typeface="+mn-lt"/>
                        </a:rPr>
                        <a:t>leader in RF PLL</a:t>
                      </a:r>
                    </a:p>
                  </a:txBody>
                  <a:tcPr>
                    <a:solidFill>
                      <a:srgbClr val="92D050"/>
                    </a:solidFill>
                  </a:tcPr>
                </a:tc>
                <a:tc>
                  <a:txBody>
                    <a:bodyPr/>
                    <a:lstStyle/>
                    <a:p>
                      <a:pPr marL="0" marR="0">
                        <a:spcBef>
                          <a:spcPts val="0"/>
                        </a:spcBef>
                        <a:spcAft>
                          <a:spcPts val="0"/>
                        </a:spcAft>
                      </a:pPr>
                      <a:r>
                        <a:rPr lang="en-US" sz="2800" b="1"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r h="244475">
                <a:tc>
                  <a:txBody>
                    <a:bodyPr/>
                    <a:lstStyle/>
                    <a:p>
                      <a:pPr marL="0" marR="0">
                        <a:spcBef>
                          <a:spcPts val="0"/>
                        </a:spcBef>
                        <a:spcAft>
                          <a:spcPts val="0"/>
                        </a:spcAft>
                      </a:pPr>
                      <a:r>
                        <a:rPr lang="en-US" sz="1400" dirty="0" smtClean="0">
                          <a:effectLst/>
                          <a:latin typeface="+mn-lt"/>
                        </a:rPr>
                        <a:t>TX VCO </a:t>
                      </a:r>
                      <a:r>
                        <a:rPr lang="en-US" sz="1400" dirty="0">
                          <a:effectLst/>
                          <a:latin typeface="+mn-lt"/>
                        </a:rPr>
                        <a:t>Phase </a:t>
                      </a:r>
                      <a:r>
                        <a:rPr lang="en-US" sz="1400" dirty="0" smtClean="0">
                          <a:effectLst/>
                          <a:latin typeface="+mn-lt"/>
                        </a:rPr>
                        <a:t>Noise@ 100khz</a:t>
                      </a:r>
                      <a:endParaRPr lang="en-US" sz="1400" dirty="0">
                        <a:effectLst/>
                        <a:latin typeface="+mn-lt"/>
                        <a:ea typeface="SimSun" panose="02010600030101010101" pitchFamily="2" charset="-122"/>
                      </a:endParaRPr>
                    </a:p>
                  </a:txBody>
                  <a:tcPr/>
                </a:tc>
                <a:tc>
                  <a:txBody>
                    <a:bodyPr/>
                    <a:lstStyle/>
                    <a:p>
                      <a:pPr marL="0" marR="0">
                        <a:spcBef>
                          <a:spcPts val="0"/>
                        </a:spcBef>
                        <a:spcAft>
                          <a:spcPts val="0"/>
                        </a:spcAft>
                      </a:pPr>
                      <a:r>
                        <a:rPr lang="en-US" sz="1400" dirty="0">
                          <a:effectLst/>
                          <a:latin typeface="+mn-lt"/>
                        </a:rPr>
                        <a:t>-</a:t>
                      </a:r>
                      <a:r>
                        <a:rPr lang="en-US" sz="1400" dirty="0" smtClean="0">
                          <a:effectLst/>
                          <a:latin typeface="+mn-lt"/>
                        </a:rPr>
                        <a:t>88dBc/Hz</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1400" dirty="0">
                          <a:effectLst/>
                          <a:latin typeface="+mn-lt"/>
                        </a:rPr>
                        <a:t>-80dBc/Hz</a:t>
                      </a:r>
                      <a:endParaRPr lang="en-US" sz="1400" dirty="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a:effectLst/>
                          <a:latin typeface="+mn-lt"/>
                        </a:rPr>
                        <a:t>-85dBc/Hz</a:t>
                      </a:r>
                      <a:endParaRPr lang="en-US" sz="1400" dirty="0">
                        <a:effectLst/>
                        <a:latin typeface="+mn-lt"/>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latin typeface="+mn-lt"/>
                        </a:rPr>
                        <a:t>Lower</a:t>
                      </a:r>
                      <a:r>
                        <a:rPr lang="en-US" sz="1400" baseline="0" dirty="0" smtClean="0">
                          <a:effectLst/>
                          <a:latin typeface="+mn-lt"/>
                        </a:rPr>
                        <a:t> </a:t>
                      </a:r>
                      <a:r>
                        <a:rPr lang="en-US" sz="1400" dirty="0" smtClean="0">
                          <a:effectLst/>
                          <a:latin typeface="+mn-lt"/>
                        </a:rPr>
                        <a:t>TX </a:t>
                      </a:r>
                      <a:r>
                        <a:rPr lang="en-US" sz="1400" dirty="0" smtClean="0">
                          <a:effectLst/>
                          <a:latin typeface="+mn-lt"/>
                        </a:rPr>
                        <a:t>Phase</a:t>
                      </a:r>
                      <a:r>
                        <a:rPr lang="en-US" sz="1400" baseline="0" dirty="0" smtClean="0">
                          <a:effectLst/>
                          <a:latin typeface="+mn-lt"/>
                        </a:rPr>
                        <a:t> Noise</a:t>
                      </a:r>
                      <a:r>
                        <a:rPr lang="en-US" sz="1400" dirty="0" smtClean="0">
                          <a:effectLst/>
                          <a:latin typeface="+mn-lt"/>
                        </a:rPr>
                        <a:t>,</a:t>
                      </a:r>
                      <a:r>
                        <a:rPr lang="en-US" sz="1400" baseline="0" dirty="0" smtClean="0">
                          <a:effectLst/>
                          <a:latin typeface="+mn-lt"/>
                        </a:rPr>
                        <a:t> </a:t>
                      </a:r>
                    </a:p>
                    <a:p>
                      <a:pPr marL="0" marR="0">
                        <a:spcBef>
                          <a:spcPts val="0"/>
                        </a:spcBef>
                        <a:spcAft>
                          <a:spcPts val="0"/>
                        </a:spcAft>
                      </a:pPr>
                      <a:r>
                        <a:rPr lang="en-US" sz="1400" dirty="0" smtClean="0">
                          <a:effectLst/>
                          <a:latin typeface="+mn-lt"/>
                        </a:rPr>
                        <a:t>Better sensor range &amp; angle resolution</a:t>
                      </a:r>
                      <a:endParaRPr lang="en-US" sz="1400" dirty="0">
                        <a:effectLst/>
                        <a:latin typeface="+mn-lt"/>
                        <a:ea typeface="SimSun" panose="02010600030101010101" pitchFamily="2" charset="-122"/>
                      </a:endParaRPr>
                    </a:p>
                  </a:txBody>
                  <a:tcPr>
                    <a:solidFill>
                      <a:srgbClr val="92D050"/>
                    </a:solidFill>
                  </a:tcPr>
                </a:tc>
                <a:tc>
                  <a:txBody>
                    <a:bodyPr/>
                    <a:lstStyle/>
                    <a:p>
                      <a:pPr marL="0" marR="0">
                        <a:spcBef>
                          <a:spcPts val="0"/>
                        </a:spcBef>
                        <a:spcAft>
                          <a:spcPts val="0"/>
                        </a:spcAft>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bl>
          </a:graphicData>
        </a:graphic>
      </p:graphicFrame>
      <p:sp>
        <p:nvSpPr>
          <p:cNvPr id="4" name="Slide Number Placeholder 3"/>
          <p:cNvSpPr>
            <a:spLocks noGrp="1"/>
          </p:cNvSpPr>
          <p:nvPr>
            <p:ph type="sldNum" sz="quarter" idx="4"/>
          </p:nvPr>
        </p:nvSpPr>
        <p:spPr/>
        <p:txBody>
          <a:bodyPr/>
          <a:lstStyle/>
          <a:p>
            <a:fld id="{8ED1CEE6-8BBE-4393-857A-BEE0A5C48EE0}" type="slidenum">
              <a:rPr lang="en-US" smtClean="0"/>
              <a:pPr/>
              <a:t>56</a:t>
            </a:fld>
            <a:endParaRPr lang="en-US" dirty="0"/>
          </a:p>
        </p:txBody>
      </p:sp>
      <p:sp>
        <p:nvSpPr>
          <p:cNvPr id="5" name="Footer Placeholder 4"/>
          <p:cNvSpPr>
            <a:spLocks noGrp="1"/>
          </p:cNvSpPr>
          <p:nvPr>
            <p:ph type="ftr" sz="quarter" idx="3"/>
          </p:nvPr>
        </p:nvSpPr>
        <p:spPr>
          <a:xfrm>
            <a:off x="1054442" y="6501327"/>
            <a:ext cx="4858995" cy="324780"/>
          </a:xfrm>
        </p:spPr>
        <p:txBody>
          <a:bodyPr/>
          <a:lstStyle/>
          <a:p>
            <a:r>
              <a:rPr lang="en-US" dirty="0" smtClean="0"/>
              <a:t>Analog Devices Confidential Information—Not for External Distribution</a:t>
            </a:r>
            <a:endParaRPr lang="en-US" dirty="0"/>
          </a:p>
        </p:txBody>
      </p:sp>
    </p:spTree>
    <p:extLst>
      <p:ext uri="{BB962C8B-B14F-4D97-AF65-F5344CB8AC3E}">
        <p14:creationId xmlns:p14="http://schemas.microsoft.com/office/powerpoint/2010/main" val="29997046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ADI’s 24G ADF590X Chipset  vs Infineon </a:t>
            </a:r>
            <a:r>
              <a:rPr lang="en-IE" dirty="0"/>
              <a:t>24GHz Radar </a:t>
            </a:r>
            <a:r>
              <a:rPr lang="en-IE" dirty="0" smtClean="0"/>
              <a:t>Chipset - </a:t>
            </a:r>
            <a:r>
              <a:rPr lang="en-IE" dirty="0" err="1" smtClean="0"/>
              <a:t>Cont</a:t>
            </a:r>
            <a:r>
              <a:rPr lang="en-IE" dirty="0" smtClean="0"/>
              <a:t>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29257468"/>
              </p:ext>
            </p:extLst>
          </p:nvPr>
        </p:nvGraphicFramePr>
        <p:xfrm>
          <a:off x="962134" y="1633545"/>
          <a:ext cx="9902606" cy="3823335"/>
        </p:xfrm>
        <a:graphic>
          <a:graphicData uri="http://schemas.openxmlformats.org/drawingml/2006/table">
            <a:tbl>
              <a:tblPr firstRow="1" firstCol="1" bandRow="1">
                <a:tableStyleId>{21E4AEA4-8DFA-4A89-87EB-49C32662AFE0}</a:tableStyleId>
              </a:tblPr>
              <a:tblGrid>
                <a:gridCol w="1390722"/>
                <a:gridCol w="2095042"/>
                <a:gridCol w="1796716"/>
                <a:gridCol w="1764632"/>
                <a:gridCol w="2534652"/>
                <a:gridCol w="320842"/>
              </a:tblGrid>
              <a:tr h="775335">
                <a:tc>
                  <a:txBody>
                    <a:bodyPr/>
                    <a:lstStyle/>
                    <a:p>
                      <a:endParaRPr lang="en-US" sz="1000" dirty="0">
                        <a:effectLst/>
                        <a:latin typeface="Times New Roman" panose="02020603050405020304" pitchFamily="18" charset="0"/>
                      </a:endParaRPr>
                    </a:p>
                  </a:txBody>
                  <a:tcPr/>
                </a:tc>
                <a:tc>
                  <a:txBody>
                    <a:bodyPr/>
                    <a:lstStyle/>
                    <a:p>
                      <a:pPr marL="0" marR="0">
                        <a:spcBef>
                          <a:spcPts val="0"/>
                        </a:spcBef>
                        <a:spcAft>
                          <a:spcPts val="0"/>
                        </a:spcAft>
                      </a:pPr>
                      <a:r>
                        <a:rPr lang="en-US" sz="1600" dirty="0" smtClean="0">
                          <a:effectLst/>
                        </a:rPr>
                        <a:t>AD5901/ADF5904</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BGT24MTR11</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BGT24MTR12</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US" sz="1600" dirty="0">
                          <a:effectLst/>
                        </a:rPr>
                        <a:t>ADI </a:t>
                      </a:r>
                      <a:r>
                        <a:rPr lang="en-US" sz="1600" dirty="0" smtClean="0">
                          <a:effectLst/>
                        </a:rPr>
                        <a:t> Solution Benefit</a:t>
                      </a:r>
                      <a:endParaRPr lang="en-US" sz="12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endParaRPr lang="en-US" sz="1200" dirty="0">
                        <a:effectLst/>
                        <a:latin typeface="Calibri" panose="020F0502020204030204" pitchFamily="34" charset="0"/>
                        <a:ea typeface="SimSun" panose="02010600030101010101" pitchFamily="2" charset="-122"/>
                      </a:endParaRPr>
                    </a:p>
                  </a:txBody>
                  <a:tcPr/>
                </a:tc>
              </a:tr>
              <a:tr h="349885">
                <a:tc>
                  <a:txBody>
                    <a:bodyPr/>
                    <a:lstStyle/>
                    <a:p>
                      <a:pPr marL="0" marR="0">
                        <a:spcBef>
                          <a:spcPts val="0"/>
                        </a:spcBef>
                        <a:spcAft>
                          <a:spcPts val="0"/>
                        </a:spcAft>
                      </a:pPr>
                      <a:r>
                        <a:rPr lang="en-US" sz="1400" dirty="0" smtClean="0">
                          <a:effectLst/>
                          <a:latin typeface="+mn-lt"/>
                        </a:rPr>
                        <a:t> TX VCO</a:t>
                      </a:r>
                      <a:endParaRPr lang="en-US" sz="1400" dirty="0">
                        <a:effectLst/>
                        <a:latin typeface="+mn-lt"/>
                        <a:ea typeface="SimSun" panose="02010600030101010101" pitchFamily="2" charset="-122"/>
                      </a:endParaRPr>
                    </a:p>
                  </a:txBody>
                  <a:tcPr/>
                </a:tc>
                <a:tc>
                  <a:txBody>
                    <a:bodyPr/>
                    <a:lstStyle/>
                    <a:p>
                      <a:r>
                        <a:rPr lang="en-IE" sz="1400" dirty="0" smtClean="0">
                          <a:effectLst/>
                          <a:latin typeface="+mn-lt"/>
                        </a:rPr>
                        <a:t>Automatic On chip </a:t>
                      </a:r>
                      <a:r>
                        <a:rPr lang="en-IE" sz="1400" baseline="0" dirty="0" smtClean="0">
                          <a:effectLst/>
                          <a:latin typeface="+mn-lt"/>
                        </a:rPr>
                        <a:t>VCO </a:t>
                      </a:r>
                      <a:r>
                        <a:rPr lang="en-IE" sz="1400" baseline="0" dirty="0" smtClean="0">
                          <a:effectLst/>
                          <a:latin typeface="+mn-lt"/>
                        </a:rPr>
                        <a:t>self-calibration</a:t>
                      </a:r>
                      <a:r>
                        <a:rPr lang="en-IE" sz="1400" baseline="0" dirty="0" smtClean="0">
                          <a:effectLst/>
                          <a:latin typeface="+mn-lt"/>
                        </a:rPr>
                        <a:t>. </a:t>
                      </a:r>
                      <a:endParaRPr lang="en-IE" sz="1400" baseline="0" dirty="0" smtClean="0">
                        <a:effectLst/>
                        <a:latin typeface="+mn-lt"/>
                      </a:endParaRPr>
                    </a:p>
                    <a:p>
                      <a:r>
                        <a:rPr lang="en-IE" sz="1400" baseline="0" dirty="0" smtClean="0">
                          <a:effectLst/>
                          <a:latin typeface="+mn-lt"/>
                        </a:rPr>
                        <a:t>Tracks </a:t>
                      </a:r>
                      <a:r>
                        <a:rPr lang="en-IE" sz="1400" baseline="0" dirty="0" smtClean="0">
                          <a:effectLst/>
                          <a:latin typeface="+mn-lt"/>
                        </a:rPr>
                        <a:t>over temp/ time</a:t>
                      </a:r>
                      <a:endParaRPr lang="en-US" sz="1400" dirty="0">
                        <a:effectLst/>
                        <a:latin typeface="+mn-lt"/>
                      </a:endParaRPr>
                    </a:p>
                  </a:txBody>
                  <a:tcPr>
                    <a:solidFill>
                      <a:srgbClr val="92D050"/>
                    </a:solidFill>
                  </a:tcPr>
                </a:tc>
                <a:tc>
                  <a:txBody>
                    <a:bodyPr/>
                    <a:lstStyle/>
                    <a:p>
                      <a:r>
                        <a:rPr lang="en-IE" sz="1400" dirty="0" smtClean="0">
                          <a:effectLst/>
                          <a:latin typeface="+mn-lt"/>
                        </a:rPr>
                        <a:t>External VCO</a:t>
                      </a:r>
                      <a:r>
                        <a:rPr lang="en-IE" sz="1400" baseline="0" dirty="0" smtClean="0">
                          <a:effectLst/>
                          <a:latin typeface="+mn-lt"/>
                        </a:rPr>
                        <a:t> </a:t>
                      </a:r>
                      <a:r>
                        <a:rPr lang="en-IE" sz="1400" dirty="0" smtClean="0">
                          <a:effectLst/>
                          <a:latin typeface="+mn-lt"/>
                        </a:rPr>
                        <a:t>calibration</a:t>
                      </a:r>
                      <a:r>
                        <a:rPr lang="en-IE" sz="1400" baseline="0" dirty="0" smtClean="0">
                          <a:effectLst/>
                          <a:latin typeface="+mn-lt"/>
                        </a:rPr>
                        <a:t> </a:t>
                      </a:r>
                      <a:r>
                        <a:rPr lang="en-IE" sz="1400" baseline="0" dirty="0" smtClean="0">
                          <a:effectLst/>
                          <a:latin typeface="+mn-lt"/>
                        </a:rPr>
                        <a:t> required</a:t>
                      </a:r>
                      <a:endParaRPr lang="en-US" sz="1400" dirty="0">
                        <a:effectLst/>
                        <a:latin typeface="+mn-lt"/>
                      </a:endParaRPr>
                    </a:p>
                  </a:txBody>
                  <a:tcPr>
                    <a:solidFill>
                      <a:srgbClr val="FF0000"/>
                    </a:solidFill>
                  </a:tcPr>
                </a:tc>
                <a:tc>
                  <a:txBody>
                    <a:bodyPr/>
                    <a:lstStyle/>
                    <a:p>
                      <a:r>
                        <a:rPr lang="en-IE" sz="1400" dirty="0" smtClean="0">
                          <a:effectLst/>
                          <a:latin typeface="+mn-lt"/>
                        </a:rPr>
                        <a:t>External VCO</a:t>
                      </a:r>
                      <a:r>
                        <a:rPr lang="en-IE" sz="1400" baseline="0" dirty="0" smtClean="0">
                          <a:effectLst/>
                          <a:latin typeface="+mn-lt"/>
                        </a:rPr>
                        <a:t> </a:t>
                      </a:r>
                      <a:r>
                        <a:rPr lang="en-IE" sz="1400" dirty="0" smtClean="0">
                          <a:effectLst/>
                          <a:latin typeface="+mn-lt"/>
                        </a:rPr>
                        <a:t>calibration</a:t>
                      </a:r>
                      <a:r>
                        <a:rPr lang="en-IE" sz="1400" baseline="0" dirty="0" smtClean="0">
                          <a:effectLst/>
                          <a:latin typeface="+mn-lt"/>
                        </a:rPr>
                        <a:t> </a:t>
                      </a:r>
                      <a:r>
                        <a:rPr lang="en-IE" sz="1400" baseline="0" dirty="0" smtClean="0">
                          <a:effectLst/>
                          <a:latin typeface="+mn-lt"/>
                        </a:rPr>
                        <a:t>required</a:t>
                      </a:r>
                      <a:endParaRPr lang="en-US" sz="1400" dirty="0">
                        <a:effectLst/>
                        <a:latin typeface="+mn-lt"/>
                      </a:endParaRPr>
                    </a:p>
                  </a:txBody>
                  <a:tcPr>
                    <a:solidFill>
                      <a:srgbClr val="FF0000"/>
                    </a:solidFill>
                  </a:tcPr>
                </a:tc>
                <a:tc>
                  <a:txBody>
                    <a:bodyPr/>
                    <a:lstStyle/>
                    <a:p>
                      <a:pPr lvl="0"/>
                      <a:r>
                        <a:rPr lang="en-US" sz="1400" dirty="0" smtClean="0"/>
                        <a:t>Simple</a:t>
                      </a:r>
                      <a:r>
                        <a:rPr lang="en-US" sz="1400" baseline="0" dirty="0" smtClean="0"/>
                        <a:t> to use </a:t>
                      </a:r>
                      <a:r>
                        <a:rPr lang="en-US" sz="1400" dirty="0" smtClean="0"/>
                        <a:t>–</a:t>
                      </a:r>
                      <a:r>
                        <a:rPr lang="en-US" sz="1400" baseline="0" dirty="0" smtClean="0"/>
                        <a:t> </a:t>
                      </a:r>
                      <a:r>
                        <a:rPr lang="en-US" sz="1400" dirty="0" smtClean="0"/>
                        <a:t>no</a:t>
                      </a:r>
                      <a:r>
                        <a:rPr lang="en-US" sz="1400" baseline="0" dirty="0" smtClean="0"/>
                        <a:t> </a:t>
                      </a:r>
                      <a:r>
                        <a:rPr lang="en-US" sz="1400" dirty="0" smtClean="0"/>
                        <a:t>external </a:t>
                      </a:r>
                    </a:p>
                    <a:p>
                      <a:pPr lvl="0"/>
                      <a:r>
                        <a:rPr lang="en-US" sz="1400" dirty="0" smtClean="0"/>
                        <a:t>RF ports to tune</a:t>
                      </a:r>
                      <a:r>
                        <a:rPr lang="en-US" sz="1400" baseline="0" dirty="0" smtClean="0"/>
                        <a:t> - </a:t>
                      </a:r>
                      <a:r>
                        <a:rPr lang="en-IE" sz="1400" dirty="0" smtClean="0"/>
                        <a:t>Offers better FMCW freq sweep linearity</a:t>
                      </a:r>
                      <a:r>
                        <a:rPr lang="en-IE" sz="1400" baseline="0" dirty="0" smtClean="0"/>
                        <a:t> </a:t>
                      </a:r>
                      <a:r>
                        <a:rPr lang="en-IE" sz="1400" dirty="0" smtClean="0"/>
                        <a:t>performance for fast ramps </a:t>
                      </a:r>
                      <a:r>
                        <a:rPr lang="en-IE" sz="1400" dirty="0" err="1" smtClean="0"/>
                        <a:t>configs</a:t>
                      </a:r>
                      <a:r>
                        <a:rPr lang="en-IE" sz="1400" dirty="0" smtClean="0"/>
                        <a:t> vs Temp/Time</a:t>
                      </a:r>
                      <a:endParaRPr lang="en-US" sz="1400" dirty="0" smtClean="0"/>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smtClean="0">
                        <a:solidFill>
                          <a:srgbClr val="00B050"/>
                        </a:solidFill>
                        <a:effectLst/>
                        <a:latin typeface="Calibri" panose="020F0502020204030204" pitchFamily="34" charset="0"/>
                        <a:ea typeface="SimSun" panose="02010600030101010101" pitchFamily="2" charset="-122"/>
                      </a:endParaRPr>
                    </a:p>
                    <a:p>
                      <a:pPr marL="0" marR="0">
                        <a:spcBef>
                          <a:spcPts val="0"/>
                        </a:spcBef>
                        <a:spcAft>
                          <a:spcPts val="0"/>
                        </a:spcAft>
                      </a:pPr>
                      <a:endParaRPr lang="en-US" sz="2800" dirty="0">
                        <a:effectLst/>
                        <a:latin typeface="Calibri" panose="020F0502020204030204" pitchFamily="34" charset="0"/>
                        <a:ea typeface="SimSun" panose="02010600030101010101" pitchFamily="2" charset="-122"/>
                      </a:endParaRPr>
                    </a:p>
                  </a:txBody>
                  <a:tcPr>
                    <a:solidFill>
                      <a:srgbClr val="E7E8EA"/>
                    </a:solidFill>
                  </a:tcPr>
                </a:tc>
              </a:tr>
              <a:tr h="170815">
                <a:tc>
                  <a:txBody>
                    <a:bodyPr/>
                    <a:lstStyle/>
                    <a:p>
                      <a:pPr marL="0" marR="0">
                        <a:spcBef>
                          <a:spcPts val="0"/>
                        </a:spcBef>
                        <a:spcAft>
                          <a:spcPts val="0"/>
                        </a:spcAft>
                      </a:pPr>
                      <a:r>
                        <a:rPr lang="en-US" sz="1400" dirty="0" smtClean="0">
                          <a:effectLst/>
                        </a:rPr>
                        <a:t>TX/RX</a:t>
                      </a:r>
                      <a:r>
                        <a:rPr lang="en-US" sz="1400" baseline="0" dirty="0" smtClean="0">
                          <a:effectLst/>
                        </a:rPr>
                        <a:t> </a:t>
                      </a:r>
                      <a:r>
                        <a:rPr lang="en-US" sz="1400" dirty="0" err="1" smtClean="0">
                          <a:effectLst/>
                        </a:rPr>
                        <a:t>Ch</a:t>
                      </a:r>
                      <a:r>
                        <a:rPr lang="en-US" sz="1400" baseline="0" dirty="0" smtClean="0">
                          <a:effectLst/>
                        </a:rPr>
                        <a:t> scalability</a:t>
                      </a:r>
                      <a:endParaRPr lang="en-US" sz="14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IE" sz="1400" baseline="0" dirty="0" err="1" smtClean="0">
                          <a:effectLst/>
                          <a:latin typeface="+mn-lt"/>
                          <a:ea typeface="+mn-ea"/>
                        </a:rPr>
                        <a:t>Povides</a:t>
                      </a:r>
                      <a:r>
                        <a:rPr lang="en-IE" sz="1400" baseline="0" dirty="0" smtClean="0">
                          <a:effectLst/>
                          <a:latin typeface="+mn-lt"/>
                          <a:ea typeface="+mn-ea"/>
                        </a:rPr>
                        <a:t> LO port access, therefore offer easy option to increase RX </a:t>
                      </a:r>
                      <a:r>
                        <a:rPr lang="en-IE" sz="1400" baseline="0" dirty="0" err="1" smtClean="0">
                          <a:effectLst/>
                          <a:latin typeface="+mn-lt"/>
                          <a:ea typeface="+mn-ea"/>
                        </a:rPr>
                        <a:t>Ch</a:t>
                      </a:r>
                      <a:r>
                        <a:rPr lang="en-IE" sz="1400" baseline="0" dirty="0" smtClean="0">
                          <a:effectLst/>
                          <a:latin typeface="+mn-lt"/>
                          <a:ea typeface="+mn-ea"/>
                        </a:rPr>
                        <a:t> with zero RF </a:t>
                      </a:r>
                      <a:r>
                        <a:rPr lang="en-IE" sz="1400" baseline="0" dirty="0" err="1" smtClean="0">
                          <a:effectLst/>
                          <a:latin typeface="+mn-lt"/>
                          <a:ea typeface="+mn-ea"/>
                        </a:rPr>
                        <a:t>ext</a:t>
                      </a:r>
                      <a:r>
                        <a:rPr lang="en-IE" sz="1400" baseline="0" dirty="0" smtClean="0">
                          <a:effectLst/>
                          <a:latin typeface="+mn-lt"/>
                          <a:ea typeface="+mn-ea"/>
                        </a:rPr>
                        <a:t> components</a:t>
                      </a:r>
                      <a:endParaRPr lang="en-US" sz="1400" dirty="0">
                        <a:effectLst/>
                        <a:latin typeface="Calibri" panose="020F0502020204030204" pitchFamily="34" charset="0"/>
                        <a:ea typeface="SimSun" panose="02010600030101010101" pitchFamily="2" charset="-122"/>
                      </a:endParaRPr>
                    </a:p>
                  </a:txBody>
                  <a:tcPr>
                    <a:solidFill>
                      <a:srgbClr val="92D050"/>
                    </a:solidFill>
                  </a:tcPr>
                </a:tc>
                <a:tc>
                  <a:txBody>
                    <a:bodyPr/>
                    <a:lstStyle/>
                    <a:p>
                      <a:pPr marL="0" marR="0">
                        <a:spcBef>
                          <a:spcPts val="0"/>
                        </a:spcBef>
                        <a:spcAft>
                          <a:spcPts val="0"/>
                        </a:spcAft>
                      </a:pPr>
                      <a:r>
                        <a:rPr lang="en-IE" sz="1400" baseline="0" dirty="0" smtClean="0">
                          <a:effectLst/>
                          <a:latin typeface="+mn-lt"/>
                          <a:ea typeface="+mn-ea"/>
                        </a:rPr>
                        <a:t> No LO port access. </a:t>
                      </a:r>
                    </a:p>
                    <a:p>
                      <a:pPr marL="0" marR="0">
                        <a:spcBef>
                          <a:spcPts val="0"/>
                        </a:spcBef>
                        <a:spcAft>
                          <a:spcPts val="0"/>
                        </a:spcAft>
                      </a:pPr>
                      <a:endParaRPr lang="en-IE" sz="1400" baseline="0" dirty="0" smtClean="0">
                        <a:effectLst/>
                        <a:latin typeface="+mn-lt"/>
                        <a:ea typeface="+mn-ea"/>
                      </a:endParaRPr>
                    </a:p>
                    <a:p>
                      <a:pPr marL="0" marR="0">
                        <a:spcBef>
                          <a:spcPts val="0"/>
                        </a:spcBef>
                        <a:spcAft>
                          <a:spcPts val="0"/>
                        </a:spcAft>
                      </a:pPr>
                      <a:r>
                        <a:rPr lang="en-IE" sz="1400" baseline="0" dirty="0" smtClean="0">
                          <a:effectLst/>
                          <a:latin typeface="+mn-lt"/>
                          <a:ea typeface="+mn-ea"/>
                        </a:rPr>
                        <a:t>No Tx or Rx </a:t>
                      </a:r>
                      <a:r>
                        <a:rPr lang="en-IE" sz="1400" baseline="0" dirty="0" err="1" smtClean="0">
                          <a:effectLst/>
                          <a:latin typeface="+mn-lt"/>
                          <a:ea typeface="+mn-ea"/>
                        </a:rPr>
                        <a:t>Ch</a:t>
                      </a:r>
                      <a:r>
                        <a:rPr lang="en-IE" sz="1400" baseline="0" dirty="0" smtClean="0">
                          <a:effectLst/>
                          <a:latin typeface="+mn-lt"/>
                          <a:ea typeface="+mn-ea"/>
                        </a:rPr>
                        <a:t> </a:t>
                      </a:r>
                      <a:r>
                        <a:rPr lang="en-IE" sz="1400" baseline="0" dirty="0" smtClean="0">
                          <a:effectLst/>
                          <a:latin typeface="+mn-lt"/>
                          <a:ea typeface="+mn-ea"/>
                        </a:rPr>
                        <a:t>scalability Possible</a:t>
                      </a:r>
                      <a:endParaRPr lang="en-IE" sz="1400" baseline="0" dirty="0" smtClean="0">
                        <a:effectLst/>
                        <a:latin typeface="+mn-lt"/>
                        <a:ea typeface="+mn-ea"/>
                      </a:endParaRPr>
                    </a:p>
                  </a:txBody>
                  <a:tcPr>
                    <a:solidFill>
                      <a:srgbClr val="FF0000"/>
                    </a:solidFill>
                  </a:tcPr>
                </a:tc>
                <a:tc>
                  <a:txBody>
                    <a:bodyPr/>
                    <a:lstStyle/>
                    <a:p>
                      <a:pPr marL="0" marR="0">
                        <a:spcBef>
                          <a:spcPts val="0"/>
                        </a:spcBef>
                        <a:spcAft>
                          <a:spcPts val="0"/>
                        </a:spcAft>
                      </a:pPr>
                      <a:r>
                        <a:rPr lang="en-IE" sz="1400" baseline="0" dirty="0" smtClean="0">
                          <a:effectLst/>
                          <a:latin typeface="+mn-lt"/>
                          <a:ea typeface="+mn-ea"/>
                        </a:rPr>
                        <a:t>No LO port access. </a:t>
                      </a:r>
                    </a:p>
                    <a:p>
                      <a:pPr marL="0" marR="0">
                        <a:spcBef>
                          <a:spcPts val="0"/>
                        </a:spcBef>
                        <a:spcAft>
                          <a:spcPts val="0"/>
                        </a:spcAft>
                      </a:pPr>
                      <a:endParaRPr lang="en-IE" sz="1400" baseline="0" dirty="0" smtClean="0">
                        <a:effectLst/>
                        <a:latin typeface="+mn-lt"/>
                        <a:ea typeface="+mn-ea"/>
                      </a:endParaRPr>
                    </a:p>
                    <a:p>
                      <a:pPr marL="0" marR="0">
                        <a:spcBef>
                          <a:spcPts val="0"/>
                        </a:spcBef>
                        <a:spcAft>
                          <a:spcPts val="0"/>
                        </a:spcAft>
                      </a:pPr>
                      <a:r>
                        <a:rPr lang="en-IE" sz="1400" baseline="0" dirty="0" smtClean="0">
                          <a:effectLst/>
                          <a:latin typeface="+mn-lt"/>
                          <a:ea typeface="+mn-ea"/>
                        </a:rPr>
                        <a:t>No </a:t>
                      </a:r>
                      <a:r>
                        <a:rPr lang="en-IE" sz="1400" baseline="0" dirty="0" smtClean="0">
                          <a:effectLst/>
                          <a:latin typeface="+mn-lt"/>
                          <a:ea typeface="+mn-ea"/>
                        </a:rPr>
                        <a:t>Rx </a:t>
                      </a:r>
                      <a:r>
                        <a:rPr lang="en-IE" sz="1400" baseline="0" dirty="0" err="1" smtClean="0">
                          <a:effectLst/>
                          <a:latin typeface="+mn-lt"/>
                          <a:ea typeface="+mn-ea"/>
                        </a:rPr>
                        <a:t>Ch</a:t>
                      </a:r>
                      <a:r>
                        <a:rPr lang="en-IE" sz="1400" baseline="0" dirty="0" smtClean="0">
                          <a:effectLst/>
                          <a:latin typeface="+mn-lt"/>
                          <a:ea typeface="+mn-ea"/>
                        </a:rPr>
                        <a:t> </a:t>
                      </a:r>
                      <a:r>
                        <a:rPr lang="en-IE" sz="1400" baseline="0" dirty="0" smtClean="0">
                          <a:effectLst/>
                          <a:latin typeface="+mn-lt"/>
                          <a:ea typeface="+mn-ea"/>
                        </a:rPr>
                        <a:t>scalability Possible</a:t>
                      </a:r>
                      <a:endParaRPr lang="en-IE" sz="1400" baseline="0" dirty="0" smtClean="0">
                        <a:effectLst/>
                        <a:latin typeface="+mn-lt"/>
                        <a:ea typeface="+mn-ea"/>
                      </a:endParaRPr>
                    </a:p>
                  </a:txBody>
                  <a:tcPr>
                    <a:solidFill>
                      <a:srgbClr val="FF0000"/>
                    </a:solidFill>
                  </a:tcPr>
                </a:tc>
                <a:tc>
                  <a:txBody>
                    <a:bodyPr/>
                    <a:lstStyle/>
                    <a:p>
                      <a:pPr marL="0" marR="0">
                        <a:spcBef>
                          <a:spcPts val="0"/>
                        </a:spcBef>
                        <a:spcAft>
                          <a:spcPts val="0"/>
                        </a:spcAft>
                      </a:pPr>
                      <a:r>
                        <a:rPr lang="en-US" sz="1400" baseline="0" dirty="0" smtClean="0">
                          <a:effectLst/>
                        </a:rPr>
                        <a:t>Offers easily </a:t>
                      </a:r>
                      <a:r>
                        <a:rPr lang="en-US" sz="1400" baseline="0" dirty="0" err="1" smtClean="0">
                          <a:effectLst/>
                        </a:rPr>
                        <a:t>cascadable</a:t>
                      </a:r>
                      <a:r>
                        <a:rPr lang="en-US" sz="1400" baseline="0" dirty="0" smtClean="0">
                          <a:effectLst/>
                        </a:rPr>
                        <a:t> RX </a:t>
                      </a:r>
                      <a:r>
                        <a:rPr lang="en-US" sz="1400" baseline="0" dirty="0" smtClean="0">
                          <a:effectLst/>
                        </a:rPr>
                        <a:t>solution.</a:t>
                      </a:r>
                    </a:p>
                    <a:p>
                      <a:pPr marL="0" marR="0">
                        <a:spcBef>
                          <a:spcPts val="0"/>
                        </a:spcBef>
                        <a:spcAft>
                          <a:spcPts val="0"/>
                        </a:spcAft>
                      </a:pPr>
                      <a:endParaRPr lang="en-US" sz="1400" baseline="0" dirty="0" smtClean="0">
                        <a:effectLst/>
                      </a:endParaRPr>
                    </a:p>
                    <a:p>
                      <a:pPr marL="0" marR="0">
                        <a:spcBef>
                          <a:spcPts val="0"/>
                        </a:spcBef>
                        <a:spcAft>
                          <a:spcPts val="0"/>
                        </a:spcAft>
                      </a:pPr>
                      <a:r>
                        <a:rPr lang="en-US" sz="1400" baseline="0" dirty="0" smtClean="0">
                          <a:effectLst/>
                        </a:rPr>
                        <a:t>Provides even higher </a:t>
                      </a:r>
                      <a:r>
                        <a:rPr lang="en-US" sz="1400" dirty="0" smtClean="0">
                          <a:effectLst/>
                        </a:rPr>
                        <a:t>angle resolution (4X</a:t>
                      </a:r>
                      <a:r>
                        <a:rPr lang="en-US" sz="1400" baseline="0" dirty="0" smtClean="0">
                          <a:effectLst/>
                        </a:rPr>
                        <a:t> or better) </a:t>
                      </a:r>
                      <a:endParaRPr lang="en-US" sz="1400" dirty="0">
                        <a:effectLst/>
                        <a:latin typeface="Calibri" panose="020F0502020204030204" pitchFamily="34" charset="0"/>
                        <a:ea typeface="SimSun" panose="02010600030101010101" pitchFamily="2" charset="-122"/>
                      </a:endParaRP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smtClean="0">
                        <a:solidFill>
                          <a:srgbClr val="00B050"/>
                        </a:solidFill>
                        <a:effectLst/>
                        <a:latin typeface="Calibri" panose="020F0502020204030204" pitchFamily="34" charset="0"/>
                        <a:ea typeface="SimSun" panose="02010600030101010101" pitchFamily="2" charset="-122"/>
                      </a:endParaRPr>
                    </a:p>
                    <a:p>
                      <a:pPr marL="0" marR="0">
                        <a:spcBef>
                          <a:spcPts val="0"/>
                        </a:spcBef>
                        <a:spcAft>
                          <a:spcPts val="0"/>
                        </a:spcAft>
                      </a:pPr>
                      <a:endParaRPr lang="en-US" sz="2800" dirty="0">
                        <a:effectLst/>
                        <a:latin typeface="Calibri" panose="020F0502020204030204" pitchFamily="34" charset="0"/>
                        <a:ea typeface="SimSun" panose="02010600030101010101" pitchFamily="2" charset="-122"/>
                      </a:endParaRPr>
                    </a:p>
                  </a:txBody>
                  <a:tcPr>
                    <a:solidFill>
                      <a:srgbClr val="E7E8EA"/>
                    </a:solidFill>
                  </a:tcPr>
                </a:tc>
              </a:tr>
              <a:tr h="170815">
                <a:tc>
                  <a:txBody>
                    <a:bodyPr/>
                    <a:lstStyle/>
                    <a:p>
                      <a:pPr marL="0" marR="0">
                        <a:spcBef>
                          <a:spcPts val="0"/>
                        </a:spcBef>
                        <a:spcAft>
                          <a:spcPts val="0"/>
                        </a:spcAft>
                      </a:pPr>
                      <a:r>
                        <a:rPr lang="en-US" sz="1400" dirty="0" smtClean="0">
                          <a:effectLst/>
                        </a:rPr>
                        <a:t>Flexible Power consumption</a:t>
                      </a:r>
                      <a:endParaRPr lang="en-US" sz="1400" dirty="0">
                        <a:effectLst/>
                        <a:latin typeface="Calibri" panose="020F0502020204030204" pitchFamily="34" charset="0"/>
                        <a:ea typeface="SimSun" panose="02010600030101010101" pitchFamily="2" charset="-122"/>
                      </a:endParaRPr>
                    </a:p>
                  </a:txBody>
                  <a:tcPr/>
                </a:tc>
                <a:tc>
                  <a:txBody>
                    <a:bodyPr/>
                    <a:lstStyle/>
                    <a:p>
                      <a:pPr marL="0" marR="0">
                        <a:spcBef>
                          <a:spcPts val="0"/>
                        </a:spcBef>
                        <a:spcAft>
                          <a:spcPts val="0"/>
                        </a:spcAft>
                      </a:pPr>
                      <a:r>
                        <a:rPr lang="en-IE" sz="1400" dirty="0" smtClean="0">
                          <a:effectLst/>
                          <a:latin typeface="Calibri" panose="020F0502020204030204" pitchFamily="34" charset="0"/>
                          <a:ea typeface="SimSun" panose="02010600030101010101" pitchFamily="2" charset="-122"/>
                        </a:rPr>
                        <a:t>Provides</a:t>
                      </a:r>
                      <a:r>
                        <a:rPr lang="en-IE" sz="1400" baseline="0" dirty="0" smtClean="0">
                          <a:effectLst/>
                          <a:latin typeface="Calibri" panose="020F0502020204030204" pitchFamily="34" charset="0"/>
                          <a:ea typeface="SimSun" panose="02010600030101010101" pitchFamily="2" charset="-122"/>
                        </a:rPr>
                        <a:t> programmable power down of all individual </a:t>
                      </a:r>
                      <a:r>
                        <a:rPr lang="en-IE" sz="1400" baseline="0" dirty="0" err="1" smtClean="0">
                          <a:effectLst/>
                          <a:latin typeface="Calibri" panose="020F0502020204030204" pitchFamily="34" charset="0"/>
                          <a:ea typeface="SimSun" panose="02010600030101010101" pitchFamily="2" charset="-122"/>
                        </a:rPr>
                        <a:t>Ch’s</a:t>
                      </a:r>
                      <a:r>
                        <a:rPr lang="en-IE" sz="1400" baseline="0" dirty="0" smtClean="0">
                          <a:effectLst/>
                          <a:latin typeface="Calibri" panose="020F0502020204030204" pitchFamily="34" charset="0"/>
                          <a:ea typeface="SimSun" panose="02010600030101010101" pitchFamily="2" charset="-122"/>
                        </a:rPr>
                        <a:t> via SPI</a:t>
                      </a:r>
                      <a:endParaRPr lang="en-US" sz="1400" dirty="0">
                        <a:effectLst/>
                        <a:latin typeface="Calibri" panose="020F0502020204030204" pitchFamily="34" charset="0"/>
                        <a:ea typeface="SimSun" panose="02010600030101010101" pitchFamily="2" charset="-122"/>
                      </a:endParaRPr>
                    </a:p>
                  </a:txBody>
                  <a:tcPr>
                    <a:solidFill>
                      <a:srgbClr val="92D050"/>
                    </a:solidFill>
                  </a:tcPr>
                </a:tc>
                <a:tc>
                  <a:txBody>
                    <a:bodyPr/>
                    <a:lstStyle/>
                    <a:p>
                      <a:pPr marL="0" marR="0">
                        <a:spcBef>
                          <a:spcPts val="0"/>
                        </a:spcBef>
                        <a:spcAft>
                          <a:spcPts val="0"/>
                        </a:spcAft>
                      </a:pPr>
                      <a:r>
                        <a:rPr lang="en-IE" sz="1400" dirty="0" smtClean="0">
                          <a:effectLst/>
                          <a:latin typeface="Calibri" panose="020F0502020204030204" pitchFamily="34" charset="0"/>
                          <a:ea typeface="SimSun" panose="02010600030101010101" pitchFamily="2" charset="-122"/>
                        </a:rPr>
                        <a:t>Not  a</a:t>
                      </a:r>
                      <a:r>
                        <a:rPr lang="en-IE" sz="1400" baseline="0" dirty="0" smtClean="0">
                          <a:effectLst/>
                          <a:latin typeface="Calibri" panose="020F0502020204030204" pitchFamily="34" charset="0"/>
                          <a:ea typeface="SimSun" panose="02010600030101010101" pitchFamily="2" charset="-122"/>
                        </a:rPr>
                        <a:t>s </a:t>
                      </a:r>
                      <a:r>
                        <a:rPr lang="en-IE" sz="1400" dirty="0" smtClean="0">
                          <a:effectLst/>
                          <a:latin typeface="Calibri" panose="020F0502020204030204" pitchFamily="34" charset="0"/>
                          <a:ea typeface="SimSun" panose="02010600030101010101" pitchFamily="2" charset="-122"/>
                        </a:rPr>
                        <a:t>Flexibility</a:t>
                      </a:r>
                      <a:r>
                        <a:rPr lang="en-IE" sz="1400" baseline="0" dirty="0" smtClean="0">
                          <a:effectLst/>
                          <a:latin typeface="Calibri" panose="020F0502020204030204" pitchFamily="34" charset="0"/>
                          <a:ea typeface="SimSun" panose="02010600030101010101" pitchFamily="2" charset="-122"/>
                        </a:rPr>
                        <a:t> </a:t>
                      </a:r>
                      <a:r>
                        <a:rPr lang="en-IE" sz="1400" dirty="0" smtClean="0">
                          <a:effectLst/>
                          <a:latin typeface="Calibri" panose="020F0502020204030204" pitchFamily="34" charset="0"/>
                          <a:ea typeface="SimSun" panose="02010600030101010101" pitchFamily="2" charset="-122"/>
                        </a:rPr>
                        <a:t> </a:t>
                      </a:r>
                      <a:endParaRPr lang="en-US" sz="1400" dirty="0">
                        <a:effectLst/>
                        <a:latin typeface="Calibri" panose="020F0502020204030204" pitchFamily="34" charset="0"/>
                        <a:ea typeface="SimSun" panose="02010600030101010101" pitchFamily="2" charset="-122"/>
                      </a:endParaRPr>
                    </a:p>
                  </a:txBody>
                  <a:tcPr>
                    <a:solidFill>
                      <a:srgbClr val="FF00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sz="1400" dirty="0" smtClean="0">
                          <a:effectLst/>
                          <a:latin typeface="Calibri" panose="020F0502020204030204" pitchFamily="34" charset="0"/>
                          <a:ea typeface="SimSun" panose="02010600030101010101" pitchFamily="2" charset="-122"/>
                        </a:rPr>
                        <a:t>Not as Flexible</a:t>
                      </a:r>
                      <a:r>
                        <a:rPr lang="en-IE" sz="1400" baseline="0" dirty="0" smtClean="0">
                          <a:effectLst/>
                          <a:latin typeface="Calibri" panose="020F0502020204030204" pitchFamily="34" charset="0"/>
                          <a:ea typeface="SimSun" panose="02010600030101010101" pitchFamily="2" charset="-122"/>
                        </a:rPr>
                        <a:t> </a:t>
                      </a:r>
                      <a:r>
                        <a:rPr lang="en-IE" sz="1400" dirty="0" smtClean="0">
                          <a:effectLst/>
                          <a:latin typeface="Calibri" panose="020F0502020204030204" pitchFamily="34" charset="0"/>
                          <a:ea typeface="SimSun" panose="02010600030101010101" pitchFamily="2" charset="-122"/>
                        </a:rPr>
                        <a:t> </a:t>
                      </a:r>
                      <a:endParaRPr lang="en-US" sz="1400" dirty="0" smtClean="0">
                        <a:effectLst/>
                        <a:latin typeface="Calibri" panose="020F0502020204030204" pitchFamily="34" charset="0"/>
                        <a:ea typeface="SimSun" panose="02010600030101010101" pitchFamily="2" charset="-122"/>
                      </a:endParaRPr>
                    </a:p>
                  </a:txBody>
                  <a:tcPr>
                    <a:solidFill>
                      <a:srgbClr val="FF0000"/>
                    </a:solidFill>
                  </a:tcPr>
                </a:tc>
                <a:tc>
                  <a:txBody>
                    <a:bodyPr/>
                    <a:lstStyle/>
                    <a:p>
                      <a:pPr marL="0" marR="0">
                        <a:spcBef>
                          <a:spcPts val="0"/>
                        </a:spcBef>
                        <a:spcAft>
                          <a:spcPts val="0"/>
                        </a:spcAft>
                      </a:pPr>
                      <a:r>
                        <a:rPr lang="en-US" sz="1400" dirty="0" smtClean="0">
                          <a:effectLst/>
                        </a:rPr>
                        <a:t>ADI offers easy &amp; scalable</a:t>
                      </a:r>
                      <a:r>
                        <a:rPr lang="en-US" sz="1400" baseline="0" dirty="0" smtClean="0">
                          <a:effectLst/>
                        </a:rPr>
                        <a:t> </a:t>
                      </a:r>
                      <a:r>
                        <a:rPr lang="en-US" sz="1400" dirty="0" smtClean="0">
                          <a:effectLst/>
                        </a:rPr>
                        <a:t>Lower </a:t>
                      </a:r>
                      <a:r>
                        <a:rPr lang="en-US" sz="1400" dirty="0">
                          <a:effectLst/>
                        </a:rPr>
                        <a:t>power per </a:t>
                      </a:r>
                      <a:r>
                        <a:rPr lang="en-US" sz="1400" dirty="0" err="1" smtClean="0">
                          <a:effectLst/>
                        </a:rPr>
                        <a:t>ch.</a:t>
                      </a:r>
                      <a:r>
                        <a:rPr lang="en-US" sz="1400" dirty="0" smtClean="0">
                          <a:effectLst/>
                        </a:rPr>
                        <a:t> </a:t>
                      </a:r>
                      <a:endParaRPr lang="en-US" sz="1400" dirty="0">
                        <a:effectLst/>
                        <a:latin typeface="Calibri" panose="020F0502020204030204" pitchFamily="34" charset="0"/>
                        <a:ea typeface="SimSun" panose="02010600030101010101" pitchFamily="2" charset="-122"/>
                      </a:endParaRP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1" dirty="0" smtClean="0">
                          <a:solidFill>
                            <a:srgbClr val="00B050"/>
                          </a:solidFill>
                          <a:effectLst/>
                          <a:latin typeface="Calibri" panose="020F0502020204030204" pitchFamily="34" charset="0"/>
                          <a:ea typeface="SimSun" panose="02010600030101010101" pitchFamily="2" charset="-122"/>
                          <a:sym typeface="Wingdings 2" panose="05020102010507070707" pitchFamily="18" charset="2"/>
                        </a:rPr>
                        <a:t></a:t>
                      </a:r>
                      <a:endParaRPr lang="en-US" sz="2800" b="1" dirty="0" smtClean="0">
                        <a:solidFill>
                          <a:srgbClr val="00B050"/>
                        </a:solidFill>
                        <a:effectLst/>
                        <a:latin typeface="Calibri" panose="020F0502020204030204" pitchFamily="34" charset="0"/>
                        <a:ea typeface="SimSun" panose="02010600030101010101" pitchFamily="2" charset="-122"/>
                      </a:endParaRPr>
                    </a:p>
                  </a:txBody>
                  <a:tcPr>
                    <a:solidFill>
                      <a:srgbClr val="E7E8EA"/>
                    </a:solidFill>
                  </a:tcPr>
                </a:tc>
              </a:tr>
            </a:tbl>
          </a:graphicData>
        </a:graphic>
      </p:graphicFrame>
      <p:sp>
        <p:nvSpPr>
          <p:cNvPr id="4" name="Slide Number Placeholder 3"/>
          <p:cNvSpPr>
            <a:spLocks noGrp="1"/>
          </p:cNvSpPr>
          <p:nvPr>
            <p:ph type="sldNum" sz="quarter" idx="4"/>
          </p:nvPr>
        </p:nvSpPr>
        <p:spPr/>
        <p:txBody>
          <a:bodyPr/>
          <a:lstStyle/>
          <a:p>
            <a:fld id="{8ED1CEE6-8BBE-4393-857A-BEE0A5C48EE0}" type="slidenum">
              <a:rPr lang="en-US" smtClean="0"/>
              <a:pPr/>
              <a:t>57</a:t>
            </a:fld>
            <a:endParaRPr lang="en-US" dirty="0"/>
          </a:p>
        </p:txBody>
      </p:sp>
      <p:sp>
        <p:nvSpPr>
          <p:cNvPr id="5" name="Footer Placeholder 4"/>
          <p:cNvSpPr>
            <a:spLocks noGrp="1"/>
          </p:cNvSpPr>
          <p:nvPr>
            <p:ph type="ftr" sz="quarter" idx="3"/>
          </p:nvPr>
        </p:nvSpPr>
        <p:spPr/>
        <p:txBody>
          <a:bodyPr/>
          <a:lstStyle/>
          <a:p>
            <a:r>
              <a:rPr lang="en-US" smtClean="0"/>
              <a:t>Analog Devices Confidential Information—Not for External Distribution</a:t>
            </a:r>
            <a:endParaRPr lang="en-US" dirty="0"/>
          </a:p>
        </p:txBody>
      </p:sp>
    </p:spTree>
    <p:extLst>
      <p:ext uri="{BB962C8B-B14F-4D97-AF65-F5344CB8AC3E}">
        <p14:creationId xmlns:p14="http://schemas.microsoft.com/office/powerpoint/2010/main" val="4872093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ADI’s 24G ADF590X Chipset  vs Infineon 24GHz Radar </a:t>
            </a:r>
            <a:r>
              <a:rPr lang="en-IE" dirty="0" smtClean="0"/>
              <a:t>Chipset</a:t>
            </a:r>
            <a:endParaRPr lang="en-US" dirty="0"/>
          </a:p>
        </p:txBody>
      </p:sp>
      <p:sp>
        <p:nvSpPr>
          <p:cNvPr id="3" name="Content Placeholder 2"/>
          <p:cNvSpPr>
            <a:spLocks noGrp="1"/>
          </p:cNvSpPr>
          <p:nvPr>
            <p:ph idx="1"/>
          </p:nvPr>
        </p:nvSpPr>
        <p:spPr>
          <a:xfrm>
            <a:off x="522339" y="1248697"/>
            <a:ext cx="9565558" cy="5338916"/>
          </a:xfrm>
        </p:spPr>
        <p:txBody>
          <a:bodyPr>
            <a:normAutofit fontScale="40000" lnSpcReduction="20000"/>
          </a:bodyPr>
          <a:lstStyle/>
          <a:p>
            <a:r>
              <a:rPr lang="en-US" sz="4000" dirty="0"/>
              <a:t>The Infineon family has 3 </a:t>
            </a:r>
            <a:r>
              <a:rPr lang="en-US" sz="4000" dirty="0" smtClean="0"/>
              <a:t>RF products</a:t>
            </a:r>
            <a:endParaRPr lang="en-US" sz="4000" dirty="0"/>
          </a:p>
          <a:p>
            <a:pPr lvl="1"/>
            <a:r>
              <a:rPr lang="en-US" sz="2800" dirty="0"/>
              <a:t>BGT24MTR11 - 1TX 1RX</a:t>
            </a:r>
          </a:p>
          <a:p>
            <a:pPr lvl="1"/>
            <a:r>
              <a:rPr lang="en-US" sz="2800" dirty="0"/>
              <a:t>BGT24MTR12 - 1TX 2RX</a:t>
            </a:r>
          </a:p>
          <a:p>
            <a:pPr lvl="1"/>
            <a:r>
              <a:rPr lang="en-US" sz="2800" dirty="0"/>
              <a:t>BGT24MR2 - </a:t>
            </a:r>
            <a:r>
              <a:rPr lang="en-US" sz="2800" dirty="0" smtClean="0"/>
              <a:t>2RX</a:t>
            </a:r>
          </a:p>
          <a:p>
            <a:pPr lvl="1"/>
            <a:endParaRPr lang="en-US" sz="2300" dirty="0" smtClean="0"/>
          </a:p>
          <a:p>
            <a:pPr lvl="0"/>
            <a:r>
              <a:rPr lang="en-US" sz="4000" b="1" dirty="0"/>
              <a:t>Cons for </a:t>
            </a:r>
            <a:r>
              <a:rPr lang="en-US" sz="4000" b="1" dirty="0" smtClean="0"/>
              <a:t>Infineon </a:t>
            </a:r>
            <a:r>
              <a:rPr lang="en-US" sz="4000" b="1" dirty="0"/>
              <a:t>Transmitter and Receiver:</a:t>
            </a:r>
          </a:p>
          <a:p>
            <a:pPr lvl="0"/>
            <a:r>
              <a:rPr lang="en-US" sz="2800" dirty="0" smtClean="0"/>
              <a:t>Infineon solutions: TX RF outputs have Differential output not single-ended – Therefore:-</a:t>
            </a:r>
          </a:p>
          <a:p>
            <a:pPr lvl="1"/>
            <a:r>
              <a:rPr lang="en-US" sz="2500" dirty="0" smtClean="0"/>
              <a:t>Requires external </a:t>
            </a:r>
            <a:r>
              <a:rPr lang="en-US" sz="2500" dirty="0" err="1" smtClean="0"/>
              <a:t>balun</a:t>
            </a:r>
            <a:r>
              <a:rPr lang="en-US" sz="2500" dirty="0" smtClean="0"/>
              <a:t> component on PCB (printed or discrete ) and results in further TX signal loss and process variation </a:t>
            </a:r>
          </a:p>
          <a:p>
            <a:pPr lvl="1"/>
            <a:r>
              <a:rPr lang="en-US" sz="2500" dirty="0" smtClean="0"/>
              <a:t>Larger footprint for external </a:t>
            </a:r>
            <a:r>
              <a:rPr lang="en-US" sz="2500" dirty="0"/>
              <a:t>PCB </a:t>
            </a:r>
            <a:r>
              <a:rPr lang="en-US" sz="2500" dirty="0" err="1" smtClean="0"/>
              <a:t>balun</a:t>
            </a:r>
            <a:r>
              <a:rPr lang="en-US" sz="2500" dirty="0" smtClean="0"/>
              <a:t> </a:t>
            </a:r>
            <a:r>
              <a:rPr lang="en-US" sz="2500" dirty="0"/>
              <a:t>to interface to </a:t>
            </a:r>
            <a:r>
              <a:rPr lang="en-US" sz="2500" dirty="0" smtClean="0"/>
              <a:t>antenna</a:t>
            </a:r>
          </a:p>
          <a:p>
            <a:r>
              <a:rPr lang="en-US" sz="2800" dirty="0" smtClean="0"/>
              <a:t>Infineon </a:t>
            </a:r>
            <a:r>
              <a:rPr lang="en-US" sz="2800" dirty="0"/>
              <a:t>solution </a:t>
            </a:r>
            <a:r>
              <a:rPr lang="en-US" sz="2800" dirty="0" smtClean="0"/>
              <a:t>requires external calibration </a:t>
            </a:r>
            <a:r>
              <a:rPr lang="en-US" sz="2800" dirty="0"/>
              <a:t>required </a:t>
            </a:r>
            <a:r>
              <a:rPr lang="en-US" sz="2800" dirty="0" smtClean="0"/>
              <a:t>due to external port tuning </a:t>
            </a:r>
            <a:r>
              <a:rPr lang="en-US" sz="2800" dirty="0"/>
              <a:t>.. </a:t>
            </a:r>
            <a:r>
              <a:rPr lang="en-US" sz="2800" dirty="0" smtClean="0"/>
              <a:t>Means difficult </a:t>
            </a:r>
            <a:r>
              <a:rPr lang="en-US" sz="2800" dirty="0"/>
              <a:t>to use </a:t>
            </a:r>
            <a:r>
              <a:rPr lang="en-US" sz="2800" dirty="0" smtClean="0"/>
              <a:t>&amp; higher cost of ownership</a:t>
            </a:r>
          </a:p>
          <a:p>
            <a:r>
              <a:rPr lang="en-US" sz="2800" dirty="0"/>
              <a:t>Infineon </a:t>
            </a:r>
            <a:r>
              <a:rPr lang="en-US" sz="2800" dirty="0" smtClean="0"/>
              <a:t>TX </a:t>
            </a:r>
            <a:r>
              <a:rPr lang="en-US" sz="2800" dirty="0"/>
              <a:t>Phase noise </a:t>
            </a:r>
            <a:r>
              <a:rPr lang="en-US" sz="2800" dirty="0" smtClean="0"/>
              <a:t>is  </a:t>
            </a:r>
            <a:r>
              <a:rPr lang="en-US" sz="2800" dirty="0" smtClean="0"/>
              <a:t>~3- 6dB </a:t>
            </a:r>
            <a:r>
              <a:rPr lang="en-US" sz="2800" dirty="0" smtClean="0"/>
              <a:t>poorer than on ADI TX ADF5901 </a:t>
            </a:r>
          </a:p>
          <a:p>
            <a:pPr lvl="1"/>
            <a:r>
              <a:rPr lang="en-US" sz="2500" dirty="0"/>
              <a:t>m</a:t>
            </a:r>
            <a:r>
              <a:rPr lang="en-US" sz="2500" dirty="0" smtClean="0"/>
              <a:t>eans ADI solution can achieve better range &amp; angle resolution for sensor</a:t>
            </a:r>
            <a:endParaRPr lang="en-US" sz="2500" dirty="0"/>
          </a:p>
          <a:p>
            <a:r>
              <a:rPr lang="en-US" sz="2800" dirty="0"/>
              <a:t>Infineon </a:t>
            </a:r>
            <a:r>
              <a:rPr lang="en-US" sz="2800" dirty="0" smtClean="0"/>
              <a:t>solution power consumption for 1TX2RX transceiver is similar to ADI’s 2TX 4RX solution</a:t>
            </a:r>
          </a:p>
          <a:p>
            <a:pPr lvl="1"/>
            <a:r>
              <a:rPr lang="en-US" sz="2500" dirty="0"/>
              <a:t>m</a:t>
            </a:r>
            <a:r>
              <a:rPr lang="en-US" sz="2500" dirty="0" smtClean="0"/>
              <a:t>eans ADI solution is approx. 2X lower power consumption per channel</a:t>
            </a:r>
          </a:p>
          <a:p>
            <a:r>
              <a:rPr lang="en-US" sz="2800" dirty="0"/>
              <a:t>Infineon </a:t>
            </a:r>
            <a:r>
              <a:rPr lang="en-US" sz="2800" dirty="0" smtClean="0"/>
              <a:t>solutions have no TX or RX channel scalability (for increasing </a:t>
            </a:r>
            <a:r>
              <a:rPr lang="en-US" sz="2800" dirty="0"/>
              <a:t>channel </a:t>
            </a:r>
            <a:r>
              <a:rPr lang="en-US" sz="2800" dirty="0" smtClean="0"/>
              <a:t>count  - has no external LO port access  </a:t>
            </a:r>
          </a:p>
          <a:p>
            <a:pPr lvl="1"/>
            <a:r>
              <a:rPr lang="en-US" sz="2500" dirty="0" smtClean="0"/>
              <a:t>ADI solution offers easy TX and RX channel scalability.- with external LO port access</a:t>
            </a:r>
          </a:p>
          <a:p>
            <a:pPr marL="228600" lvl="1" indent="0">
              <a:buNone/>
            </a:pPr>
            <a:endParaRPr lang="en-US" sz="2300" dirty="0" smtClean="0"/>
          </a:p>
          <a:p>
            <a:r>
              <a:rPr lang="en-US" sz="4000" b="1" dirty="0"/>
              <a:t>Pros for ADI’s ADF590X chipset </a:t>
            </a:r>
          </a:p>
          <a:p>
            <a:r>
              <a:rPr lang="en-US" sz="2800" dirty="0" smtClean="0"/>
              <a:t>ADI TX &amp; RX MMIC’s all have single ended RF inputs and outputs. </a:t>
            </a:r>
            <a:r>
              <a:rPr lang="en-US" sz="2800" dirty="0"/>
              <a:t>e</a:t>
            </a:r>
            <a:r>
              <a:rPr lang="en-US" sz="2800" dirty="0" smtClean="0"/>
              <a:t>asy/simple connection to antenna</a:t>
            </a:r>
            <a:endParaRPr lang="en-US" sz="2800" dirty="0"/>
          </a:p>
          <a:p>
            <a:pPr lvl="0"/>
            <a:r>
              <a:rPr lang="en-US" sz="2800" dirty="0" smtClean="0"/>
              <a:t>ADI TX VCO Calibration </a:t>
            </a:r>
            <a:r>
              <a:rPr lang="en-US" sz="2800" dirty="0"/>
              <a:t>on ADF5901 is simpler as no </a:t>
            </a:r>
            <a:r>
              <a:rPr lang="en-US" sz="2800" dirty="0" smtClean="0"/>
              <a:t>external </a:t>
            </a:r>
            <a:r>
              <a:rPr lang="en-US" sz="2800" dirty="0"/>
              <a:t>ports to tune</a:t>
            </a:r>
            <a:r>
              <a:rPr lang="en-US" sz="2800" dirty="0" smtClean="0"/>
              <a:t>. ( ease of use and lower cost of ownership) </a:t>
            </a:r>
          </a:p>
          <a:p>
            <a:pPr lvl="1"/>
            <a:r>
              <a:rPr lang="en-IE" sz="2600" dirty="0" smtClean="0"/>
              <a:t>Offers better FMCW freq sweep Linearity performance for very fast ramps concepts </a:t>
            </a:r>
            <a:endParaRPr lang="en-US" sz="2600" dirty="0" smtClean="0"/>
          </a:p>
          <a:p>
            <a:r>
              <a:rPr lang="en-US" sz="2800" dirty="0"/>
              <a:t>ADI solution is </a:t>
            </a:r>
            <a:r>
              <a:rPr lang="en-US" sz="2800" dirty="0" smtClean="0"/>
              <a:t>approx. </a:t>
            </a:r>
            <a:r>
              <a:rPr lang="en-US" sz="2800" dirty="0"/>
              <a:t>2X lower power consumption per </a:t>
            </a:r>
            <a:r>
              <a:rPr lang="en-US" sz="2800" dirty="0" smtClean="0"/>
              <a:t>channel vs Infineon </a:t>
            </a:r>
          </a:p>
          <a:p>
            <a:r>
              <a:rPr lang="en-US" sz="2800" dirty="0"/>
              <a:t>ADI </a:t>
            </a:r>
            <a:r>
              <a:rPr lang="en-US" sz="2800" dirty="0" smtClean="0"/>
              <a:t>solution </a:t>
            </a:r>
            <a:r>
              <a:rPr lang="en-US" sz="2800" dirty="0"/>
              <a:t>easily scalable </a:t>
            </a:r>
            <a:r>
              <a:rPr lang="en-US" sz="2800" dirty="0" smtClean="0"/>
              <a:t>for TX </a:t>
            </a:r>
            <a:r>
              <a:rPr lang="en-US" sz="2800" dirty="0"/>
              <a:t>or RX Channel count increase </a:t>
            </a:r>
            <a:r>
              <a:rPr lang="en-US" sz="2800" dirty="0" smtClean="0"/>
              <a:t> </a:t>
            </a:r>
            <a:r>
              <a:rPr lang="en-US" sz="2800" dirty="0"/>
              <a:t>– external LO port access for cascade ability </a:t>
            </a:r>
            <a:r>
              <a:rPr lang="en-US" sz="2800" dirty="0" smtClean="0"/>
              <a:t> </a:t>
            </a:r>
            <a:r>
              <a:rPr lang="en-US" sz="2800" dirty="0"/>
              <a:t>(more than 4 CH)</a:t>
            </a:r>
          </a:p>
          <a:p>
            <a:r>
              <a:rPr lang="en-US" sz="2800" dirty="0" smtClean="0"/>
              <a:t>ADI solution has independent </a:t>
            </a:r>
            <a:r>
              <a:rPr lang="en-US" sz="2800" dirty="0"/>
              <a:t>power down control on </a:t>
            </a:r>
            <a:r>
              <a:rPr lang="en-US" sz="2800" dirty="0" smtClean="0"/>
              <a:t>TX or RX channels </a:t>
            </a:r>
            <a:r>
              <a:rPr lang="en-US" sz="2800" dirty="0"/>
              <a:t>if less </a:t>
            </a:r>
            <a:r>
              <a:rPr lang="en-US" sz="2800" dirty="0" smtClean="0"/>
              <a:t>channels are required</a:t>
            </a:r>
            <a:endParaRPr lang="en-US" sz="2800" dirty="0"/>
          </a:p>
          <a:p>
            <a:endParaRPr lang="en-US" dirty="0"/>
          </a:p>
          <a:p>
            <a:pPr marL="0" indent="0">
              <a:buNone/>
            </a:pPr>
            <a:endParaRPr lang="en-US" dirty="0"/>
          </a:p>
          <a:p>
            <a:endParaRPr lang="en-US" dirty="0"/>
          </a:p>
        </p:txBody>
      </p:sp>
      <p:sp>
        <p:nvSpPr>
          <p:cNvPr id="4"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a:t>
            </a:r>
            <a:r>
              <a:rPr lang="en-US" dirty="0" smtClean="0">
                <a:solidFill>
                  <a:schemeClr val="tx1"/>
                </a:solidFill>
              </a:rPr>
              <a:t>2018 </a:t>
            </a:r>
            <a:r>
              <a:rPr lang="en-US" dirty="0" smtClean="0">
                <a:solidFill>
                  <a:schemeClr val="tx1"/>
                </a:solidFill>
              </a:rPr>
              <a:t>Analog Devices, Inc. All rights reserved. </a:t>
            </a:r>
            <a:endParaRPr lang="en-US" dirty="0">
              <a:solidFill>
                <a:schemeClr val="tx1"/>
              </a:solidFill>
            </a:endParaRPr>
          </a:p>
        </p:txBody>
      </p:sp>
    </p:spTree>
    <p:extLst>
      <p:ext uri="{BB962C8B-B14F-4D97-AF65-F5344CB8AC3E}">
        <p14:creationId xmlns:p14="http://schemas.microsoft.com/office/powerpoint/2010/main" val="22884750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Radar Frequencies &amp; Sensor Performance comparisons</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6</a:t>
            </a:fld>
            <a:endParaRPr lang="en-US" dirty="0"/>
          </a:p>
        </p:txBody>
      </p:sp>
      <p:pic>
        <p:nvPicPr>
          <p:cNvPr id="6" name="Picture 1"/>
          <p:cNvPicPr>
            <a:picLocks noGrp="1" noChangeAspect="1" noChangeArrowheads="1"/>
          </p:cNvPicPr>
          <p:nvPr>
            <p:ph idx="1"/>
          </p:nvPr>
        </p:nvPicPr>
        <p:blipFill>
          <a:blip r:embed="rId2" cstate="print"/>
          <a:srcRect/>
          <a:stretch>
            <a:fillRect/>
          </a:stretch>
        </p:blipFill>
        <p:spPr bwMode="auto">
          <a:xfrm>
            <a:off x="990600" y="3657600"/>
            <a:ext cx="7620000" cy="2651160"/>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7924800" y="2286000"/>
            <a:ext cx="4130018" cy="2266950"/>
          </a:xfrm>
          <a:prstGeom prst="rect">
            <a:avLst/>
          </a:prstGeom>
        </p:spPr>
      </p:pic>
      <p:sp>
        <p:nvSpPr>
          <p:cNvPr id="8"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
        <p:nvSpPr>
          <p:cNvPr id="5" name="TextBox 4"/>
          <p:cNvSpPr txBox="1"/>
          <p:nvPr/>
        </p:nvSpPr>
        <p:spPr>
          <a:xfrm>
            <a:off x="6172200" y="1847850"/>
            <a:ext cx="914400" cy="91440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grpSp>
        <p:nvGrpSpPr>
          <p:cNvPr id="9" name="Group 8"/>
          <p:cNvGrpSpPr/>
          <p:nvPr/>
        </p:nvGrpSpPr>
        <p:grpSpPr>
          <a:xfrm>
            <a:off x="422275" y="1134993"/>
            <a:ext cx="6709673" cy="2419963"/>
            <a:chOff x="422275" y="1134993"/>
            <a:chExt cx="6709673" cy="2419963"/>
          </a:xfrm>
        </p:grpSpPr>
        <p:pic>
          <p:nvPicPr>
            <p:cNvPr id="13" name="Picture 12"/>
            <p:cNvPicPr>
              <a:picLocks noChangeAspect="1"/>
            </p:cNvPicPr>
            <p:nvPr/>
          </p:nvPicPr>
          <p:blipFill>
            <a:blip r:embed="rId4"/>
            <a:stretch>
              <a:fillRect/>
            </a:stretch>
          </p:blipFill>
          <p:spPr>
            <a:xfrm>
              <a:off x="422275" y="1134993"/>
              <a:ext cx="6709673" cy="2419963"/>
            </a:xfrm>
            <a:prstGeom prst="rect">
              <a:avLst/>
            </a:prstGeom>
          </p:spPr>
        </p:pic>
        <p:sp>
          <p:nvSpPr>
            <p:cNvPr id="7" name="TextBox 6"/>
            <p:cNvSpPr txBox="1"/>
            <p:nvPr/>
          </p:nvSpPr>
          <p:spPr>
            <a:xfrm>
              <a:off x="5972175" y="1423488"/>
              <a:ext cx="438150" cy="219075"/>
            </a:xfrm>
            <a:prstGeom prst="rect">
              <a:avLst/>
            </a:prstGeom>
            <a:solidFill>
              <a:schemeClr val="bg1"/>
            </a:solidFill>
          </p:spPr>
          <p:txBody>
            <a:bodyPr wrap="square" lIns="0" tIns="0" rIns="0" bIns="0" rtlCol="0">
              <a:noAutofit/>
            </a:bodyPr>
            <a:lstStyle/>
            <a:p>
              <a:pPr defTabSz="457200">
                <a:spcBef>
                  <a:spcPts val="1000"/>
                </a:spcBef>
                <a:buClr>
                  <a:srgbClr val="1E4056"/>
                </a:buClr>
                <a:buSzPct val="75000"/>
              </a:pPr>
              <a:r>
                <a:rPr lang="en-IE" sz="1400" dirty="0" smtClean="0">
                  <a:solidFill>
                    <a:srgbClr val="FF0000"/>
                  </a:solidFill>
                </a:rPr>
                <a:t>Non-</a:t>
              </a:r>
              <a:endParaRPr lang="en-US" sz="1400" dirty="0">
                <a:solidFill>
                  <a:srgbClr val="FF0000"/>
                </a:solidFill>
              </a:endParaRPr>
            </a:p>
          </p:txBody>
        </p:sp>
      </p:grpSp>
    </p:spTree>
    <p:extLst>
      <p:ext uri="{BB962C8B-B14F-4D97-AF65-F5344CB8AC3E}">
        <p14:creationId xmlns:p14="http://schemas.microsoft.com/office/powerpoint/2010/main" val="3638932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ITU World-Wide assigned ISM Band Frequencies 6 MHz to 250 GHz</a:t>
            </a:r>
            <a:br>
              <a:rPr lang="en-IE" dirty="0" smtClean="0"/>
            </a:br>
            <a:r>
              <a:rPr lang="en-IE" dirty="0" smtClean="0"/>
              <a:t>unlicensed spectrum:  </a:t>
            </a:r>
            <a:endParaRPr lang="en-US" dirty="0"/>
          </a:p>
        </p:txBody>
      </p:sp>
      <p:pic>
        <p:nvPicPr>
          <p:cNvPr id="6" name="Content Placeholder 5"/>
          <p:cNvPicPr>
            <a:picLocks noGrp="1" noChangeAspect="1"/>
          </p:cNvPicPr>
          <p:nvPr>
            <p:ph idx="1"/>
          </p:nvPr>
        </p:nvPicPr>
        <p:blipFill>
          <a:blip r:embed="rId2"/>
          <a:stretch>
            <a:fillRect/>
          </a:stretch>
        </p:blipFill>
        <p:spPr>
          <a:xfrm>
            <a:off x="285657" y="1414533"/>
            <a:ext cx="11906343" cy="3499543"/>
          </a:xfrm>
          <a:prstGeom prst="rect">
            <a:avLst/>
          </a:prstGeom>
          <a:ln>
            <a:solidFill>
              <a:schemeClr val="accent1"/>
            </a:solidFill>
            <a:prstDash val="dash"/>
          </a:ln>
        </p:spPr>
      </p:pic>
      <p:sp>
        <p:nvSpPr>
          <p:cNvPr id="4" name="Slide Number Placeholder 3"/>
          <p:cNvSpPr>
            <a:spLocks noGrp="1"/>
          </p:cNvSpPr>
          <p:nvPr>
            <p:ph type="sldNum" sz="quarter" idx="4"/>
          </p:nvPr>
        </p:nvSpPr>
        <p:spPr/>
        <p:txBody>
          <a:bodyPr/>
          <a:lstStyle/>
          <a:p>
            <a:fld id="{8ED1CEE6-8BBE-4393-857A-BEE0A5C48EE0}" type="slidenum">
              <a:rPr lang="en-US" smtClean="0"/>
              <a:pPr/>
              <a:t>7</a:t>
            </a:fld>
            <a:endParaRPr lang="en-US" dirty="0"/>
          </a:p>
        </p:txBody>
      </p:sp>
      <p:sp>
        <p:nvSpPr>
          <p:cNvPr id="5" name="Footer Placeholder 4"/>
          <p:cNvSpPr>
            <a:spLocks noGrp="1"/>
          </p:cNvSpPr>
          <p:nvPr>
            <p:ph type="ftr" sz="quarter" idx="3"/>
          </p:nvPr>
        </p:nvSpPr>
        <p:spPr>
          <a:xfrm>
            <a:off x="1054442" y="6489396"/>
            <a:ext cx="4858995" cy="324780"/>
          </a:xfrm>
        </p:spPr>
        <p:txBody>
          <a:bodyPr/>
          <a:lstStyle/>
          <a:p>
            <a:r>
              <a:rPr lang="en-US" dirty="0" smtClean="0"/>
              <a:t>Analog Devices Confidential Information</a:t>
            </a:r>
            <a:endParaRPr lang="en-US" dirty="0"/>
          </a:p>
        </p:txBody>
      </p:sp>
      <p:sp>
        <p:nvSpPr>
          <p:cNvPr id="7" name="Rounded Rectangle 6"/>
          <p:cNvSpPr/>
          <p:nvPr/>
        </p:nvSpPr>
        <p:spPr>
          <a:xfrm>
            <a:off x="151063" y="3152272"/>
            <a:ext cx="10575757" cy="673770"/>
          </a:xfrm>
          <a:prstGeom prst="roundRect">
            <a:avLst/>
          </a:prstGeom>
          <a:noFill/>
          <a:ln w="25400">
            <a:solidFill>
              <a:srgbClr val="FF0000"/>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005454" y="2402375"/>
            <a:ext cx="2881745" cy="364064"/>
          </a:xfrm>
          <a:prstGeom prst="rect">
            <a:avLst/>
          </a:prstGeom>
          <a:noFill/>
          <a:ln>
            <a:solidFill>
              <a:srgbClr val="00B050"/>
            </a:solidFill>
          </a:ln>
        </p:spPr>
        <p:txBody>
          <a:bodyPr wrap="square" lIns="0" tIns="0" rIns="0" bIns="0" rtlCol="0">
            <a:noAutofit/>
          </a:bodyPr>
          <a:lstStyle/>
          <a:p>
            <a:pPr defTabSz="457200">
              <a:spcBef>
                <a:spcPts val="1000"/>
              </a:spcBef>
              <a:buClr>
                <a:srgbClr val="1E4056"/>
              </a:buClr>
              <a:buSzPct val="75000"/>
            </a:pPr>
            <a:r>
              <a:rPr lang="en-IE" sz="2000" dirty="0" smtClean="0">
                <a:solidFill>
                  <a:srgbClr val="000000"/>
                </a:solidFill>
              </a:rPr>
              <a:t>  mmw freq ISM bands</a:t>
            </a:r>
          </a:p>
        </p:txBody>
      </p:sp>
      <p:cxnSp>
        <p:nvCxnSpPr>
          <p:cNvPr id="9" name="Straight Arrow Connector 8"/>
          <p:cNvCxnSpPr/>
          <p:nvPr/>
        </p:nvCxnSpPr>
        <p:spPr>
          <a:xfrm flipH="1">
            <a:off x="10116457" y="2766439"/>
            <a:ext cx="246743" cy="38583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93928" y="5160827"/>
            <a:ext cx="11193271" cy="1395254"/>
          </a:xfrm>
          <a:prstGeom prst="rect">
            <a:avLst/>
          </a:prstGeom>
        </p:spPr>
        <p:txBody>
          <a:bodyPr wrap="square">
            <a:spAutoFit/>
          </a:bodyPr>
          <a:lstStyle/>
          <a:p>
            <a:pPr marL="342900" indent="-342900" defTabSz="457200">
              <a:spcBef>
                <a:spcPts val="1000"/>
              </a:spcBef>
              <a:buClr>
                <a:srgbClr val="1E4056"/>
              </a:buClr>
              <a:buSzPct val="75000"/>
              <a:buFont typeface="Wingdings" panose="05000000000000000000" pitchFamily="2" charset="2"/>
              <a:buChar char="q"/>
            </a:pPr>
            <a:r>
              <a:rPr lang="en-IE" sz="2400" b="1" dirty="0" smtClean="0">
                <a:solidFill>
                  <a:schemeClr val="accent4"/>
                </a:solidFill>
              </a:rPr>
              <a:t>24 GHz is </a:t>
            </a:r>
            <a:r>
              <a:rPr lang="en-IE" sz="2400" b="1" dirty="0" smtClean="0">
                <a:solidFill>
                  <a:schemeClr val="accent4"/>
                </a:solidFill>
              </a:rPr>
              <a:t>a WW available </a:t>
            </a:r>
            <a:r>
              <a:rPr lang="en-IE" sz="2400" b="1" dirty="0" smtClean="0">
                <a:solidFill>
                  <a:schemeClr val="accent4"/>
                </a:solidFill>
              </a:rPr>
              <a:t>unlicensed</a:t>
            </a:r>
            <a:r>
              <a:rPr lang="en-IE" sz="2400" b="1" dirty="0" smtClean="0">
                <a:solidFill>
                  <a:schemeClr val="accent4"/>
                </a:solidFill>
              </a:rPr>
              <a:t> </a:t>
            </a:r>
            <a:r>
              <a:rPr lang="en-IE" sz="2400" b="1" dirty="0" smtClean="0">
                <a:solidFill>
                  <a:schemeClr val="accent4"/>
                </a:solidFill>
              </a:rPr>
              <a:t>ISM </a:t>
            </a:r>
            <a:r>
              <a:rPr lang="en-IE" sz="2400" b="1" dirty="0" smtClean="0">
                <a:solidFill>
                  <a:schemeClr val="accent4"/>
                </a:solidFill>
              </a:rPr>
              <a:t>band </a:t>
            </a:r>
            <a:endParaRPr lang="en-IE" sz="2400" b="1" dirty="0" smtClean="0">
              <a:solidFill>
                <a:schemeClr val="accent4"/>
              </a:solidFill>
            </a:endParaRPr>
          </a:p>
          <a:p>
            <a:pPr marL="342900" indent="-342900" defTabSz="457200">
              <a:spcBef>
                <a:spcPts val="1000"/>
              </a:spcBef>
              <a:buClr>
                <a:srgbClr val="1E4056"/>
              </a:buClr>
              <a:buSzPct val="75000"/>
              <a:buFont typeface="Wingdings" panose="05000000000000000000" pitchFamily="2" charset="2"/>
              <a:buChar char="q"/>
            </a:pPr>
            <a:r>
              <a:rPr lang="en-IE" sz="2400" b="1" dirty="0" smtClean="0">
                <a:solidFill>
                  <a:srgbClr val="FF0000"/>
                </a:solidFill>
              </a:rPr>
              <a:t>77 GHz/79 GHz </a:t>
            </a:r>
            <a:r>
              <a:rPr lang="en-IE" sz="2400" b="1" dirty="0">
                <a:solidFill>
                  <a:srgbClr val="FF0000"/>
                </a:solidFill>
              </a:rPr>
              <a:t>is not an ISM </a:t>
            </a:r>
            <a:r>
              <a:rPr lang="en-IE" sz="2400" b="1" dirty="0" smtClean="0">
                <a:solidFill>
                  <a:srgbClr val="FF0000"/>
                </a:solidFill>
              </a:rPr>
              <a:t>band</a:t>
            </a:r>
          </a:p>
          <a:p>
            <a:pPr marL="800100" lvl="1" indent="-342900" defTabSz="457200">
              <a:spcBef>
                <a:spcPts val="1000"/>
              </a:spcBef>
              <a:buClr>
                <a:srgbClr val="1E4056"/>
              </a:buClr>
              <a:buSzPct val="75000"/>
              <a:buFont typeface="Wingdings" panose="05000000000000000000" pitchFamily="2" charset="2"/>
              <a:buChar char="q"/>
            </a:pPr>
            <a:r>
              <a:rPr lang="en-IE" sz="2000" dirty="0" smtClean="0">
                <a:solidFill>
                  <a:srgbClr val="000000"/>
                </a:solidFill>
              </a:rPr>
              <a:t>Restricted </a:t>
            </a:r>
            <a:r>
              <a:rPr lang="en-IE" sz="2000" dirty="0">
                <a:solidFill>
                  <a:srgbClr val="000000"/>
                </a:solidFill>
              </a:rPr>
              <a:t>to Auto ADAS, Traffic Monitoring &amp; Tank Level sensing </a:t>
            </a:r>
            <a:r>
              <a:rPr lang="en-IE" sz="2000" dirty="0" smtClean="0">
                <a:solidFill>
                  <a:srgbClr val="000000"/>
                </a:solidFill>
              </a:rPr>
              <a:t>applications </a:t>
            </a:r>
            <a:r>
              <a:rPr lang="en-IE" sz="2000" dirty="0">
                <a:solidFill>
                  <a:srgbClr val="000000"/>
                </a:solidFill>
              </a:rPr>
              <a:t>only </a:t>
            </a:r>
            <a:endParaRPr lang="en-US" sz="2000" dirty="0">
              <a:solidFill>
                <a:srgbClr val="000000"/>
              </a:solidFill>
            </a:endParaRPr>
          </a:p>
        </p:txBody>
      </p:sp>
    </p:spTree>
    <p:extLst>
      <p:ext uri="{BB962C8B-B14F-4D97-AF65-F5344CB8AC3E}">
        <p14:creationId xmlns:p14="http://schemas.microsoft.com/office/powerpoint/2010/main" val="155132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a:stCxn id="12" idx="3"/>
          </p:cNvCxnSpPr>
          <p:nvPr/>
        </p:nvCxnSpPr>
        <p:spPr>
          <a:xfrm flipV="1">
            <a:off x="1901052" y="2633230"/>
            <a:ext cx="8277612" cy="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4"/>
          </p:nvPr>
        </p:nvSpPr>
        <p:spPr>
          <a:xfrm>
            <a:off x="384175" y="6454006"/>
            <a:ext cx="338328" cy="324781"/>
          </a:xfrm>
        </p:spPr>
        <p:txBody>
          <a:bodyPr/>
          <a:lstStyle/>
          <a:p>
            <a:fld id="{8ED1CEE6-8BBE-4393-857A-BEE0A5C48EE0}" type="slidenum">
              <a:rPr lang="en-US" smtClean="0"/>
              <a:pPr/>
              <a:t>8</a:t>
            </a:fld>
            <a:endParaRPr lang="en-US" dirty="0"/>
          </a:p>
        </p:txBody>
      </p:sp>
      <p:sp>
        <p:nvSpPr>
          <p:cNvPr id="5" name="Footer Placeholder 4"/>
          <p:cNvSpPr>
            <a:spLocks noGrp="1"/>
          </p:cNvSpPr>
          <p:nvPr>
            <p:ph type="ftr" sz="quarter" idx="3"/>
          </p:nvPr>
        </p:nvSpPr>
        <p:spPr>
          <a:xfrm>
            <a:off x="1083017" y="6396857"/>
            <a:ext cx="4858995" cy="324780"/>
          </a:xfrm>
        </p:spPr>
        <p:txBody>
          <a:bodyPr/>
          <a:lstStyle/>
          <a:p>
            <a:r>
              <a:rPr lang="en-US" dirty="0" smtClean="0"/>
              <a:t>Analog Devices Confidential Information—Not for External Distribution</a:t>
            </a:r>
            <a:endParaRPr lang="en-US" dirty="0"/>
          </a:p>
        </p:txBody>
      </p:sp>
      <p:sp>
        <p:nvSpPr>
          <p:cNvPr id="2" name="Title 1"/>
          <p:cNvSpPr>
            <a:spLocks noGrp="1"/>
          </p:cNvSpPr>
          <p:nvPr>
            <p:ph type="title"/>
          </p:nvPr>
        </p:nvSpPr>
        <p:spPr>
          <a:xfrm>
            <a:off x="1" y="0"/>
            <a:ext cx="10106685" cy="1012612"/>
          </a:xfrm>
        </p:spPr>
        <p:txBody>
          <a:bodyPr/>
          <a:lstStyle/>
          <a:p>
            <a:r>
              <a:rPr lang="en-US" dirty="0">
                <a:latin typeface="Calibri Light" panose="020F0302020204030204" pitchFamily="34" charset="0"/>
              </a:rPr>
              <a:t>Analog Devices </a:t>
            </a:r>
            <a:r>
              <a:rPr lang="en-US" dirty="0" smtClean="0">
                <a:latin typeface="Calibri Light" panose="020F0302020204030204" pitchFamily="34" charset="0"/>
              </a:rPr>
              <a:t>– Broad Market Radar group offers: </a:t>
            </a:r>
            <a:r>
              <a:rPr lang="en-US" dirty="0">
                <a:latin typeface="Calibri Light" panose="020F0302020204030204" pitchFamily="34" charset="0"/>
              </a:rPr>
              <a:t/>
            </a:r>
            <a:br>
              <a:rPr lang="en-US" dirty="0">
                <a:latin typeface="Calibri Light" panose="020F0302020204030204" pitchFamily="34" charset="0"/>
              </a:rPr>
            </a:br>
            <a:r>
              <a:rPr lang="en-US" sz="1800" b="0" dirty="0" smtClean="0">
                <a:latin typeface="Calibri Light" panose="020F0302020204030204" pitchFamily="34" charset="0"/>
              </a:rPr>
              <a:t>24 GHz Radar Full Signal Chain solution – </a:t>
            </a:r>
            <a:r>
              <a:rPr lang="en-US" sz="1800" b="0" dirty="0">
                <a:latin typeface="Calibri Light" panose="020F0302020204030204" pitchFamily="34" charset="0"/>
              </a:rPr>
              <a:t>A</a:t>
            </a:r>
            <a:r>
              <a:rPr lang="en-US" sz="1800" b="0" dirty="0" smtClean="0">
                <a:latin typeface="Calibri Light" panose="020F0302020204030204" pitchFamily="34" charset="0"/>
              </a:rPr>
              <a:t>pplicable to many emerging Industrial Sensing applications </a:t>
            </a:r>
            <a:endParaRPr lang="en-US" dirty="0">
              <a:latin typeface="Calibri Light" panose="020F0302020204030204" pitchFamily="34" charset="0"/>
            </a:endParaRPr>
          </a:p>
        </p:txBody>
      </p:sp>
      <p:sp>
        <p:nvSpPr>
          <p:cNvPr id="6" name="Rectangle 5"/>
          <p:cNvSpPr/>
          <p:nvPr/>
        </p:nvSpPr>
        <p:spPr>
          <a:xfrm>
            <a:off x="2475025" y="3511509"/>
            <a:ext cx="1821073" cy="305602"/>
          </a:xfrm>
          <a:prstGeom prst="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RF Sub section</a:t>
            </a:r>
            <a:endParaRPr lang="en-US" dirty="0"/>
          </a:p>
        </p:txBody>
      </p:sp>
      <p:sp>
        <p:nvSpPr>
          <p:cNvPr id="8" name="Rectangle 7"/>
          <p:cNvSpPr/>
          <p:nvPr/>
        </p:nvSpPr>
        <p:spPr>
          <a:xfrm>
            <a:off x="4468772" y="3393112"/>
            <a:ext cx="1995386" cy="445319"/>
          </a:xfrm>
          <a:prstGeom prst="rect">
            <a:avLst/>
          </a:prstGeom>
          <a:solidFill>
            <a:schemeClr val="bg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Mixed Signal Processing</a:t>
            </a:r>
            <a:endParaRPr lang="en-US" dirty="0"/>
          </a:p>
        </p:txBody>
      </p:sp>
      <p:sp>
        <p:nvSpPr>
          <p:cNvPr id="9" name="Rectangle 8"/>
          <p:cNvSpPr/>
          <p:nvPr/>
        </p:nvSpPr>
        <p:spPr>
          <a:xfrm>
            <a:off x="10266363" y="2955220"/>
            <a:ext cx="1678957" cy="556289"/>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tx1"/>
                </a:solidFill>
              </a:rPr>
              <a:t>Computer and Software</a:t>
            </a:r>
            <a:endParaRPr lang="en-US" sz="1600" dirty="0">
              <a:solidFill>
                <a:schemeClr val="tx1"/>
              </a:solidFill>
            </a:endParaRPr>
          </a:p>
        </p:txBody>
      </p:sp>
      <p:sp>
        <p:nvSpPr>
          <p:cNvPr id="12" name="Rectangle 11"/>
          <p:cNvSpPr/>
          <p:nvPr/>
        </p:nvSpPr>
        <p:spPr>
          <a:xfrm>
            <a:off x="498692" y="2312286"/>
            <a:ext cx="1402360" cy="641889"/>
          </a:xfrm>
          <a:prstGeom prst="rect">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tx1"/>
                </a:solidFill>
              </a:rPr>
              <a:t>RF Antenna Element</a:t>
            </a:r>
            <a:endParaRPr lang="en-US" sz="1400" dirty="0">
              <a:solidFill>
                <a:schemeClr val="tx1"/>
              </a:solidFill>
            </a:endParaRPr>
          </a:p>
        </p:txBody>
      </p:sp>
      <p:pic>
        <p:nvPicPr>
          <p:cNvPr id="1030" name="Picture 6" descr="http://assets.analog.com/images/en/ADI_Logo_AWP.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715250" y="1745284"/>
            <a:ext cx="1816761" cy="5034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clipartbest.com/cliparts/ncE/Kka/ncEKkaBji.png"/>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3491" y="1550354"/>
            <a:ext cx="691039" cy="69103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DI_Industry_0001_Automotiv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892166" y="5528578"/>
            <a:ext cx="2262548" cy="118157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34" descr="ADI_Industry_0005_Energy"/>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165922" y="5407066"/>
            <a:ext cx="2541946" cy="133283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36" descr="Motor Control"/>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715250" y="3940782"/>
            <a:ext cx="2391436" cy="14808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2" name="Picture 38" descr="http://www.analog.com/-/media/analog/en/applications%20by%20market/healthcare/healthcare_subcat_health_wellness_and_fitness.ashx"/>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8329877" y="5414316"/>
            <a:ext cx="1848787" cy="13150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2495550" y="1049705"/>
            <a:ext cx="7217564" cy="2836413"/>
          </a:xfrm>
          <a:prstGeom prst="rect">
            <a:avLst/>
          </a:prstGeom>
          <a:noFill/>
          <a:ln w="12700">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8" name="Picture 44" descr="https://i.ytimg.com/vi/rs4lJWlWsR0/mqdefault.jp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0462267" y="1667650"/>
            <a:ext cx="1287148" cy="1202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10366" y="1126123"/>
            <a:ext cx="2204295" cy="326808"/>
          </a:xfrm>
          <a:prstGeom prst="rect">
            <a:avLst/>
          </a:prstGeom>
          <a:noFill/>
        </p:spPr>
        <p:txBody>
          <a:bodyPr wrap="square" lIns="0" tIns="0" rIns="0" bIns="0" rtlCol="0">
            <a:noAutofit/>
          </a:bodyPr>
          <a:lstStyle/>
          <a:p>
            <a:pPr algn="ctr" defTabSz="457200">
              <a:spcBef>
                <a:spcPts val="1000"/>
              </a:spcBef>
              <a:buClr>
                <a:srgbClr val="1E4056"/>
              </a:buClr>
              <a:buSzPct val="75000"/>
            </a:pPr>
            <a:r>
              <a:rPr lang="en-US" sz="1200" b="1" dirty="0" smtClean="0">
                <a:solidFill>
                  <a:srgbClr val="000000"/>
                </a:solidFill>
              </a:rPr>
              <a:t>RF, Microwave Group</a:t>
            </a:r>
            <a:endParaRPr lang="en-US" sz="1200" b="1" dirty="0">
              <a:solidFill>
                <a:srgbClr val="000000"/>
              </a:solidFill>
            </a:endParaRPr>
          </a:p>
        </p:txBody>
      </p:sp>
      <p:pic>
        <p:nvPicPr>
          <p:cNvPr id="10" name="Picture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69807" y="1112282"/>
            <a:ext cx="4705402" cy="2210552"/>
          </a:xfrm>
          <a:prstGeom prst="rect">
            <a:avLst/>
          </a:prstGeom>
        </p:spPr>
      </p:pic>
      <p:pic>
        <p:nvPicPr>
          <p:cNvPr id="30" name="Picture 6" descr="http://edge.alluremedia.com.au/m/l/2009/06/brisbanetraffic.jp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75924" y="3952835"/>
            <a:ext cx="2129070" cy="2787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75074" y="3967426"/>
            <a:ext cx="2640176" cy="1454185"/>
          </a:xfrm>
          <a:prstGeom prst="rect">
            <a:avLst/>
          </a:prstGeom>
        </p:spPr>
      </p:pic>
      <p:pic>
        <p:nvPicPr>
          <p:cNvPr id="32" name="Picture 31"/>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958494" y="3943684"/>
            <a:ext cx="2129892" cy="1577597"/>
          </a:xfrm>
          <a:prstGeom prst="rect">
            <a:avLst/>
          </a:prstGeom>
        </p:spPr>
      </p:pic>
      <p:pic>
        <p:nvPicPr>
          <p:cNvPr id="33" name="Picture 3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308492" y="3956690"/>
            <a:ext cx="2769876" cy="145762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308492" y="5414316"/>
            <a:ext cx="3857430" cy="1325583"/>
          </a:xfrm>
          <a:prstGeom prst="rect">
            <a:avLst/>
          </a:prstGeom>
        </p:spPr>
      </p:pic>
      <p:sp>
        <p:nvSpPr>
          <p:cNvPr id="36" name="Rectangle 35"/>
          <p:cNvSpPr/>
          <p:nvPr/>
        </p:nvSpPr>
        <p:spPr>
          <a:xfrm>
            <a:off x="-42097" y="3970024"/>
            <a:ext cx="12292857" cy="2795246"/>
          </a:xfrm>
          <a:prstGeom prst="rect">
            <a:avLst/>
          </a:prstGeom>
          <a:solidFill>
            <a:srgbClr val="FFFFFF">
              <a:alpha val="50196"/>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600631" y="3259139"/>
            <a:ext cx="1791173" cy="594091"/>
          </a:xfrm>
          <a:prstGeom prst="rect">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rPr>
              <a:t>Interface and Software Support</a:t>
            </a:r>
            <a:endParaRPr lang="en-US" sz="1600" dirty="0">
              <a:solidFill>
                <a:schemeClr val="bg1"/>
              </a:solidFill>
            </a:endParaRPr>
          </a:p>
        </p:txBody>
      </p:sp>
      <p:sp>
        <p:nvSpPr>
          <p:cNvPr id="27" name="Footer Placeholder 5"/>
          <p:cNvSpPr txBox="1">
            <a:spLocks/>
          </p:cNvSpPr>
          <p:nvPr/>
        </p:nvSpPr>
        <p:spPr>
          <a:xfrm>
            <a:off x="1795086" y="6514047"/>
            <a:ext cx="4858995" cy="324780"/>
          </a:xfrm>
          <a:prstGeom prst="rect">
            <a:avLst/>
          </a:prstGeom>
        </p:spPr>
        <p:txBody>
          <a:bodyPr vert="horz" lIns="0" tIns="0" rIns="0" bIns="0" rtlCol="0" anchor="ctr" anchorCtr="0"/>
          <a:lstStyle>
            <a:defPPr>
              <a:defRPr lang="en-US"/>
            </a:defPPr>
            <a:lvl1pPr marL="0" algn="l" defTabSz="914400" rtl="0" eaLnBrk="1" latinLnBrk="0" hangingPunct="1">
              <a:defRPr sz="1000" i="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solidFill>
              </a:rPr>
              <a:t>©2018 Analog Devices, Inc. All rights reserved. </a:t>
            </a:r>
            <a:endParaRPr lang="en-US" dirty="0">
              <a:solidFill>
                <a:schemeClr val="tx1"/>
              </a:solidFill>
            </a:endParaRPr>
          </a:p>
        </p:txBody>
      </p:sp>
    </p:spTree>
    <p:extLst>
      <p:ext uri="{BB962C8B-B14F-4D97-AF65-F5344CB8AC3E}">
        <p14:creationId xmlns:p14="http://schemas.microsoft.com/office/powerpoint/2010/main" val="1601449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55601" y="1225385"/>
            <a:ext cx="7561178" cy="3418804"/>
          </a:xfrm>
        </p:spPr>
        <p:txBody>
          <a:bodyPr>
            <a:normAutofit/>
          </a:bodyPr>
          <a:lstStyle/>
          <a:p>
            <a:endParaRPr lang="en-US" dirty="0" smtClean="0"/>
          </a:p>
          <a:p>
            <a:r>
              <a:rPr lang="en-US" dirty="0" smtClean="0"/>
              <a:t>24 GHz RADAR chipset </a:t>
            </a:r>
          </a:p>
          <a:p>
            <a:endParaRPr lang="en-US" dirty="0"/>
          </a:p>
          <a:p>
            <a:r>
              <a:rPr lang="en-US" dirty="0" smtClean="0"/>
              <a:t>and</a:t>
            </a:r>
          </a:p>
          <a:p>
            <a:endParaRPr lang="en-US" dirty="0" smtClean="0"/>
          </a:p>
          <a:p>
            <a:r>
              <a:rPr lang="en-US" dirty="0" smtClean="0"/>
              <a:t>24 GHz RADAR demo platform (DemoRAD)</a:t>
            </a:r>
            <a:endParaRPr lang="en-US" dirty="0"/>
          </a:p>
        </p:txBody>
      </p:sp>
      <p:sp>
        <p:nvSpPr>
          <p:cNvPr id="5" name="Footer Placeholder 4"/>
          <p:cNvSpPr>
            <a:spLocks noGrp="1"/>
          </p:cNvSpPr>
          <p:nvPr>
            <p:ph type="ftr" sz="quarter" idx="3"/>
          </p:nvPr>
        </p:nvSpPr>
        <p:spPr/>
        <p:txBody>
          <a:bodyPr/>
          <a:lstStyle/>
          <a:p>
            <a:r>
              <a:rPr lang="en-US" dirty="0" smtClean="0"/>
              <a:t>Analog Devices Confidential </a:t>
            </a:r>
            <a:r>
              <a:rPr lang="en-US" dirty="0" smtClean="0"/>
              <a:t>Information</a:t>
            </a:r>
            <a:endParaRPr lang="en-US" dirty="0"/>
          </a:p>
        </p:txBody>
      </p:sp>
      <p:sp>
        <p:nvSpPr>
          <p:cNvPr id="4" name="Slide Number Placeholder 3"/>
          <p:cNvSpPr>
            <a:spLocks noGrp="1"/>
          </p:cNvSpPr>
          <p:nvPr>
            <p:ph type="sldNum" sz="quarter" idx="4"/>
          </p:nvPr>
        </p:nvSpPr>
        <p:spPr/>
        <p:txBody>
          <a:bodyPr/>
          <a:lstStyle/>
          <a:p>
            <a:fld id="{8ED1CEE6-8BBE-4393-857A-BEE0A5C48EE0}" type="slidenum">
              <a:rPr lang="en-US" smtClean="0"/>
              <a:pPr/>
              <a:t>9</a:t>
            </a:fld>
            <a:endParaRPr lang="en-US" dirty="0"/>
          </a:p>
        </p:txBody>
      </p:sp>
    </p:spTree>
    <p:extLst>
      <p:ext uri="{BB962C8B-B14F-4D97-AF65-F5344CB8AC3E}">
        <p14:creationId xmlns:p14="http://schemas.microsoft.com/office/powerpoint/2010/main" val="210186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ADITemplate">
  <a:themeElements>
    <a:clrScheme name="Analog Devices Color Palette">
      <a:dk1>
        <a:srgbClr val="000000"/>
      </a:dk1>
      <a:lt1>
        <a:srgbClr val="FFFFFF"/>
      </a:lt1>
      <a:dk2>
        <a:srgbClr val="003D61"/>
      </a:dk2>
      <a:lt2>
        <a:srgbClr val="1E4056"/>
      </a:lt2>
      <a:accent1>
        <a:srgbClr val="009FBD"/>
      </a:accent1>
      <a:accent2>
        <a:srgbClr val="003D61"/>
      </a:accent2>
      <a:accent3>
        <a:srgbClr val="A91D45"/>
      </a:accent3>
      <a:accent4>
        <a:srgbClr val="27B34F"/>
      </a:accent4>
      <a:accent5>
        <a:srgbClr val="7C4A8B"/>
      </a:accent5>
      <a:accent6>
        <a:srgbClr val="FF7200"/>
      </a:accent6>
      <a:hlink>
        <a:srgbClr val="009FBD"/>
      </a:hlink>
      <a:folHlink>
        <a:srgbClr val="7C4A8B"/>
      </a:folHlink>
    </a:clrScheme>
    <a:fontScheme name="ADI PP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Lucida Grande"/>
          <a:buChar char="►"/>
          <a:defRPr sz="2000" dirty="0">
            <a:solidFill>
              <a:srgbClr val="000000"/>
            </a:solidFill>
          </a:defRPr>
        </a:defPPr>
      </a:lstStyle>
    </a:txDef>
  </a:objectDefaults>
  <a:extraClrSchemeLst/>
  <a:extLst>
    <a:ext uri="{05A4C25C-085E-4340-85A3-A5531E510DB2}">
      <thm15:themeFamily xmlns:thm15="http://schemas.microsoft.com/office/thememl/2012/main" name="ADI 2016 16x9 Confidential.potx" id="{16300699-4268-4C67-8C9D-83DFBE2763C4}" vid="{3AE9BDC5-B2D8-4DC6-A9F3-372DB129F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5b1fb846-ff85-4723-b87b-b69af164f23a" ContentTypeId="0x0101" PreviousValue="false"/>
</file>

<file path=customXml/item3.xml><?xml version="1.0" encoding="utf-8"?>
<ct:contentTypeSchema xmlns:ct="http://schemas.microsoft.com/office/2006/metadata/contentType" xmlns:ma="http://schemas.microsoft.com/office/2006/metadata/properties/metaAttributes" ct:_="" ma:_="" ma:contentTypeName="Document" ma:contentTypeID="0x010100C035F25A3AA9A846B017C3CA2972BA49" ma:contentTypeVersion="4" ma:contentTypeDescription="Create a new document." ma:contentTypeScope="" ma:versionID="a6dbe33c85a3cea93871f311f66ece16">
  <xsd:schema xmlns:xsd="http://www.w3.org/2001/XMLSchema" xmlns:xs="http://www.w3.org/2001/XMLSchema" xmlns:p="http://schemas.microsoft.com/office/2006/metadata/properties" targetNamespace="http://schemas.microsoft.com/office/2006/metadata/properties" ma:root="true" ma:fieldsID="dbda56caeb92c771b337e06dbf9f6fc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5CDE66-B47F-44FE-97AF-A7B145A4657A}">
  <ds:schemaRefs>
    <ds:schemaRef ds:uri="http://schemas.microsoft.com/sharepoint/v3/contenttype/forms"/>
  </ds:schemaRefs>
</ds:datastoreItem>
</file>

<file path=customXml/itemProps2.xml><?xml version="1.0" encoding="utf-8"?>
<ds:datastoreItem xmlns:ds="http://schemas.openxmlformats.org/officeDocument/2006/customXml" ds:itemID="{43BAE24D-230B-4921-ADB7-452944D97724}">
  <ds:schemaRefs>
    <ds:schemaRef ds:uri="Microsoft.SharePoint.Taxonomy.ContentTypeSync"/>
  </ds:schemaRefs>
</ds:datastoreItem>
</file>

<file path=customXml/itemProps3.xml><?xml version="1.0" encoding="utf-8"?>
<ds:datastoreItem xmlns:ds="http://schemas.openxmlformats.org/officeDocument/2006/customXml" ds:itemID="{9590854D-684E-485E-90D5-E5853922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248E0E4A-809A-42EE-84FA-79D7012A13D6}">
  <ds:schemaRefs>
    <ds:schemaRef ds:uri="http://schemas.microsoft.com/office/2006/documentManagement/types"/>
    <ds:schemaRef ds:uri="http://schemas.openxmlformats.org/package/2006/metadata/core-properties"/>
    <ds:schemaRef ds:uri="http://purl.org/dc/elements/1.1/"/>
    <ds:schemaRef ds:uri="http://purl.org/dc/terms/"/>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44861</TotalTime>
  <Words>6228</Words>
  <Application>Microsoft Office PowerPoint</Application>
  <PresentationFormat>Widescreen</PresentationFormat>
  <Paragraphs>1069</Paragraphs>
  <Slides>58</Slides>
  <Notes>14</Notes>
  <HiddenSlides>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58</vt:i4>
      </vt:variant>
    </vt:vector>
  </HeadingPairs>
  <TitlesOfParts>
    <vt:vector size="76" baseType="lpstr">
      <vt:lpstr>Azbuka Std</vt:lpstr>
      <vt:lpstr>CMR10</vt:lpstr>
      <vt:lpstr>Lucida Grande</vt:lpstr>
      <vt:lpstr>PMingLiU</vt:lpstr>
      <vt:lpstr>SimSun</vt:lpstr>
      <vt:lpstr>SimSun</vt:lpstr>
      <vt:lpstr>Arial</vt:lpstr>
      <vt:lpstr>Arial Black</vt:lpstr>
      <vt:lpstr>Arial Narrow</vt:lpstr>
      <vt:lpstr>Calibri</vt:lpstr>
      <vt:lpstr>Calibri Light</vt:lpstr>
      <vt:lpstr>Symbol</vt:lpstr>
      <vt:lpstr>Tahoma</vt:lpstr>
      <vt:lpstr>Times New Roman</vt:lpstr>
      <vt:lpstr>Wingdings</vt:lpstr>
      <vt:lpstr>Wingdings 2</vt:lpstr>
      <vt:lpstr>Wingdings 3</vt:lpstr>
      <vt:lpstr>ADITemplate</vt:lpstr>
      <vt:lpstr>PowerPoint Presentation</vt:lpstr>
      <vt:lpstr>Agenda – introduction and evaluation of 24 GHz RADAR</vt:lpstr>
      <vt:lpstr>This is Traditional “Radar”   “RAdio Detection And Ranging”</vt:lpstr>
      <vt:lpstr>This is new RADAR - Localized Sensing</vt:lpstr>
      <vt:lpstr>24 GHz Industrial Broad Market Radar  Three Major Industrial Application Segments </vt:lpstr>
      <vt:lpstr>Radar Frequencies &amp; Sensor Performance comparisons</vt:lpstr>
      <vt:lpstr>ITU World-Wide assigned ISM Band Frequencies 6 MHz to 250 GHz unlicensed spectrum:  </vt:lpstr>
      <vt:lpstr>Analog Devices – Broad Market Radar group offers:  24 GHz Radar Full Signal Chain solution – Applicable to many emerging Industrial Sensing applications </vt:lpstr>
      <vt:lpstr>PowerPoint Presentation</vt:lpstr>
      <vt:lpstr>24 GHz ISM Multi-channel Radar Signal Chain Solution Complete 24 GHz RADAR Solution - RF to Bits </vt:lpstr>
      <vt:lpstr>24 GHz ISM Multi-channel Radar Signal Chain Solution Complete 24 GHz RADAR Solution - RF to Bits </vt:lpstr>
      <vt:lpstr>Analog Devices 24 GHz Radar Sensor Platform “DemoRAD”  Application Development on a Reference Design</vt:lpstr>
      <vt:lpstr>24 GHz Radar Sensor Eval Platforms – Solution Application Development on a Reference Design</vt:lpstr>
      <vt:lpstr>Demorad – Radar modes of operation  Basic Radar Algorithms - Screen Shots</vt:lpstr>
      <vt:lpstr>PowerPoint Presentation</vt:lpstr>
      <vt:lpstr>Use case: Intelligent Traffic Light Monitors Automating traffic light signals management to optimize the flow of traffic</vt:lpstr>
      <vt:lpstr>Use case: Surveillance &amp; Security Monitoring Motion detection and tracking of objects to optimize Surveillance &amp; Security Systems</vt:lpstr>
      <vt:lpstr>Use case: Surveillance &amp; Security Monitoring Motion detection and tracking of objects to optimize Surveillance &amp; Security Systems</vt:lpstr>
      <vt:lpstr>Use case: Unmanned Aerial Vehicle Automatic Collision Avoidance Systems Enabling safer and more autonomous aerial navigation</vt:lpstr>
      <vt:lpstr>Use case: Radio Altimeters on Unmanned Aerial Vehicles  Automating detection of ground or crops tops for optimum low flight operation during inspections or crop spraying  </vt:lpstr>
      <vt:lpstr>Use case: Automotive ACAS Radar Safety  Auto safety features – collision avoidance - blind spot detection, lane change assist, cross traffic alert </vt:lpstr>
      <vt:lpstr>Use case: Aviation Wingtip Radar for Collision Avoidance while Grounded/During Taxiing</vt:lpstr>
      <vt:lpstr>Analog Devices 24 GHz FMCW Radar Market Summary of Broad Market Applications</vt:lpstr>
      <vt:lpstr>PowerPoint Presentation</vt:lpstr>
      <vt:lpstr>Analog Devices 24 GHz Radar Sensor Platform “DEMORAD”  Application Development on a Reference Design - Available on SAP for Purchase</vt:lpstr>
      <vt:lpstr>Analog Devices 24 GHz Radar Sensor Platform “DemoRAD”  Application Development on a Reference Design</vt:lpstr>
      <vt:lpstr>“DemoRAD” Block Diagram System Eval &amp; solution</vt:lpstr>
      <vt:lpstr>PCB Mechanical Data</vt:lpstr>
      <vt:lpstr>Antenna Details</vt:lpstr>
      <vt:lpstr>RadarBook vs DemoRAD comparison  Ramp Sweep Rate and Range vs Beat Frequency</vt:lpstr>
      <vt:lpstr>DemoRAD – Basic Radar Algorithms  FMCW Mode -  Screen Shots</vt:lpstr>
      <vt:lpstr>DemoRAD – Basic Radar Algorithms  Range Doppler Mode</vt:lpstr>
      <vt:lpstr>DemoRAD – Basic Radar Algorithms  Digital Beam Forming Mode – angle position measurement</vt:lpstr>
      <vt:lpstr>Analog Devices 24GHz Sensor Solution Roadmap </vt:lpstr>
      <vt:lpstr>PowerPoint Presentation</vt:lpstr>
      <vt:lpstr>ADF5904: 4 Channel Receiver Rx MMIC for 24GHz FMCW Radar Applications</vt:lpstr>
      <vt:lpstr>ADF5904: 4 Ch. 24 GHz Receiver Rx MMIC for 24 GHz FMCW Radar Applications</vt:lpstr>
      <vt:lpstr>ADF5901: 2 Channel Transmitter and VCO Tx MMIC for 24 GHz FMCW Radar applications</vt:lpstr>
      <vt:lpstr>ADF4159: Direct Modulation/ Waveform Generating 13 GHz Fractional-N Frequency Synthesizer PLL with ramp function for 24 GHz FMCW Radar applications</vt:lpstr>
      <vt:lpstr>ADF4158: Direct Modulation/Waveform Generating 6 GHz Fractional-N Frequency Synthesizer for Slow-Sweep Ramps</vt:lpstr>
      <vt:lpstr>FMCW - Frequency Modulated Continuous Wave  Radar Principle (simplified, static condition)</vt:lpstr>
      <vt:lpstr>LSR vs HSR FMCW Radar</vt:lpstr>
      <vt:lpstr>ADIsimPLL:  Simulation Tool for FMCW PLL Ramp Support http://www.analog.com/ADIsimPLL</vt:lpstr>
      <vt:lpstr>PowerPoint Presentation</vt:lpstr>
      <vt:lpstr>Analog Baseband (AFE-ADC) Solution LNA, AAF and ADC</vt:lpstr>
      <vt:lpstr>ADAR7251 – 4ch Low Speed Ramp AFE Continuous Time Sigma Delta</vt:lpstr>
      <vt:lpstr>AD8285 Radar Receive Path AFE: 4-Channel LNA/PGA/AAF with ADC</vt:lpstr>
      <vt:lpstr>AD8283 - RADAR Receive Path AFE: 6-Channel LNA/PGA/AAF with ADC</vt:lpstr>
      <vt:lpstr>ADA8282 Radar Receive Path AFE: 4-Channel LNA and PGA</vt:lpstr>
      <vt:lpstr>ADSP-BF706  Blackfin DSP Low Power 400 MHz Blackfin+ Embedded Processor with 1 MByte L2 SRAM</vt:lpstr>
      <vt:lpstr>Industrial &amp; Automotive Radar Product Signal Chain Roadmap  </vt:lpstr>
      <vt:lpstr>Other ADI Sensor Design RF &amp; Microwave Product Options  5 GHz, 10 GHz and 78 GHz sensors</vt:lpstr>
      <vt:lpstr>Go to Market Plan</vt:lpstr>
      <vt:lpstr>RF &amp; Microwave Resources www.analog.com/ </vt:lpstr>
      <vt:lpstr>PowerPoint Presentation</vt:lpstr>
      <vt:lpstr>ADI’s 24G ADF590X Chipset  vs Infineon 24GHz Radar Chipset </vt:lpstr>
      <vt:lpstr>ADI’s 24G ADF590X Chipset  vs Infineon 24GHz Radar Chipset - Cont </vt:lpstr>
      <vt:lpstr>ADI’s 24G ADF590X Chipset  vs Infineon 24GHz Radar Chipset</vt:lpstr>
    </vt:vector>
  </TitlesOfParts>
  <Company>Analog Devices,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Kapoor, Abhishek</dc:creator>
  <dc:description>© 1995 - 2015 Analog Devices, Inc. All Rights Reserved</dc:description>
  <cp:lastModifiedBy>Morrissey, John</cp:lastModifiedBy>
  <cp:revision>212</cp:revision>
  <cp:lastPrinted>2015-04-02T14:52:35Z</cp:lastPrinted>
  <dcterms:created xsi:type="dcterms:W3CDTF">2016-03-31T20:03:56Z</dcterms:created>
  <dcterms:modified xsi:type="dcterms:W3CDTF">2018-02-01T06:29:28Z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0x010100C035F25A3AA9A846B017C3CA2972BA49</vt:lpwstr>
  </property>
</Properties>
</file>